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3" r:id="rId2"/>
    <p:sldId id="294" r:id="rId3"/>
    <p:sldId id="295" r:id="rId4"/>
    <p:sldId id="296" r:id="rId5"/>
    <p:sldId id="297" r:id="rId6"/>
    <p:sldId id="298" r:id="rId7"/>
    <p:sldId id="257" r:id="rId8"/>
    <p:sldId id="258" r:id="rId9"/>
    <p:sldId id="259" r:id="rId10"/>
    <p:sldId id="260" r:id="rId11"/>
    <p:sldId id="264" r:id="rId12"/>
    <p:sldId id="263" r:id="rId13"/>
    <p:sldId id="265" r:id="rId14"/>
    <p:sldId id="266" r:id="rId15"/>
    <p:sldId id="267" r:id="rId16"/>
    <p:sldId id="268" r:id="rId17"/>
    <p:sldId id="299" r:id="rId18"/>
    <p:sldId id="269" r:id="rId19"/>
    <p:sldId id="300" r:id="rId20"/>
    <p:sldId id="270" r:id="rId21"/>
    <p:sldId id="292" r:id="rId22"/>
    <p:sldId id="272" r:id="rId23"/>
    <p:sldId id="271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1" d="100"/>
          <a:sy n="51" d="100"/>
        </p:scale>
        <p:origin x="-1243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69B9C-6AB9-4D58-A70F-9D011098E5C4}" type="datetimeFigureOut">
              <a:rPr lang="en-US" smtClean="0"/>
              <a:pPr/>
              <a:t>9/4/2011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0E2F4-C982-4448-9F7A-5BD89F08A2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69B9C-6AB9-4D58-A70F-9D011098E5C4}" type="datetimeFigureOut">
              <a:rPr lang="en-US" smtClean="0"/>
              <a:pPr/>
              <a:t>9/4/2011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0E2F4-C982-4448-9F7A-5BD89F08A2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69B9C-6AB9-4D58-A70F-9D011098E5C4}" type="datetimeFigureOut">
              <a:rPr lang="en-US" smtClean="0"/>
              <a:pPr/>
              <a:t>9/4/2011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0E2F4-C982-4448-9F7A-5BD89F08A2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69B9C-6AB9-4D58-A70F-9D011098E5C4}" type="datetimeFigureOut">
              <a:rPr lang="en-US" smtClean="0"/>
              <a:pPr/>
              <a:t>9/4/2011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0E2F4-C982-4448-9F7A-5BD89F08A2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69B9C-6AB9-4D58-A70F-9D011098E5C4}" type="datetimeFigureOut">
              <a:rPr lang="en-US" smtClean="0"/>
              <a:pPr/>
              <a:t>9/4/2011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0E2F4-C982-4448-9F7A-5BD89F08A2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69B9C-6AB9-4D58-A70F-9D011098E5C4}" type="datetimeFigureOut">
              <a:rPr lang="en-US" smtClean="0"/>
              <a:pPr/>
              <a:t>9/4/2011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0E2F4-C982-4448-9F7A-5BD89F08A2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69B9C-6AB9-4D58-A70F-9D011098E5C4}" type="datetimeFigureOut">
              <a:rPr lang="en-US" smtClean="0"/>
              <a:pPr/>
              <a:t>9/4/2011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0E2F4-C982-4448-9F7A-5BD89F08A2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69B9C-6AB9-4D58-A70F-9D011098E5C4}" type="datetimeFigureOut">
              <a:rPr lang="en-US" smtClean="0"/>
              <a:pPr/>
              <a:t>9/4/2011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0E2F4-C982-4448-9F7A-5BD89F08A2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69B9C-6AB9-4D58-A70F-9D011098E5C4}" type="datetimeFigureOut">
              <a:rPr lang="en-US" smtClean="0"/>
              <a:pPr/>
              <a:t>9/4/2011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0E2F4-C982-4448-9F7A-5BD89F08A2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69B9C-6AB9-4D58-A70F-9D011098E5C4}" type="datetimeFigureOut">
              <a:rPr lang="en-US" smtClean="0"/>
              <a:pPr/>
              <a:t>9/4/2011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0E2F4-C982-4448-9F7A-5BD89F08A2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69B9C-6AB9-4D58-A70F-9D011098E5C4}" type="datetimeFigureOut">
              <a:rPr lang="en-US" smtClean="0"/>
              <a:pPr/>
              <a:t>9/4/2011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0E2F4-C982-4448-9F7A-5BD89F08A2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F69B9C-6AB9-4D58-A70F-9D011098E5C4}" type="datetimeFigureOut">
              <a:rPr lang="en-US" smtClean="0"/>
              <a:pPr/>
              <a:t>9/4/2011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80E2F4-C982-4448-9F7A-5BD89F08A26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hyperlink" Target="http://en.wikipedia.org/wiki/Color_component" TargetMode="External"/><Relationship Id="rId2" Type="http://schemas.openxmlformats.org/officeDocument/2006/relationships/hyperlink" Target="http://en.wikipedia.org/wiki/File:StenographyOriginal.png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://en.wikipedia.org/wiki/Bit" TargetMode="External"/><Relationship Id="rId5" Type="http://schemas.openxmlformats.org/officeDocument/2006/relationships/image" Target="../media/image8.png"/><Relationship Id="rId4" Type="http://schemas.openxmlformats.org/officeDocument/2006/relationships/hyperlink" Target="http://en.wikipedia.org/wiki/File:StenographyRecovered.png" TargetMode="Externa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en.wikipedia.org/wiki/File:Visible_digital_watermarking.jpg" TargetMode="Externa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Stock_combination000005340309Small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3124200"/>
            <a:ext cx="5066411" cy="337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89217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Cryptography</a:t>
            </a:r>
            <a:br>
              <a:rPr lang="en-US" dirty="0" smtClean="0"/>
            </a:br>
            <a:r>
              <a:rPr lang="en-US" dirty="0" smtClean="0"/>
              <a:t>An Introduction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Continued…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0" y="3886200"/>
            <a:ext cx="6400800" cy="1752600"/>
          </a:xfrm>
        </p:spPr>
        <p:txBody>
          <a:bodyPr/>
          <a:lstStyle/>
          <a:p>
            <a:r>
              <a:rPr lang="en-US" dirty="0" err="1" smtClean="0"/>
              <a:t>Shon</a:t>
            </a:r>
            <a:r>
              <a:rPr lang="en-US" dirty="0" smtClean="0"/>
              <a:t> Harris</a:t>
            </a:r>
          </a:p>
          <a:p>
            <a:r>
              <a:rPr lang="en-US" dirty="0" smtClean="0"/>
              <a:t>CISSP, 5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1"/>
                </a:solidFill>
              </a:rPr>
              <a:t>3.2 Cryptography </a:t>
            </a:r>
            <a:r>
              <a:rPr lang="en-US" b="1" dirty="0">
                <a:solidFill>
                  <a:schemeClr val="accent1"/>
                </a:solidFill>
              </a:rPr>
              <a:t>Definitions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 b="1" dirty="0" smtClean="0">
                <a:solidFill>
                  <a:schemeClr val="accent1"/>
                </a:solidFill>
              </a:rPr>
              <a:t>Algorithm</a:t>
            </a:r>
            <a:r>
              <a:rPr lang="en-US" sz="2800" b="1" dirty="0" smtClean="0"/>
              <a:t> </a:t>
            </a:r>
            <a:r>
              <a:rPr lang="en-US" sz="2800" dirty="0"/>
              <a:t>Set of mathematical rules used in encryption and decryption</a:t>
            </a:r>
          </a:p>
          <a:p>
            <a:r>
              <a:rPr lang="en-US" sz="2800" b="1" dirty="0" smtClean="0">
                <a:solidFill>
                  <a:schemeClr val="accent1"/>
                </a:solidFill>
              </a:rPr>
              <a:t>Cipher</a:t>
            </a:r>
            <a:r>
              <a:rPr lang="en-US" sz="2800" b="1" dirty="0" smtClean="0"/>
              <a:t> </a:t>
            </a:r>
            <a:r>
              <a:rPr lang="en-US" sz="2800" dirty="0"/>
              <a:t>Another name for algorithm</a:t>
            </a:r>
          </a:p>
          <a:p>
            <a:r>
              <a:rPr lang="en-US" sz="2800" b="1" dirty="0" smtClean="0">
                <a:solidFill>
                  <a:schemeClr val="accent1"/>
                </a:solidFill>
              </a:rPr>
              <a:t>Cryptography</a:t>
            </a:r>
            <a:r>
              <a:rPr lang="en-US" sz="2800" b="1" dirty="0" smtClean="0"/>
              <a:t> </a:t>
            </a:r>
            <a:r>
              <a:rPr lang="en-US" sz="2800" dirty="0"/>
              <a:t>Science of secret writing that enables you to store </a:t>
            </a:r>
            <a:r>
              <a:rPr lang="en-US" sz="2800" dirty="0" smtClean="0"/>
              <a:t>and transmit </a:t>
            </a:r>
            <a:r>
              <a:rPr lang="en-US" sz="2800" dirty="0"/>
              <a:t>data in a form that is available only to the intended individuals</a:t>
            </a:r>
          </a:p>
          <a:p>
            <a:r>
              <a:rPr lang="en-US" sz="2800" b="1" dirty="0" smtClean="0">
                <a:solidFill>
                  <a:schemeClr val="accent1"/>
                </a:solidFill>
              </a:rPr>
              <a:t>Cryptosystem</a:t>
            </a:r>
            <a:r>
              <a:rPr lang="en-US" sz="2800" b="1" dirty="0" smtClean="0"/>
              <a:t> </a:t>
            </a:r>
            <a:r>
              <a:rPr lang="en-US" sz="2800" dirty="0"/>
              <a:t>Hardware or software implementation of </a:t>
            </a:r>
            <a:r>
              <a:rPr lang="en-US" sz="2800" dirty="0" smtClean="0"/>
              <a:t>cryptography that </a:t>
            </a:r>
            <a:r>
              <a:rPr lang="en-US" sz="2800" dirty="0"/>
              <a:t>transforms a message to </a:t>
            </a:r>
            <a:r>
              <a:rPr lang="en-US" sz="2800" dirty="0" err="1"/>
              <a:t>ciphertext</a:t>
            </a:r>
            <a:r>
              <a:rPr lang="en-US" sz="2800" dirty="0"/>
              <a:t> and back to </a:t>
            </a:r>
            <a:r>
              <a:rPr lang="en-US" sz="2800" dirty="0" smtClean="0"/>
              <a:t>plaintext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b="1" dirty="0" smtClean="0">
                <a:solidFill>
                  <a:schemeClr val="accent1"/>
                </a:solidFill>
              </a:rPr>
              <a:t>Cryptanalysis</a:t>
            </a:r>
            <a:r>
              <a:rPr lang="en-US" b="1" dirty="0" smtClean="0"/>
              <a:t> </a:t>
            </a:r>
            <a:r>
              <a:rPr lang="en-US" dirty="0" smtClean="0"/>
              <a:t>Practice of breaking cryptic systems</a:t>
            </a:r>
          </a:p>
          <a:p>
            <a:r>
              <a:rPr lang="en-US" b="1" dirty="0" smtClean="0">
                <a:solidFill>
                  <a:schemeClr val="accent1"/>
                </a:solidFill>
              </a:rPr>
              <a:t>Cryptology</a:t>
            </a:r>
            <a:r>
              <a:rPr lang="en-US" b="1" dirty="0" smtClean="0"/>
              <a:t> </a:t>
            </a:r>
            <a:r>
              <a:rPr lang="en-US" dirty="0" smtClean="0"/>
              <a:t>The study of both cryptography and cryptanalysis</a:t>
            </a:r>
          </a:p>
          <a:p>
            <a:r>
              <a:rPr lang="en-US" b="1" dirty="0" smtClean="0">
                <a:solidFill>
                  <a:schemeClr val="accent1"/>
                </a:solidFill>
              </a:rPr>
              <a:t>Data origin authentication </a:t>
            </a:r>
            <a:r>
              <a:rPr lang="en-US" dirty="0" smtClean="0"/>
              <a:t>Proving the source of a message (system based authentication)</a:t>
            </a:r>
          </a:p>
          <a:p>
            <a:r>
              <a:rPr lang="en-US" b="1" dirty="0" smtClean="0">
                <a:solidFill>
                  <a:schemeClr val="accent1"/>
                </a:solidFill>
              </a:rPr>
              <a:t>Encipher</a:t>
            </a:r>
            <a:r>
              <a:rPr lang="en-US" b="1" dirty="0" smtClean="0"/>
              <a:t> </a:t>
            </a:r>
            <a:r>
              <a:rPr lang="en-US" dirty="0" smtClean="0"/>
              <a:t>Act of transforming data into an unreadable format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b="1" dirty="0" smtClean="0">
                <a:solidFill>
                  <a:schemeClr val="accent1"/>
                </a:solidFill>
              </a:rPr>
              <a:t>Entity authentication </a:t>
            </a:r>
            <a:r>
              <a:rPr lang="en-US" dirty="0" smtClean="0"/>
              <a:t>Proving the identity of the entity that sent a message</a:t>
            </a:r>
          </a:p>
          <a:p>
            <a:r>
              <a:rPr lang="en-US" b="1" dirty="0" smtClean="0">
                <a:solidFill>
                  <a:schemeClr val="accent1"/>
                </a:solidFill>
              </a:rPr>
              <a:t>Decipher</a:t>
            </a:r>
            <a:r>
              <a:rPr lang="en-US" b="1" dirty="0" smtClean="0"/>
              <a:t> </a:t>
            </a:r>
            <a:r>
              <a:rPr lang="en-US" dirty="0" smtClean="0"/>
              <a:t>Act of transforming data into a readable format</a:t>
            </a:r>
          </a:p>
          <a:p>
            <a:r>
              <a:rPr lang="en-US" b="1" dirty="0" smtClean="0">
                <a:solidFill>
                  <a:schemeClr val="accent1"/>
                </a:solidFill>
              </a:rPr>
              <a:t>Key</a:t>
            </a:r>
            <a:r>
              <a:rPr lang="en-US" b="1" dirty="0" smtClean="0"/>
              <a:t> </a:t>
            </a:r>
            <a:r>
              <a:rPr lang="en-US" dirty="0" smtClean="0"/>
              <a:t>Secret sequence of bits and instructions that governs the act of encryption and decryption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err="1" smtClean="0">
                <a:solidFill>
                  <a:schemeClr val="accent1"/>
                </a:solidFill>
              </a:rPr>
              <a:t>Keyspace</a:t>
            </a:r>
            <a:r>
              <a:rPr lang="en-US" b="1" dirty="0" smtClean="0"/>
              <a:t> </a:t>
            </a:r>
            <a:r>
              <a:rPr lang="en-US" dirty="0" smtClean="0"/>
              <a:t>A range of possible values used to construct keys</a:t>
            </a:r>
          </a:p>
          <a:p>
            <a:r>
              <a:rPr lang="en-US" b="1" dirty="0" smtClean="0">
                <a:solidFill>
                  <a:schemeClr val="accent1"/>
                </a:solidFill>
              </a:rPr>
              <a:t>Plaintext</a:t>
            </a:r>
            <a:r>
              <a:rPr lang="en-US" b="1" dirty="0" smtClean="0"/>
              <a:t> </a:t>
            </a:r>
            <a:r>
              <a:rPr lang="en-US" dirty="0" smtClean="0"/>
              <a:t>Data in readable format, also referred to as </a:t>
            </a:r>
            <a:r>
              <a:rPr lang="en-US" dirty="0" err="1" smtClean="0"/>
              <a:t>cleartext</a:t>
            </a:r>
            <a:endParaRPr lang="en-US" dirty="0"/>
          </a:p>
          <a:p>
            <a:r>
              <a:rPr lang="en-US" b="1" dirty="0" smtClean="0">
                <a:solidFill>
                  <a:schemeClr val="accent1"/>
                </a:solidFill>
              </a:rPr>
              <a:t>Receipt</a:t>
            </a:r>
            <a:r>
              <a:rPr lang="en-US" b="1" dirty="0" smtClean="0"/>
              <a:t> </a:t>
            </a:r>
            <a:r>
              <a:rPr lang="en-US" dirty="0" smtClean="0"/>
              <a:t>Acknowledgment that a message has been received</a:t>
            </a:r>
          </a:p>
          <a:p>
            <a:r>
              <a:rPr lang="en-US" b="1" dirty="0" smtClean="0">
                <a:solidFill>
                  <a:schemeClr val="accent1"/>
                </a:solidFill>
              </a:rPr>
              <a:t>Work factor </a:t>
            </a:r>
            <a:r>
              <a:rPr lang="en-US" dirty="0" smtClean="0"/>
              <a:t>Estimated time, effort, and resources necessary to break a cryptosystem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accent1"/>
                </a:solidFill>
              </a:rPr>
              <a:t>Classification Of The Field Of Cryptology</a:t>
            </a:r>
            <a:endParaRPr lang="en-US" dirty="0">
              <a:solidFill>
                <a:schemeClr val="accent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6210" y="1719263"/>
            <a:ext cx="9007810" cy="452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1"/>
                </a:solidFill>
              </a:rPr>
              <a:t>3.3 One-time </a:t>
            </a:r>
            <a:r>
              <a:rPr lang="en-US" dirty="0" smtClean="0">
                <a:solidFill>
                  <a:schemeClr val="accent1"/>
                </a:solidFill>
              </a:rPr>
              <a:t>Pad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A </a:t>
            </a:r>
            <a:r>
              <a:rPr lang="en-US" b="1" i="1" dirty="0">
                <a:solidFill>
                  <a:schemeClr val="accent1"/>
                </a:solidFill>
              </a:rPr>
              <a:t>one-time pad </a:t>
            </a:r>
            <a:r>
              <a:rPr lang="en-US" dirty="0"/>
              <a:t>is a </a:t>
            </a:r>
            <a:r>
              <a:rPr lang="en-US" dirty="0">
                <a:solidFill>
                  <a:schemeClr val="accent1"/>
                </a:solidFill>
              </a:rPr>
              <a:t>perfect encryption scheme </a:t>
            </a:r>
            <a:r>
              <a:rPr lang="en-US" dirty="0"/>
              <a:t>because it is </a:t>
            </a:r>
            <a:r>
              <a:rPr lang="en-US" dirty="0">
                <a:solidFill>
                  <a:schemeClr val="accent1"/>
                </a:solidFill>
              </a:rPr>
              <a:t>considered </a:t>
            </a:r>
            <a:r>
              <a:rPr lang="en-US" dirty="0" smtClean="0">
                <a:solidFill>
                  <a:schemeClr val="accent1"/>
                </a:solidFill>
              </a:rPr>
              <a:t>unbreakable if </a:t>
            </a:r>
            <a:r>
              <a:rPr lang="en-US" dirty="0">
                <a:solidFill>
                  <a:schemeClr val="accent1"/>
                </a:solidFill>
              </a:rPr>
              <a:t>implemented </a:t>
            </a:r>
            <a:r>
              <a:rPr lang="en-US" dirty="0" smtClean="0">
                <a:solidFill>
                  <a:schemeClr val="accent1"/>
                </a:solidFill>
              </a:rPr>
              <a:t>properly </a:t>
            </a:r>
          </a:p>
          <a:p>
            <a:r>
              <a:rPr lang="en-US" dirty="0" smtClean="0"/>
              <a:t>It </a:t>
            </a:r>
            <a:r>
              <a:rPr lang="en-US" dirty="0"/>
              <a:t>was invented by </a:t>
            </a:r>
            <a:r>
              <a:rPr lang="en-US" dirty="0">
                <a:solidFill>
                  <a:schemeClr val="accent1"/>
                </a:solidFill>
              </a:rPr>
              <a:t>Gilbert </a:t>
            </a:r>
            <a:r>
              <a:rPr lang="en-US" dirty="0" err="1">
                <a:solidFill>
                  <a:schemeClr val="accent1"/>
                </a:solidFill>
              </a:rPr>
              <a:t>Vernam</a:t>
            </a:r>
            <a:r>
              <a:rPr lang="en-US" dirty="0">
                <a:solidFill>
                  <a:schemeClr val="accent1"/>
                </a:solidFill>
              </a:rPr>
              <a:t> in 1917</a:t>
            </a:r>
            <a:r>
              <a:rPr lang="en-US" dirty="0"/>
              <a:t>, so sometimes it </a:t>
            </a:r>
            <a:r>
              <a:rPr lang="en-US" dirty="0" smtClean="0"/>
              <a:t>is referred </a:t>
            </a:r>
            <a:r>
              <a:rPr lang="en-US" dirty="0"/>
              <a:t>to as the </a:t>
            </a:r>
            <a:r>
              <a:rPr lang="en-US" dirty="0" err="1">
                <a:solidFill>
                  <a:schemeClr val="accent1"/>
                </a:solidFill>
              </a:rPr>
              <a:t>Vernam</a:t>
            </a:r>
            <a:r>
              <a:rPr lang="en-US" dirty="0">
                <a:solidFill>
                  <a:schemeClr val="accent1"/>
                </a:solidFill>
              </a:rPr>
              <a:t> </a:t>
            </a:r>
            <a:r>
              <a:rPr lang="en-US" dirty="0" smtClean="0">
                <a:solidFill>
                  <a:schemeClr val="accent1"/>
                </a:solidFill>
              </a:rPr>
              <a:t>cipher</a:t>
            </a:r>
            <a:endParaRPr lang="en-US" dirty="0"/>
          </a:p>
          <a:p>
            <a:r>
              <a:rPr lang="en-US" dirty="0"/>
              <a:t>This cipher does not use shift alphabets, as do the Caesar and </a:t>
            </a:r>
            <a:r>
              <a:rPr lang="en-US" dirty="0" err="1"/>
              <a:t>Vigenere</a:t>
            </a:r>
            <a:r>
              <a:rPr lang="en-US" dirty="0"/>
              <a:t> ciphers </a:t>
            </a:r>
            <a:r>
              <a:rPr lang="en-US" dirty="0" smtClean="0"/>
              <a:t>discussed earlier</a:t>
            </a:r>
            <a:r>
              <a:rPr lang="en-US" dirty="0"/>
              <a:t>, but instead </a:t>
            </a:r>
            <a:r>
              <a:rPr lang="en-US" dirty="0">
                <a:solidFill>
                  <a:schemeClr val="accent1"/>
                </a:solidFill>
              </a:rPr>
              <a:t>uses a pad made up of random </a:t>
            </a:r>
            <a:r>
              <a:rPr lang="en-US" dirty="0" smtClean="0">
                <a:solidFill>
                  <a:schemeClr val="accent1"/>
                </a:solidFill>
              </a:rPr>
              <a:t>values</a:t>
            </a:r>
            <a:endParaRPr lang="en-US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Our plaintext message that needs to be encrypted has been converted into bits, and our </a:t>
            </a:r>
            <a:r>
              <a:rPr lang="en-US" dirty="0" smtClean="0">
                <a:solidFill>
                  <a:schemeClr val="accent1"/>
                </a:solidFill>
              </a:rPr>
              <a:t>one-time pad is made up of random bits</a:t>
            </a:r>
          </a:p>
          <a:p>
            <a:r>
              <a:rPr lang="en-US" dirty="0" smtClean="0"/>
              <a:t>This encryption process uses a binary mathematic function </a:t>
            </a:r>
            <a:r>
              <a:rPr lang="en-US" dirty="0" smtClean="0">
                <a:solidFill>
                  <a:schemeClr val="accent1"/>
                </a:solidFill>
              </a:rPr>
              <a:t>called exclusive-OR, usually abbreviated as XOR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81200" y="4758384"/>
            <a:ext cx="5715000" cy="1947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ounded Rectangle 4"/>
          <p:cNvSpPr/>
          <p:nvPr/>
        </p:nvSpPr>
        <p:spPr>
          <a:xfrm>
            <a:off x="1752600" y="4724400"/>
            <a:ext cx="6019800" cy="19050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191" y="0"/>
            <a:ext cx="9044609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ounded Rectangle 6"/>
          <p:cNvSpPr/>
          <p:nvPr/>
        </p:nvSpPr>
        <p:spPr>
          <a:xfrm>
            <a:off x="838200" y="4953000"/>
            <a:ext cx="7924800" cy="1524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2400" dirty="0" smtClean="0"/>
              <a:t>The first bit of the message is </a:t>
            </a:r>
            <a:r>
              <a:rPr lang="en-US" sz="2400" dirty="0" err="1" smtClean="0"/>
              <a:t>XORed</a:t>
            </a:r>
            <a:r>
              <a:rPr lang="en-US" sz="2400" dirty="0" smtClean="0"/>
              <a:t> to the first bit of the onetime pad, which results in the </a:t>
            </a:r>
            <a:r>
              <a:rPr lang="en-US" sz="2400" dirty="0" err="1" smtClean="0"/>
              <a:t>ciphertext</a:t>
            </a:r>
            <a:r>
              <a:rPr lang="en-US" sz="2400" dirty="0" smtClean="0"/>
              <a:t> value 1. The second bit of the message is </a:t>
            </a:r>
            <a:r>
              <a:rPr lang="en-US" sz="2400" dirty="0" err="1" smtClean="0"/>
              <a:t>XORed</a:t>
            </a:r>
            <a:r>
              <a:rPr lang="en-US" sz="2400" dirty="0" smtClean="0"/>
              <a:t> with the second bit of the pad, which results in the value 0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pPr>
              <a:buNone/>
            </a:pP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5" y="847725"/>
            <a:ext cx="8972550" cy="273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ounded Rectangle 3"/>
          <p:cNvSpPr/>
          <p:nvPr/>
        </p:nvSpPr>
        <p:spPr>
          <a:xfrm>
            <a:off x="457200" y="4038600"/>
            <a:ext cx="8229600" cy="2286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 smtClean="0"/>
              <a:t>The receiver must have the same one-time pad to decrypt the message, by reversing the process. </a:t>
            </a:r>
          </a:p>
          <a:p>
            <a:endParaRPr lang="en-US" sz="2400" dirty="0" smtClean="0"/>
          </a:p>
          <a:p>
            <a:r>
              <a:rPr lang="en-US" sz="2400" dirty="0" smtClean="0"/>
              <a:t>The receiver takes the first bit of the encrypted message and XORs it with the first bit of the pad. This results in the plaintext value. 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One-Time Pad Requirements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	For </a:t>
            </a:r>
            <a:r>
              <a:rPr lang="en-US" dirty="0"/>
              <a:t>a one-time pad encryption scheme to </a:t>
            </a:r>
            <a:r>
              <a:rPr lang="en-US" dirty="0" smtClean="0"/>
              <a:t>be considered </a:t>
            </a:r>
            <a:r>
              <a:rPr lang="en-US" dirty="0"/>
              <a:t>unbreakable, </a:t>
            </a:r>
            <a:r>
              <a:rPr lang="en-US" dirty="0">
                <a:solidFill>
                  <a:schemeClr val="accent1"/>
                </a:solidFill>
              </a:rPr>
              <a:t>each pad </a:t>
            </a:r>
            <a:r>
              <a:rPr lang="en-US" dirty="0" smtClean="0">
                <a:solidFill>
                  <a:schemeClr val="accent1"/>
                </a:solidFill>
              </a:rPr>
              <a:t>in the </a:t>
            </a:r>
            <a:r>
              <a:rPr lang="en-US" dirty="0">
                <a:solidFill>
                  <a:schemeClr val="accent1"/>
                </a:solidFill>
              </a:rPr>
              <a:t>scheme must be:</a:t>
            </a:r>
          </a:p>
          <a:p>
            <a:r>
              <a:rPr lang="en-US" dirty="0" smtClean="0"/>
              <a:t>Made </a:t>
            </a:r>
            <a:r>
              <a:rPr lang="en-US" dirty="0"/>
              <a:t>up of </a:t>
            </a:r>
            <a:r>
              <a:rPr lang="en-US" dirty="0">
                <a:solidFill>
                  <a:schemeClr val="accent1"/>
                </a:solidFill>
              </a:rPr>
              <a:t>truly random </a:t>
            </a:r>
            <a:r>
              <a:rPr lang="en-US" dirty="0"/>
              <a:t>values</a:t>
            </a:r>
          </a:p>
          <a:p>
            <a:r>
              <a:rPr lang="en-US" dirty="0" smtClean="0">
                <a:solidFill>
                  <a:schemeClr val="accent1"/>
                </a:solidFill>
              </a:rPr>
              <a:t>Used </a:t>
            </a:r>
            <a:r>
              <a:rPr lang="en-US" dirty="0">
                <a:solidFill>
                  <a:schemeClr val="accent1"/>
                </a:solidFill>
              </a:rPr>
              <a:t>only one time</a:t>
            </a:r>
          </a:p>
          <a:p>
            <a:r>
              <a:rPr lang="en-US" dirty="0" smtClean="0">
                <a:solidFill>
                  <a:schemeClr val="accent1"/>
                </a:solidFill>
              </a:rPr>
              <a:t>Securely </a:t>
            </a:r>
            <a:r>
              <a:rPr lang="en-US" dirty="0">
                <a:solidFill>
                  <a:schemeClr val="accent1"/>
                </a:solidFill>
              </a:rPr>
              <a:t>distributed to its destination</a:t>
            </a:r>
          </a:p>
          <a:p>
            <a:r>
              <a:rPr lang="en-US" dirty="0" smtClean="0">
                <a:solidFill>
                  <a:schemeClr val="accent1"/>
                </a:solidFill>
              </a:rPr>
              <a:t>Secured </a:t>
            </a:r>
            <a:r>
              <a:rPr lang="en-US" dirty="0">
                <a:solidFill>
                  <a:schemeClr val="accent1"/>
                </a:solidFill>
              </a:rPr>
              <a:t>at sender’s and receiver’s sites</a:t>
            </a:r>
          </a:p>
          <a:p>
            <a:r>
              <a:rPr lang="en-US" dirty="0" smtClean="0">
                <a:solidFill>
                  <a:schemeClr val="accent1"/>
                </a:solidFill>
              </a:rPr>
              <a:t>At </a:t>
            </a:r>
            <a:r>
              <a:rPr lang="en-US" dirty="0">
                <a:solidFill>
                  <a:schemeClr val="accent1"/>
                </a:solidFill>
              </a:rPr>
              <a:t>least as long as the message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533400" y="685800"/>
            <a:ext cx="8153400" cy="5638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/>
              <a:t>A </a:t>
            </a:r>
            <a:r>
              <a:rPr lang="en-US" sz="2800" i="1" dirty="0"/>
              <a:t>number generator is used to create a stream of random values </a:t>
            </a:r>
            <a:r>
              <a:rPr lang="en-US" sz="2800" i="1" dirty="0" smtClean="0"/>
              <a:t>and </a:t>
            </a:r>
            <a:r>
              <a:rPr lang="en-US" sz="2800" dirty="0" smtClean="0"/>
              <a:t>must </a:t>
            </a:r>
            <a:r>
              <a:rPr lang="en-US" sz="2800" dirty="0"/>
              <a:t>be seeded by an initial value. This piece of software obtains its </a:t>
            </a:r>
            <a:r>
              <a:rPr lang="en-US" sz="2800" dirty="0" smtClean="0"/>
              <a:t>seeding value </a:t>
            </a:r>
            <a:r>
              <a:rPr lang="en-US" sz="2800" dirty="0"/>
              <a:t>from some component within the computer system (time, CPU cycles</a:t>
            </a:r>
            <a:r>
              <a:rPr lang="en-US" sz="2800" dirty="0" smtClean="0"/>
              <a:t>, and </a:t>
            </a:r>
            <a:r>
              <a:rPr lang="en-US" sz="2800" dirty="0"/>
              <a:t>so on). </a:t>
            </a:r>
            <a:endParaRPr lang="en-US" sz="2800" dirty="0" smtClean="0"/>
          </a:p>
          <a:p>
            <a:endParaRPr lang="en-US" sz="2800" dirty="0" smtClean="0"/>
          </a:p>
          <a:p>
            <a:r>
              <a:rPr lang="en-US" sz="2800" dirty="0" smtClean="0"/>
              <a:t>Although </a:t>
            </a:r>
            <a:r>
              <a:rPr lang="en-US" sz="2800" dirty="0"/>
              <a:t>a computer system is complex, it is a </a:t>
            </a:r>
            <a:r>
              <a:rPr lang="en-US" sz="2800" dirty="0" smtClean="0"/>
              <a:t>predictable environment</a:t>
            </a:r>
            <a:r>
              <a:rPr lang="en-US" sz="2800" dirty="0"/>
              <a:t>, so if the seeding value is predictable in any way, the </a:t>
            </a:r>
            <a:r>
              <a:rPr lang="en-US" sz="2800" dirty="0" smtClean="0"/>
              <a:t>resulting values </a:t>
            </a:r>
            <a:r>
              <a:rPr lang="en-US" sz="2800" dirty="0"/>
              <a:t>created are not truly random—but </a:t>
            </a:r>
            <a:r>
              <a:rPr lang="en-US" sz="2800" i="1" dirty="0"/>
              <a:t>pseudorandom.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1"/>
                </a:solidFill>
              </a:rPr>
              <a:t>3.4 </a:t>
            </a:r>
            <a:r>
              <a:rPr lang="en-US" b="1" dirty="0" err="1" smtClean="0">
                <a:solidFill>
                  <a:schemeClr val="accent1"/>
                </a:solidFill>
              </a:rPr>
              <a:t>Steganography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i="1" dirty="0" err="1">
                <a:solidFill>
                  <a:schemeClr val="accent1"/>
                </a:solidFill>
              </a:rPr>
              <a:t>Steganography</a:t>
            </a:r>
            <a:r>
              <a:rPr lang="en-US" b="1" i="1" dirty="0"/>
              <a:t> </a:t>
            </a:r>
            <a:r>
              <a:rPr lang="en-US" dirty="0"/>
              <a:t>is a method of </a:t>
            </a:r>
            <a:r>
              <a:rPr lang="en-US" dirty="0">
                <a:solidFill>
                  <a:schemeClr val="accent1"/>
                </a:solidFill>
              </a:rPr>
              <a:t>hiding data </a:t>
            </a:r>
            <a:r>
              <a:rPr lang="en-US" dirty="0"/>
              <a:t>in </a:t>
            </a:r>
            <a:r>
              <a:rPr lang="en-US" dirty="0">
                <a:solidFill>
                  <a:schemeClr val="accent1"/>
                </a:solidFill>
              </a:rPr>
              <a:t>another media type </a:t>
            </a:r>
            <a:r>
              <a:rPr lang="en-US" dirty="0"/>
              <a:t>so the very </a:t>
            </a:r>
            <a:r>
              <a:rPr lang="en-US" dirty="0" smtClean="0"/>
              <a:t>existence of </a:t>
            </a:r>
            <a:r>
              <a:rPr lang="en-US" dirty="0"/>
              <a:t>the data is </a:t>
            </a:r>
            <a:r>
              <a:rPr lang="en-US" dirty="0">
                <a:solidFill>
                  <a:schemeClr val="accent1"/>
                </a:solidFill>
              </a:rPr>
              <a:t>concealed</a:t>
            </a:r>
            <a:r>
              <a:rPr lang="en-US" dirty="0"/>
              <a:t> as illustrated in </a:t>
            </a:r>
            <a:r>
              <a:rPr lang="en-US" dirty="0" smtClean="0"/>
              <a:t>the Figure</a:t>
            </a:r>
          </a:p>
          <a:p>
            <a:r>
              <a:rPr lang="en-US" dirty="0" smtClean="0"/>
              <a:t>Only the </a:t>
            </a:r>
            <a:r>
              <a:rPr lang="en-US" dirty="0" smtClean="0">
                <a:solidFill>
                  <a:schemeClr val="accent1"/>
                </a:solidFill>
              </a:rPr>
              <a:t>sender and receiver are supposed to be able to see the message </a:t>
            </a:r>
            <a:r>
              <a:rPr lang="en-US" dirty="0" smtClean="0"/>
              <a:t>because it is </a:t>
            </a:r>
            <a:r>
              <a:rPr lang="en-US" dirty="0" smtClean="0">
                <a:solidFill>
                  <a:schemeClr val="accent1"/>
                </a:solidFill>
              </a:rPr>
              <a:t>secretly hidden </a:t>
            </a:r>
            <a:r>
              <a:rPr lang="en-US" dirty="0" smtClean="0"/>
              <a:t>in a graphic, wave file, document, or other type of media. </a:t>
            </a:r>
          </a:p>
          <a:p>
            <a:r>
              <a:rPr lang="en-US" dirty="0" smtClean="0"/>
              <a:t>The message is not encrypted, </a:t>
            </a:r>
            <a:r>
              <a:rPr lang="en-US" dirty="0" smtClean="0">
                <a:solidFill>
                  <a:schemeClr val="accent1"/>
                </a:solidFill>
              </a:rPr>
              <a:t>just hidden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137771"/>
            <a:ext cx="7468307" cy="67202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dirty="0"/>
              <a:t>A method of embedding the message into some type of medium is to use the </a:t>
            </a:r>
            <a:r>
              <a:rPr lang="en-US" b="1" i="1" dirty="0" smtClean="0">
                <a:solidFill>
                  <a:schemeClr val="accent1"/>
                </a:solidFill>
              </a:rPr>
              <a:t>least significant </a:t>
            </a:r>
            <a:r>
              <a:rPr lang="en-US" b="1" i="1" dirty="0">
                <a:solidFill>
                  <a:schemeClr val="accent1"/>
                </a:solidFill>
              </a:rPr>
              <a:t>bit (LSB). </a:t>
            </a:r>
            <a:endParaRPr lang="en-US" b="1" i="1" dirty="0" smtClean="0">
              <a:solidFill>
                <a:schemeClr val="accent1"/>
              </a:solidFill>
            </a:endParaRPr>
          </a:p>
          <a:p>
            <a:r>
              <a:rPr lang="en-US" dirty="0" smtClean="0"/>
              <a:t>Many </a:t>
            </a:r>
            <a:r>
              <a:rPr lang="en-US" dirty="0"/>
              <a:t>types of files have some bits that can be modified and </a:t>
            </a:r>
            <a:r>
              <a:rPr lang="en-US" dirty="0" smtClean="0"/>
              <a:t>not affect </a:t>
            </a:r>
            <a:r>
              <a:rPr lang="en-US" dirty="0"/>
              <a:t>the file they are in, which is where secret data can be hidden </a:t>
            </a:r>
            <a:r>
              <a:rPr lang="en-US" dirty="0">
                <a:solidFill>
                  <a:schemeClr val="accent1"/>
                </a:solidFill>
              </a:rPr>
              <a:t>without altering </a:t>
            </a:r>
            <a:r>
              <a:rPr lang="en-US" dirty="0" smtClean="0">
                <a:solidFill>
                  <a:schemeClr val="accent1"/>
                </a:solidFill>
              </a:rPr>
              <a:t>the file </a:t>
            </a:r>
            <a:r>
              <a:rPr lang="en-US" dirty="0">
                <a:solidFill>
                  <a:schemeClr val="accent1"/>
                </a:solidFill>
              </a:rPr>
              <a:t>in a visible </a:t>
            </a:r>
            <a:r>
              <a:rPr lang="en-US" dirty="0" smtClean="0">
                <a:solidFill>
                  <a:schemeClr val="accent1"/>
                </a:solidFill>
              </a:rPr>
              <a:t>manner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the </a:t>
            </a:r>
            <a:r>
              <a:rPr lang="en-US" dirty="0" smtClean="0">
                <a:solidFill>
                  <a:schemeClr val="accent1"/>
                </a:solidFill>
              </a:rPr>
              <a:t>LSB</a:t>
            </a:r>
            <a:r>
              <a:rPr lang="en-US" dirty="0" smtClean="0"/>
              <a:t> approach, </a:t>
            </a:r>
            <a:r>
              <a:rPr lang="en-US" dirty="0" smtClean="0">
                <a:solidFill>
                  <a:schemeClr val="accent1"/>
                </a:solidFill>
              </a:rPr>
              <a:t>graphics with a high resolution or an audio file that has many different types of sounds (high bit rate) </a:t>
            </a:r>
            <a:r>
              <a:rPr lang="en-US" dirty="0" smtClean="0"/>
              <a:t>are the most successful for hiding information within. </a:t>
            </a:r>
          </a:p>
          <a:p>
            <a:r>
              <a:rPr lang="en-US" dirty="0" smtClean="0"/>
              <a:t>There is commonly </a:t>
            </a:r>
            <a:r>
              <a:rPr lang="en-US" dirty="0" smtClean="0">
                <a:solidFill>
                  <a:schemeClr val="accent1"/>
                </a:solidFill>
              </a:rPr>
              <a:t>no noticeable distortion</a:t>
            </a:r>
            <a:r>
              <a:rPr lang="en-US" dirty="0" smtClean="0"/>
              <a:t>, and the file is usually not increased to a size that can be detected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Steganography</a:t>
            </a:r>
            <a:r>
              <a:rPr lang="en-US" dirty="0" smtClean="0"/>
              <a:t> Example</a:t>
            </a:r>
            <a:endParaRPr lang="en-US" dirty="0"/>
          </a:p>
        </p:txBody>
      </p:sp>
      <p:pic>
        <p:nvPicPr>
          <p:cNvPr id="2050" name="Picture 2" descr="http://upload.wikimedia.org/wikipedia/commons/4/4e/StenographyOriginal.pn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" y="1752600"/>
            <a:ext cx="1905000" cy="1905000"/>
          </a:xfrm>
          <a:prstGeom prst="rect">
            <a:avLst/>
          </a:prstGeom>
          <a:noFill/>
        </p:spPr>
      </p:pic>
      <p:pic>
        <p:nvPicPr>
          <p:cNvPr id="2052" name="Picture 4" descr="http://upload.wikimedia.org/wikipedia/commons/1/1b/StenographyRecovered.png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553200" y="1752600"/>
            <a:ext cx="1905000" cy="1905000"/>
          </a:xfrm>
          <a:prstGeom prst="rect">
            <a:avLst/>
          </a:prstGeom>
          <a:noFill/>
        </p:spPr>
      </p:pic>
      <p:sp>
        <p:nvSpPr>
          <p:cNvPr id="7" name="Rounded Rectangle 6"/>
          <p:cNvSpPr/>
          <p:nvPr/>
        </p:nvSpPr>
        <p:spPr>
          <a:xfrm>
            <a:off x="609600" y="4038600"/>
            <a:ext cx="8001000" cy="1981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 smtClean="0">
                <a:solidFill>
                  <a:schemeClr val="bg1"/>
                </a:solidFill>
              </a:rPr>
              <a:t>Image of a tree. Removing all but the two least significant </a:t>
            </a:r>
            <a:r>
              <a:rPr lang="en-US" sz="2800" dirty="0" smtClean="0">
                <a:solidFill>
                  <a:schemeClr val="bg1"/>
                </a:solidFill>
                <a:hlinkClick r:id="rId6" action="ppaction://hlinkfile" tooltip="Bit"/>
              </a:rPr>
              <a:t>bits</a:t>
            </a:r>
            <a:r>
              <a:rPr lang="en-US" sz="2800" dirty="0" smtClean="0">
                <a:solidFill>
                  <a:schemeClr val="bg1"/>
                </a:solidFill>
              </a:rPr>
              <a:t> of each </a:t>
            </a:r>
            <a:r>
              <a:rPr lang="en-US" sz="2800" dirty="0" smtClean="0">
                <a:solidFill>
                  <a:schemeClr val="bg1"/>
                </a:solidFill>
                <a:hlinkClick r:id="rId7" action="ppaction://hlinkfile" tooltip="Color component"/>
              </a:rPr>
              <a:t>color component</a:t>
            </a:r>
            <a:r>
              <a:rPr lang="en-US" sz="2800" dirty="0" smtClean="0">
                <a:solidFill>
                  <a:schemeClr val="bg1"/>
                </a:solidFill>
              </a:rPr>
              <a:t> produces an almost completely black image. Making that image 85 times brighter produces the image of the cat.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810000" y="1944469"/>
            <a:ext cx="267829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Image of a cat extracted </a:t>
            </a:r>
          </a:p>
          <a:p>
            <a:r>
              <a:rPr lang="en-US" dirty="0" smtClean="0"/>
              <a:t>from the image of the tree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457200" y="381000"/>
            <a:ext cx="8153400" cy="6172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/>
              <a:t>Digital Watermarking</a:t>
            </a:r>
          </a:p>
          <a:p>
            <a:r>
              <a:rPr lang="en-US" sz="2800" dirty="0" smtClean="0"/>
              <a:t>The </a:t>
            </a:r>
            <a:r>
              <a:rPr lang="en-US" sz="2800" dirty="0"/>
              <a:t>embedded </a:t>
            </a:r>
            <a:r>
              <a:rPr lang="en-US" sz="2800" dirty="0" smtClean="0"/>
              <a:t>logo or </a:t>
            </a:r>
            <a:r>
              <a:rPr lang="en-US" sz="2800" dirty="0"/>
              <a:t>trademark is called a digital watermark. Instead of having a secret message </a:t>
            </a:r>
            <a:r>
              <a:rPr lang="en-US" sz="2800" dirty="0" smtClean="0"/>
              <a:t>within a </a:t>
            </a:r>
            <a:r>
              <a:rPr lang="en-US" sz="2800" dirty="0"/>
              <a:t>graphic that is supposed to be invisible to you, digital watermarks are </a:t>
            </a:r>
            <a:r>
              <a:rPr lang="en-US" sz="2800" dirty="0" smtClean="0"/>
              <a:t>usually visible</a:t>
            </a:r>
            <a:r>
              <a:rPr lang="en-US" sz="2800" dirty="0"/>
              <a:t>. These are put into place to deter people from using material that is </a:t>
            </a:r>
            <a:r>
              <a:rPr lang="en-US" sz="2800" dirty="0" smtClean="0"/>
              <a:t>not theirs</a:t>
            </a:r>
            <a:r>
              <a:rPr lang="en-US" sz="2800" dirty="0"/>
              <a:t>. </a:t>
            </a:r>
            <a:endParaRPr lang="en-US" sz="2800" dirty="0" smtClean="0"/>
          </a:p>
          <a:p>
            <a:r>
              <a:rPr lang="en-US" sz="2800" dirty="0" smtClean="0"/>
              <a:t>This </a:t>
            </a:r>
            <a:r>
              <a:rPr lang="en-US" sz="2800" dirty="0"/>
              <a:t>type of </a:t>
            </a:r>
            <a:r>
              <a:rPr lang="en-US" sz="2800" dirty="0" err="1"/>
              <a:t>steganography</a:t>
            </a:r>
            <a:r>
              <a:rPr lang="en-US" sz="2800" dirty="0"/>
              <a:t> is referred to as Digital Rights </a:t>
            </a:r>
            <a:r>
              <a:rPr lang="en-US" sz="2800" dirty="0" smtClean="0"/>
              <a:t>Management (</a:t>
            </a:r>
            <a:r>
              <a:rPr lang="en-US" sz="2800" dirty="0"/>
              <a:t>DRM). The goal is to restrict the usage of material that is owned by a company </a:t>
            </a:r>
            <a:r>
              <a:rPr lang="en-US" sz="2800" dirty="0" smtClean="0"/>
              <a:t>or individual</a:t>
            </a:r>
            <a:r>
              <a:rPr lang="en-US" sz="2800"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4034" name="Picture 2" descr="http://upload.wikimedia.org/wikipedia/commons/thumb/6/60/Visible_digital_watermarking.jpg/220px-Visible_digital_watermarking.jp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0" y="-227214"/>
            <a:ext cx="5181600" cy="6900950"/>
          </a:xfrm>
          <a:prstGeom prst="rect">
            <a:avLst/>
          </a:prstGeom>
          <a:noFill/>
        </p:spPr>
      </p:pic>
      <p:sp>
        <p:nvSpPr>
          <p:cNvPr id="4" name="Rounded Rectangle 3"/>
          <p:cNvSpPr/>
          <p:nvPr/>
        </p:nvSpPr>
        <p:spPr>
          <a:xfrm>
            <a:off x="381000" y="2667000"/>
            <a:ext cx="5943600" cy="12192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3.5 Types </a:t>
            </a:r>
            <a:r>
              <a:rPr lang="en-US" b="1" dirty="0"/>
              <a:t>of Ciphers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Symmetric encryption ciphers come in two basic types: </a:t>
            </a:r>
            <a:endParaRPr lang="en-US" dirty="0" smtClean="0"/>
          </a:p>
          <a:p>
            <a:pPr lvl="1"/>
            <a:r>
              <a:rPr lang="en-US" dirty="0" smtClean="0">
                <a:solidFill>
                  <a:schemeClr val="accent1"/>
                </a:solidFill>
              </a:rPr>
              <a:t>Substitution </a:t>
            </a:r>
          </a:p>
          <a:p>
            <a:pPr lvl="1"/>
            <a:r>
              <a:rPr lang="en-US" dirty="0" smtClean="0">
                <a:solidFill>
                  <a:schemeClr val="accent1"/>
                </a:solidFill>
              </a:rPr>
              <a:t>Transposition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1"/>
                </a:solidFill>
              </a:rPr>
              <a:t>Substitution</a:t>
            </a:r>
            <a:r>
              <a:rPr lang="en-US" dirty="0" smtClean="0"/>
              <a:t> Ciphers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b="1" i="1" dirty="0" smtClean="0">
                <a:solidFill>
                  <a:schemeClr val="accent1"/>
                </a:solidFill>
              </a:rPr>
              <a:t>substitution cipher </a:t>
            </a:r>
            <a:r>
              <a:rPr lang="en-US" dirty="0" smtClean="0">
                <a:solidFill>
                  <a:schemeClr val="accent1"/>
                </a:solidFill>
              </a:rPr>
              <a:t>replaces bits, characters, or blocks of characters </a:t>
            </a:r>
            <a:r>
              <a:rPr lang="en-US" dirty="0" smtClean="0"/>
              <a:t>with different bits, characters, or blocks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6858000" y="6172200"/>
            <a:ext cx="2133600" cy="365125"/>
          </a:xfrm>
        </p:spPr>
        <p:txBody>
          <a:bodyPr/>
          <a:lstStyle/>
          <a:p>
            <a:r>
              <a:rPr lang="en-US" sz="2000" dirty="0" smtClean="0"/>
              <a:t>Raymond R. </a:t>
            </a:r>
            <a:r>
              <a:rPr lang="en-US" sz="2000" dirty="0" err="1" smtClean="0"/>
              <a:t>Panko</a:t>
            </a:r>
            <a:endParaRPr lang="en-US" sz="2000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304800"/>
            <a:ext cx="2743200" cy="25908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z="3200" dirty="0" smtClean="0"/>
              <a:t>Example Substitution</a:t>
            </a:r>
            <a:br>
              <a:rPr lang="en-US" sz="3200" dirty="0" smtClean="0"/>
            </a:br>
            <a:r>
              <a:rPr lang="en-US" sz="3200" dirty="0" smtClean="0"/>
              <a:t>Cipher</a:t>
            </a:r>
            <a:endParaRPr lang="en-US" sz="3200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4114800" y="381000"/>
          <a:ext cx="4419600" cy="5638802"/>
        </p:xfrm>
        <a:graphic>
          <a:graphicData uri="http://schemas.openxmlformats.org/drawingml/2006/table">
            <a:tbl>
              <a:tblPr/>
              <a:tblGrid>
                <a:gridCol w="1580342"/>
                <a:gridCol w="1285702"/>
                <a:gridCol w="1553556"/>
              </a:tblGrid>
              <a:tr h="433754"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Plaintext</a:t>
                      </a:r>
                      <a:endParaRPr lang="en-US" sz="15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31405" marR="131405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Key</a:t>
                      </a:r>
                      <a:endParaRPr lang="en-US" sz="15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31405" marR="131405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b="1">
                          <a:solidFill>
                            <a:srgbClr val="FFFF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Ciphertext</a:t>
                      </a:r>
                      <a:endParaRPr lang="en-US" sz="15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31405" marR="131405" marT="0" marB="0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7F7F7F"/>
                    </a:solidFill>
                  </a:tcPr>
                </a:tc>
              </a:tr>
              <a:tr h="433754"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400" dirty="0">
                          <a:latin typeface="Arial"/>
                          <a:ea typeface="Times New Roman"/>
                          <a:cs typeface="Times New Roman"/>
                        </a:rPr>
                        <a:t>n</a:t>
                      </a:r>
                    </a:p>
                  </a:txBody>
                  <a:tcPr marL="131405" marR="131405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400" dirty="0">
                          <a:latin typeface="Arial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131405" marR="13140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400">
                          <a:latin typeface="Arial"/>
                          <a:ea typeface="Times New Roman"/>
                          <a:cs typeface="Times New Roman"/>
                        </a:rPr>
                        <a:t>r</a:t>
                      </a:r>
                    </a:p>
                  </a:txBody>
                  <a:tcPr marL="131405" marR="131405" marT="0" marB="0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33754"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400" dirty="0">
                          <a:latin typeface="Arial"/>
                          <a:ea typeface="Times New Roman"/>
                          <a:cs typeface="Times New Roman"/>
                        </a:rPr>
                        <a:t>o</a:t>
                      </a:r>
                    </a:p>
                  </a:txBody>
                  <a:tcPr marL="131405" marR="131405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400" dirty="0">
                          <a:latin typeface="Arial"/>
                          <a:ea typeface="Times New Roman"/>
                          <a:cs typeface="Times New Roman"/>
                        </a:rPr>
                        <a:t>8</a:t>
                      </a:r>
                    </a:p>
                  </a:txBody>
                  <a:tcPr marL="131405" marR="13140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400">
                          <a:latin typeface="Arial"/>
                          <a:ea typeface="Times New Roman"/>
                          <a:cs typeface="Times New Roman"/>
                        </a:rPr>
                        <a:t>w</a:t>
                      </a:r>
                    </a:p>
                  </a:txBody>
                  <a:tcPr marL="131405" marR="131405" marT="0" marB="0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33754"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400">
                          <a:latin typeface="Arial"/>
                          <a:ea typeface="Times New Roman"/>
                          <a:cs typeface="Times New Roman"/>
                        </a:rPr>
                        <a:t>w</a:t>
                      </a:r>
                    </a:p>
                  </a:txBody>
                  <a:tcPr marL="131405" marR="131405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400" dirty="0">
                          <a:latin typeface="Arial"/>
                          <a:ea typeface="Times New Roman"/>
                          <a:cs typeface="Times New Roman"/>
                        </a:rPr>
                        <a:t>15</a:t>
                      </a:r>
                    </a:p>
                  </a:txBody>
                  <a:tcPr marL="131405" marR="13140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400">
                          <a:latin typeface="Arial"/>
                          <a:ea typeface="Times New Roman"/>
                          <a:cs typeface="Times New Roman"/>
                        </a:rPr>
                        <a:t>l</a:t>
                      </a:r>
                    </a:p>
                  </a:txBody>
                  <a:tcPr marL="131405" marR="131405" marT="0" marB="0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33754"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400">
                          <a:latin typeface="Arial"/>
                          <a:ea typeface="Times New Roman"/>
                          <a:cs typeface="Times New Roman"/>
                        </a:rPr>
                        <a:t>i</a:t>
                      </a:r>
                    </a:p>
                  </a:txBody>
                  <a:tcPr marL="131405" marR="131405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400" dirty="0">
                          <a:latin typeface="Arial"/>
                          <a:ea typeface="Times New Roman"/>
                          <a:cs typeface="Times New Roman"/>
                        </a:rPr>
                        <a:t>16</a:t>
                      </a:r>
                    </a:p>
                  </a:txBody>
                  <a:tcPr marL="131405" marR="13140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400" dirty="0">
                          <a:latin typeface="Arial"/>
                          <a:ea typeface="Times New Roman"/>
                          <a:cs typeface="Times New Roman"/>
                        </a:rPr>
                        <a:t>…</a:t>
                      </a:r>
                    </a:p>
                  </a:txBody>
                  <a:tcPr marL="131405" marR="131405" marT="0" marB="0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33754"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400">
                          <a:latin typeface="Arial"/>
                          <a:ea typeface="Times New Roman"/>
                          <a:cs typeface="Times New Roman"/>
                        </a:rPr>
                        <a:t>s</a:t>
                      </a:r>
                    </a:p>
                  </a:txBody>
                  <a:tcPr marL="131405" marR="131405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400" dirty="0">
                          <a:latin typeface="Arial"/>
                          <a:ea typeface="Times New Roman"/>
                          <a:cs typeface="Times New Roman"/>
                        </a:rPr>
                        <a:t>23</a:t>
                      </a:r>
                    </a:p>
                  </a:txBody>
                  <a:tcPr marL="131405" marR="13140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400" dirty="0">
                          <a:latin typeface="Arial"/>
                          <a:ea typeface="Times New Roman"/>
                          <a:cs typeface="Times New Roman"/>
                        </a:rPr>
                        <a:t>…</a:t>
                      </a:r>
                    </a:p>
                  </a:txBody>
                  <a:tcPr marL="131405" marR="131405" marT="0" marB="0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33754"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400">
                          <a:latin typeface="Arial"/>
                          <a:ea typeface="Times New Roman"/>
                          <a:cs typeface="Times New Roman"/>
                        </a:rPr>
                        <a:t>t</a:t>
                      </a:r>
                    </a:p>
                  </a:txBody>
                  <a:tcPr marL="131405" marR="131405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400">
                          <a:latin typeface="Arial"/>
                          <a:ea typeface="Times New Roman"/>
                          <a:cs typeface="Times New Roman"/>
                        </a:rPr>
                        <a:t>16</a:t>
                      </a:r>
                    </a:p>
                  </a:txBody>
                  <a:tcPr marL="131405" marR="13140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400" dirty="0">
                          <a:latin typeface="Arial"/>
                          <a:ea typeface="Times New Roman"/>
                          <a:cs typeface="Times New Roman"/>
                        </a:rPr>
                        <a:t>…</a:t>
                      </a:r>
                    </a:p>
                  </a:txBody>
                  <a:tcPr marL="131405" marR="131405" marT="0" marB="0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33754"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400">
                          <a:latin typeface="Arial"/>
                          <a:ea typeface="Times New Roman"/>
                          <a:cs typeface="Times New Roman"/>
                        </a:rPr>
                        <a:t>h</a:t>
                      </a:r>
                    </a:p>
                  </a:txBody>
                  <a:tcPr marL="131405" marR="131405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400">
                          <a:latin typeface="Arial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131405" marR="13140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400" dirty="0">
                          <a:latin typeface="Arial"/>
                          <a:ea typeface="Times New Roman"/>
                          <a:cs typeface="Times New Roman"/>
                        </a:rPr>
                        <a:t>…</a:t>
                      </a:r>
                    </a:p>
                  </a:txBody>
                  <a:tcPr marL="131405" marR="131405" marT="0" marB="0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33754"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400">
                          <a:latin typeface="Arial"/>
                          <a:ea typeface="Times New Roman"/>
                          <a:cs typeface="Times New Roman"/>
                        </a:rPr>
                        <a:t>e</a:t>
                      </a:r>
                    </a:p>
                  </a:txBody>
                  <a:tcPr marL="131405" marR="131405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400">
                          <a:latin typeface="Arial"/>
                          <a:ea typeface="Times New Roman"/>
                          <a:cs typeface="Times New Roman"/>
                        </a:rPr>
                        <a:t>9</a:t>
                      </a:r>
                    </a:p>
                  </a:txBody>
                  <a:tcPr marL="131405" marR="13140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400" dirty="0">
                          <a:latin typeface="Arial"/>
                          <a:ea typeface="Times New Roman"/>
                          <a:cs typeface="Times New Roman"/>
                        </a:rPr>
                        <a:t>…</a:t>
                      </a:r>
                    </a:p>
                  </a:txBody>
                  <a:tcPr marL="131405" marR="131405" marT="0" marB="0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33754"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400">
                          <a:latin typeface="Arial"/>
                          <a:ea typeface="Times New Roman"/>
                          <a:cs typeface="Times New Roman"/>
                        </a:rPr>
                        <a:t>t</a:t>
                      </a:r>
                    </a:p>
                  </a:txBody>
                  <a:tcPr marL="131405" marR="131405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400">
                          <a:latin typeface="Arial"/>
                          <a:ea typeface="Times New Roman"/>
                          <a:cs typeface="Times New Roman"/>
                        </a:rPr>
                        <a:t>12</a:t>
                      </a:r>
                    </a:p>
                  </a:txBody>
                  <a:tcPr marL="131405" marR="13140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400" dirty="0">
                          <a:latin typeface="Arial"/>
                          <a:ea typeface="Times New Roman"/>
                          <a:cs typeface="Times New Roman"/>
                        </a:rPr>
                        <a:t>…</a:t>
                      </a:r>
                    </a:p>
                  </a:txBody>
                  <a:tcPr marL="131405" marR="131405" marT="0" marB="0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33754"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400">
                          <a:latin typeface="Arial"/>
                          <a:ea typeface="Times New Roman"/>
                          <a:cs typeface="Times New Roman"/>
                        </a:rPr>
                        <a:t>i</a:t>
                      </a:r>
                    </a:p>
                  </a:txBody>
                  <a:tcPr marL="131405" marR="131405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400">
                          <a:latin typeface="Arial"/>
                          <a:ea typeface="Times New Roman"/>
                          <a:cs typeface="Times New Roman"/>
                        </a:rPr>
                        <a:t>20</a:t>
                      </a:r>
                    </a:p>
                  </a:txBody>
                  <a:tcPr marL="131405" marR="13140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400" dirty="0">
                          <a:latin typeface="Arial"/>
                          <a:ea typeface="Times New Roman"/>
                          <a:cs typeface="Times New Roman"/>
                        </a:rPr>
                        <a:t>…</a:t>
                      </a:r>
                    </a:p>
                  </a:txBody>
                  <a:tcPr marL="131405" marR="131405" marT="0" marB="0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33754"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400">
                          <a:latin typeface="Arial"/>
                          <a:ea typeface="Times New Roman"/>
                          <a:cs typeface="Times New Roman"/>
                        </a:rPr>
                        <a:t>m</a:t>
                      </a:r>
                    </a:p>
                  </a:txBody>
                  <a:tcPr marL="131405" marR="131405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400">
                          <a:latin typeface="Arial"/>
                          <a:ea typeface="Times New Roman"/>
                          <a:cs typeface="Times New Roman"/>
                        </a:rPr>
                        <a:t>6</a:t>
                      </a:r>
                    </a:p>
                  </a:txBody>
                  <a:tcPr marL="131405" marR="13140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400" dirty="0">
                          <a:latin typeface="Arial"/>
                          <a:ea typeface="Times New Roman"/>
                          <a:cs typeface="Times New Roman"/>
                        </a:rPr>
                        <a:t>…</a:t>
                      </a:r>
                    </a:p>
                  </a:txBody>
                  <a:tcPr marL="131405" marR="131405" marT="0" marB="0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33754"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400">
                          <a:latin typeface="Arial"/>
                          <a:ea typeface="Times New Roman"/>
                          <a:cs typeface="Times New Roman"/>
                        </a:rPr>
                        <a:t>e</a:t>
                      </a:r>
                    </a:p>
                  </a:txBody>
                  <a:tcPr marL="131405" marR="131405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400">
                          <a:latin typeface="Arial"/>
                          <a:ea typeface="Times New Roman"/>
                          <a:cs typeface="Times New Roman"/>
                        </a:rPr>
                        <a:t>25</a:t>
                      </a:r>
                    </a:p>
                  </a:txBody>
                  <a:tcPr marL="131405" marR="13140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400" dirty="0">
                          <a:latin typeface="Arial"/>
                          <a:ea typeface="Times New Roman"/>
                          <a:cs typeface="Times New Roman"/>
                        </a:rPr>
                        <a:t>…</a:t>
                      </a:r>
                    </a:p>
                  </a:txBody>
                  <a:tcPr marL="131405" marR="131405" marT="0" marB="0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1552" name="TextBox 5"/>
          <p:cNvSpPr txBox="1">
            <a:spLocks noChangeArrowheads="1"/>
          </p:cNvSpPr>
          <p:nvPr/>
        </p:nvSpPr>
        <p:spPr bwMode="auto">
          <a:xfrm>
            <a:off x="381000" y="4114800"/>
            <a:ext cx="32004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>
                <a:latin typeface="Lucida Sans Unicode" pitchFamily="34" charset="0"/>
              </a:rPr>
              <a:t>n    o    p    q    r</a:t>
            </a:r>
          </a:p>
        </p:txBody>
      </p:sp>
      <p:sp>
        <p:nvSpPr>
          <p:cNvPr id="10" name="Freeform 9"/>
          <p:cNvSpPr/>
          <p:nvPr/>
        </p:nvSpPr>
        <p:spPr>
          <a:xfrm>
            <a:off x="561975" y="3429000"/>
            <a:ext cx="2135188" cy="727075"/>
          </a:xfrm>
          <a:custGeom>
            <a:avLst/>
            <a:gdLst>
              <a:gd name="connsiteX0" fmla="*/ 0 w 2136618"/>
              <a:gd name="connsiteY0" fmla="*/ 725787 h 725787"/>
              <a:gd name="connsiteX1" fmla="*/ 896293 w 2136618"/>
              <a:gd name="connsiteY1" fmla="*/ 1509 h 725787"/>
              <a:gd name="connsiteX2" fmla="*/ 2136618 w 2136618"/>
              <a:gd name="connsiteY2" fmla="*/ 716733 h 725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36618" h="725787">
                <a:moveTo>
                  <a:pt x="0" y="725787"/>
                </a:moveTo>
                <a:cubicBezTo>
                  <a:pt x="270095" y="364402"/>
                  <a:pt x="540190" y="3018"/>
                  <a:pt x="896293" y="1509"/>
                </a:cubicBezTo>
                <a:cubicBezTo>
                  <a:pt x="1252396" y="0"/>
                  <a:pt x="1694507" y="358366"/>
                  <a:pt x="2136618" y="716733"/>
                </a:cubicBezTo>
              </a:path>
            </a:pathLst>
          </a:custGeom>
          <a:ln w="381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1554" name="TextBox 10"/>
          <p:cNvSpPr txBox="1">
            <a:spLocks noChangeArrowheads="1"/>
          </p:cNvSpPr>
          <p:nvPr/>
        </p:nvSpPr>
        <p:spPr bwMode="auto">
          <a:xfrm>
            <a:off x="2362200" y="3352800"/>
            <a:ext cx="62388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latin typeface="Lucida Sans Unicode" pitchFamily="34" charset="0"/>
              </a:rPr>
              <a:t>+4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495800" y="762000"/>
            <a:ext cx="3581400" cy="457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 rot="5400000" flipH="1" flipV="1">
            <a:off x="2705100" y="1638300"/>
            <a:ext cx="1981200" cy="1447800"/>
          </a:xfrm>
          <a:prstGeom prst="line">
            <a:avLst/>
          </a:prstGeom>
          <a:ln w="28575"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1295400" y="5181600"/>
            <a:ext cx="5181600" cy="12192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/>
              <a:t>This is a very weak cipher</a:t>
            </a:r>
          </a:p>
          <a:p>
            <a:pPr algn="ctr" fontAlgn="auto">
              <a:spcBef>
                <a:spcPts val="600"/>
              </a:spcBef>
              <a:spcAft>
                <a:spcPts val="0"/>
              </a:spcAft>
              <a:defRPr/>
            </a:pPr>
            <a:r>
              <a:rPr lang="en-US" sz="2400" dirty="0"/>
              <a:t>Real ciphers use complex math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 substitution cipher uses a </a:t>
            </a:r>
            <a:r>
              <a:rPr lang="en-US" dirty="0">
                <a:solidFill>
                  <a:schemeClr val="accent1"/>
                </a:solidFill>
              </a:rPr>
              <a:t>key to dictate how the substitution should be carried </a:t>
            </a:r>
            <a:r>
              <a:rPr lang="en-US" dirty="0" smtClean="0">
                <a:solidFill>
                  <a:schemeClr val="accent1"/>
                </a:solidFill>
              </a:rPr>
              <a:t>out</a:t>
            </a:r>
            <a:endParaRPr lang="en-US" dirty="0">
              <a:solidFill>
                <a:schemeClr val="accent1"/>
              </a:solidFill>
            </a:endParaRPr>
          </a:p>
          <a:p>
            <a:r>
              <a:rPr lang="en-US" dirty="0"/>
              <a:t>In the </a:t>
            </a:r>
            <a:r>
              <a:rPr lang="en-US" b="1" i="1" dirty="0">
                <a:solidFill>
                  <a:schemeClr val="accent1"/>
                </a:solidFill>
              </a:rPr>
              <a:t>Caesar cipher, </a:t>
            </a:r>
            <a:r>
              <a:rPr lang="en-US" dirty="0">
                <a:solidFill>
                  <a:schemeClr val="accent1"/>
                </a:solidFill>
              </a:rPr>
              <a:t>each letter is replaced with the letter three places beyond it </a:t>
            </a:r>
            <a:r>
              <a:rPr lang="en-US" dirty="0"/>
              <a:t>in </a:t>
            </a:r>
            <a:r>
              <a:rPr lang="en-US" dirty="0" smtClean="0"/>
              <a:t>the alphabet</a:t>
            </a:r>
            <a:r>
              <a:rPr lang="en-US" dirty="0"/>
              <a:t>. The algorithm is the alphabet, and the key is the instruction “shift up three.”</a:t>
            </a:r>
          </a:p>
          <a:p>
            <a:r>
              <a:rPr lang="en-US" dirty="0" smtClean="0"/>
              <a:t>Substitution is </a:t>
            </a:r>
            <a:r>
              <a:rPr lang="en-US" dirty="0"/>
              <a:t>used in today’s symmetric algorithms, but it is </a:t>
            </a:r>
            <a:r>
              <a:rPr lang="en-US" dirty="0">
                <a:solidFill>
                  <a:schemeClr val="accent1"/>
                </a:solidFill>
              </a:rPr>
              <a:t>extremely complex </a:t>
            </a:r>
            <a:r>
              <a:rPr lang="en-US" dirty="0" smtClean="0"/>
              <a:t>compared to </a:t>
            </a:r>
            <a:r>
              <a:rPr lang="en-US" dirty="0"/>
              <a:t>this </a:t>
            </a:r>
            <a:r>
              <a:rPr lang="en-US" dirty="0" smtClean="0"/>
              <a:t>example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1"/>
                </a:solidFill>
              </a:rPr>
              <a:t>Transposition</a:t>
            </a:r>
            <a:r>
              <a:rPr lang="en-US" b="1" dirty="0"/>
              <a:t> Ciphers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a </a:t>
            </a:r>
            <a:r>
              <a:rPr lang="en-US" dirty="0">
                <a:solidFill>
                  <a:schemeClr val="accent1"/>
                </a:solidFill>
              </a:rPr>
              <a:t>transposition cipher</a:t>
            </a:r>
            <a:r>
              <a:rPr lang="en-US" dirty="0"/>
              <a:t>, the values are </a:t>
            </a:r>
            <a:r>
              <a:rPr lang="en-US" dirty="0">
                <a:solidFill>
                  <a:schemeClr val="accent1"/>
                </a:solidFill>
              </a:rPr>
              <a:t>scrambled, or put into a different </a:t>
            </a:r>
            <a:r>
              <a:rPr lang="en-US" dirty="0" smtClean="0">
                <a:solidFill>
                  <a:schemeClr val="accent1"/>
                </a:solidFill>
              </a:rPr>
              <a:t>order</a:t>
            </a:r>
          </a:p>
          <a:p>
            <a:r>
              <a:rPr lang="en-US" dirty="0" smtClean="0"/>
              <a:t>The </a:t>
            </a:r>
            <a:r>
              <a:rPr lang="en-US" dirty="0" smtClean="0">
                <a:solidFill>
                  <a:schemeClr val="accent1"/>
                </a:solidFill>
              </a:rPr>
              <a:t>key determines </a:t>
            </a:r>
            <a:r>
              <a:rPr lang="en-US" dirty="0">
                <a:solidFill>
                  <a:schemeClr val="accent1"/>
                </a:solidFill>
              </a:rPr>
              <a:t>the positions the values are moved to,</a:t>
            </a:r>
            <a:r>
              <a:rPr lang="en-US" dirty="0"/>
              <a:t> as illustrated in </a:t>
            </a:r>
            <a:r>
              <a:rPr lang="en-US" dirty="0" smtClean="0"/>
              <a:t>the Figure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47800" y="-13515"/>
            <a:ext cx="6236135" cy="68715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Rounded Rectangle 2"/>
          <p:cNvSpPr/>
          <p:nvPr/>
        </p:nvSpPr>
        <p:spPr>
          <a:xfrm>
            <a:off x="3733800" y="609600"/>
            <a:ext cx="838200" cy="30480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This is a </a:t>
            </a:r>
            <a:r>
              <a:rPr lang="en-US" dirty="0">
                <a:solidFill>
                  <a:schemeClr val="accent1"/>
                </a:solidFill>
              </a:rPr>
              <a:t>simplistic example of a transposition cipher and only shows one way </a:t>
            </a:r>
            <a:r>
              <a:rPr lang="en-US" dirty="0" smtClean="0">
                <a:solidFill>
                  <a:schemeClr val="accent1"/>
                </a:solidFill>
              </a:rPr>
              <a:t>of performing transposition</a:t>
            </a:r>
          </a:p>
          <a:p>
            <a:r>
              <a:rPr lang="en-US" dirty="0" smtClean="0"/>
              <a:t>When </a:t>
            </a:r>
            <a:r>
              <a:rPr lang="en-US" dirty="0"/>
              <a:t>implemented with complex mathematical functions</a:t>
            </a:r>
            <a:r>
              <a:rPr lang="en-US" dirty="0" smtClean="0"/>
              <a:t>, </a:t>
            </a:r>
            <a:r>
              <a:rPr lang="en-US" dirty="0" smtClean="0">
                <a:solidFill>
                  <a:schemeClr val="accent1"/>
                </a:solidFill>
              </a:rPr>
              <a:t>transpositions </a:t>
            </a:r>
            <a:r>
              <a:rPr lang="en-US" dirty="0">
                <a:solidFill>
                  <a:schemeClr val="accent1"/>
                </a:solidFill>
              </a:rPr>
              <a:t>can become quite sophisticated and difficult to </a:t>
            </a:r>
            <a:r>
              <a:rPr lang="en-US" dirty="0" smtClean="0">
                <a:solidFill>
                  <a:schemeClr val="accent1"/>
                </a:solidFill>
              </a:rPr>
              <a:t>break</a:t>
            </a:r>
            <a:endParaRPr lang="en-US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>
                <a:solidFill>
                  <a:schemeClr val="accent1"/>
                </a:solidFill>
              </a:rPr>
              <a:t>Symmetric </a:t>
            </a:r>
            <a:r>
              <a:rPr lang="en-US" dirty="0" smtClean="0">
                <a:solidFill>
                  <a:schemeClr val="accent1"/>
                </a:solidFill>
              </a:rPr>
              <a:t>algorithms </a:t>
            </a:r>
            <a:r>
              <a:rPr lang="en-US" dirty="0" smtClean="0"/>
              <a:t>employed </a:t>
            </a:r>
            <a:r>
              <a:rPr lang="en-US" dirty="0"/>
              <a:t>today use both long sequences of </a:t>
            </a:r>
            <a:r>
              <a:rPr lang="en-US" dirty="0">
                <a:solidFill>
                  <a:schemeClr val="accent1"/>
                </a:solidFill>
              </a:rPr>
              <a:t>complicated substitutions </a:t>
            </a:r>
            <a:r>
              <a:rPr lang="en-US" dirty="0" smtClean="0">
                <a:solidFill>
                  <a:schemeClr val="accent1"/>
                </a:solidFill>
              </a:rPr>
              <a:t>and transpositions</a:t>
            </a:r>
            <a:r>
              <a:rPr lang="en-US" dirty="0" smtClean="0"/>
              <a:t> </a:t>
            </a:r>
            <a:r>
              <a:rPr lang="en-US" dirty="0"/>
              <a:t>on </a:t>
            </a:r>
            <a:r>
              <a:rPr lang="en-US" dirty="0" smtClean="0"/>
              <a:t>messages</a:t>
            </a:r>
          </a:p>
          <a:p>
            <a:r>
              <a:rPr lang="en-US" dirty="0" smtClean="0"/>
              <a:t>The </a:t>
            </a:r>
            <a:r>
              <a:rPr lang="en-US" dirty="0">
                <a:solidFill>
                  <a:schemeClr val="accent1"/>
                </a:solidFill>
              </a:rPr>
              <a:t>algorithm contains the possible ways that </a:t>
            </a:r>
            <a:r>
              <a:rPr lang="en-US" dirty="0" smtClean="0">
                <a:solidFill>
                  <a:schemeClr val="accent1"/>
                </a:solidFill>
              </a:rPr>
              <a:t>substitution and </a:t>
            </a:r>
            <a:r>
              <a:rPr lang="en-US" dirty="0">
                <a:solidFill>
                  <a:schemeClr val="accent1"/>
                </a:solidFill>
              </a:rPr>
              <a:t>transposition processes </a:t>
            </a:r>
            <a:r>
              <a:rPr lang="en-US" i="1" dirty="0">
                <a:solidFill>
                  <a:schemeClr val="accent1"/>
                </a:solidFill>
              </a:rPr>
              <a:t>can take place</a:t>
            </a:r>
            <a:r>
              <a:rPr lang="en-US" i="1" dirty="0"/>
              <a:t> (represented in mathematical formulas).</a:t>
            </a:r>
          </a:p>
          <a:p>
            <a:r>
              <a:rPr lang="en-US" dirty="0"/>
              <a:t>The </a:t>
            </a:r>
            <a:r>
              <a:rPr lang="en-US" dirty="0">
                <a:solidFill>
                  <a:schemeClr val="accent1"/>
                </a:solidFill>
              </a:rPr>
              <a:t>key is used as the instructions for the algorithm, dictating exactly how these </a:t>
            </a:r>
            <a:r>
              <a:rPr lang="en-US" dirty="0" smtClean="0">
                <a:solidFill>
                  <a:schemeClr val="accent1"/>
                </a:solidFill>
              </a:rPr>
              <a:t>processes </a:t>
            </a:r>
            <a:r>
              <a:rPr lang="en-US" i="1" dirty="0" smtClean="0">
                <a:solidFill>
                  <a:schemeClr val="accent1"/>
                </a:solidFill>
              </a:rPr>
              <a:t>will </a:t>
            </a:r>
            <a:r>
              <a:rPr lang="en-US" i="1" dirty="0">
                <a:solidFill>
                  <a:schemeClr val="accent1"/>
                </a:solidFill>
              </a:rPr>
              <a:t>happen and in what </a:t>
            </a:r>
            <a:r>
              <a:rPr lang="en-US" i="1" dirty="0" smtClean="0">
                <a:solidFill>
                  <a:schemeClr val="accent1"/>
                </a:solidFill>
              </a:rPr>
              <a:t>order</a:t>
            </a:r>
            <a:endParaRPr lang="en-US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To understand the </a:t>
            </a:r>
            <a:r>
              <a:rPr lang="en-US" dirty="0">
                <a:solidFill>
                  <a:schemeClr val="accent1"/>
                </a:solidFill>
              </a:rPr>
              <a:t>relationship between an </a:t>
            </a:r>
            <a:r>
              <a:rPr lang="en-US" dirty="0" smtClean="0">
                <a:solidFill>
                  <a:schemeClr val="accent1"/>
                </a:solidFill>
              </a:rPr>
              <a:t>algorithm and </a:t>
            </a:r>
            <a:r>
              <a:rPr lang="en-US" dirty="0">
                <a:solidFill>
                  <a:schemeClr val="accent1"/>
                </a:solidFill>
              </a:rPr>
              <a:t>a key</a:t>
            </a:r>
            <a:r>
              <a:rPr lang="en-US" dirty="0"/>
              <a:t>, let’s look at </a:t>
            </a:r>
            <a:r>
              <a:rPr lang="en-US" dirty="0" smtClean="0"/>
              <a:t>the Figure </a:t>
            </a:r>
          </a:p>
          <a:p>
            <a:r>
              <a:rPr lang="en-US" dirty="0" smtClean="0"/>
              <a:t>Conceptually</a:t>
            </a:r>
            <a:r>
              <a:rPr lang="en-US" dirty="0"/>
              <a:t>, an </a:t>
            </a:r>
            <a:r>
              <a:rPr lang="en-US" dirty="0">
                <a:solidFill>
                  <a:schemeClr val="accent1"/>
                </a:solidFill>
              </a:rPr>
              <a:t>algorithm is made up </a:t>
            </a:r>
            <a:r>
              <a:rPr lang="en-US" dirty="0" smtClean="0">
                <a:solidFill>
                  <a:schemeClr val="accent1"/>
                </a:solidFill>
              </a:rPr>
              <a:t>of different </a:t>
            </a:r>
            <a:r>
              <a:rPr lang="en-US" dirty="0">
                <a:solidFill>
                  <a:schemeClr val="accent1"/>
                </a:solidFill>
              </a:rPr>
              <a:t>boxes</a:t>
            </a:r>
            <a:r>
              <a:rPr lang="en-US" dirty="0"/>
              <a:t>, each of which has a </a:t>
            </a:r>
            <a:r>
              <a:rPr lang="en-US" dirty="0">
                <a:solidFill>
                  <a:schemeClr val="accent1"/>
                </a:solidFill>
              </a:rPr>
              <a:t>different set of mathematical formulas</a:t>
            </a:r>
            <a:r>
              <a:rPr lang="en-US" dirty="0"/>
              <a:t> that </a:t>
            </a:r>
            <a:r>
              <a:rPr lang="en-US" dirty="0" smtClean="0"/>
              <a:t>dictates the </a:t>
            </a:r>
            <a:r>
              <a:rPr lang="en-US" dirty="0">
                <a:solidFill>
                  <a:schemeClr val="accent1"/>
                </a:solidFill>
              </a:rPr>
              <a:t>substitution and transposition steps that will take place on the bits that enter </a:t>
            </a:r>
            <a:r>
              <a:rPr lang="en-US" dirty="0" smtClean="0">
                <a:solidFill>
                  <a:schemeClr val="accent1"/>
                </a:solidFill>
              </a:rPr>
              <a:t>the box</a:t>
            </a:r>
            <a:endParaRPr lang="en-US" dirty="0" smtClean="0"/>
          </a:p>
          <a:p>
            <a:r>
              <a:rPr lang="en-US" dirty="0" smtClean="0"/>
              <a:t>To </a:t>
            </a:r>
            <a:r>
              <a:rPr lang="en-US" dirty="0"/>
              <a:t>encrypt our message, </a:t>
            </a:r>
            <a:r>
              <a:rPr lang="en-US" dirty="0">
                <a:solidFill>
                  <a:schemeClr val="accent1"/>
                </a:solidFill>
              </a:rPr>
              <a:t>the bit values must go through these different </a:t>
            </a:r>
            <a:r>
              <a:rPr lang="en-US" dirty="0" smtClean="0">
                <a:solidFill>
                  <a:schemeClr val="accent1"/>
                </a:solidFill>
              </a:rPr>
              <a:t>boxes</a:t>
            </a:r>
            <a:endParaRPr lang="en-US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5" y="361950"/>
            <a:ext cx="8858250" cy="613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If each </a:t>
            </a:r>
            <a:r>
              <a:rPr lang="en-US" dirty="0"/>
              <a:t>of our messages goes through each of these different boxes in the same order </a:t>
            </a:r>
            <a:r>
              <a:rPr lang="en-US" dirty="0" smtClean="0"/>
              <a:t>with the </a:t>
            </a:r>
            <a:r>
              <a:rPr lang="en-US" dirty="0"/>
              <a:t>same values, </a:t>
            </a:r>
            <a:r>
              <a:rPr lang="en-US" dirty="0">
                <a:solidFill>
                  <a:schemeClr val="accent1"/>
                </a:solidFill>
              </a:rPr>
              <a:t>the evildoer will be able to easily reverse-engineer this process </a:t>
            </a:r>
            <a:r>
              <a:rPr lang="en-US" dirty="0" smtClean="0">
                <a:solidFill>
                  <a:schemeClr val="accent1"/>
                </a:solidFill>
              </a:rPr>
              <a:t>and uncover </a:t>
            </a:r>
            <a:r>
              <a:rPr lang="en-US" dirty="0">
                <a:solidFill>
                  <a:schemeClr val="accent1"/>
                </a:solidFill>
              </a:rPr>
              <a:t>our plaintext </a:t>
            </a:r>
            <a:r>
              <a:rPr lang="en-US" dirty="0" smtClean="0">
                <a:solidFill>
                  <a:schemeClr val="accent1"/>
                </a:solidFill>
              </a:rPr>
              <a:t>message</a:t>
            </a:r>
            <a:endParaRPr lang="en-US" dirty="0"/>
          </a:p>
          <a:p>
            <a:r>
              <a:rPr lang="en-US" dirty="0"/>
              <a:t>To foil an evildoer, </a:t>
            </a:r>
            <a:r>
              <a:rPr lang="en-US" dirty="0">
                <a:solidFill>
                  <a:schemeClr val="accent1"/>
                </a:solidFill>
              </a:rPr>
              <a:t>we use a key, which is a set of values that indicates which </a:t>
            </a:r>
            <a:r>
              <a:rPr lang="en-US" dirty="0" smtClean="0">
                <a:solidFill>
                  <a:schemeClr val="accent1"/>
                </a:solidFill>
              </a:rPr>
              <a:t>box should </a:t>
            </a:r>
            <a:r>
              <a:rPr lang="en-US" dirty="0">
                <a:solidFill>
                  <a:schemeClr val="accent1"/>
                </a:solidFill>
              </a:rPr>
              <a:t>be used, in what order, and with what </a:t>
            </a:r>
            <a:r>
              <a:rPr lang="en-US" dirty="0" smtClean="0">
                <a:solidFill>
                  <a:schemeClr val="accent1"/>
                </a:solidFill>
              </a:rPr>
              <a:t>values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 if message A is encrypted with key 1, the key will make the message go through boxes 1, 6, 4, and then 5</a:t>
            </a:r>
          </a:p>
          <a:p>
            <a:r>
              <a:rPr lang="en-US" dirty="0" smtClean="0"/>
              <a:t>When we need to encrypt message B, we will use key 2, which will make the message go through boxes 8, 3, 2, and then 9</a:t>
            </a:r>
          </a:p>
          <a:p>
            <a:r>
              <a:rPr lang="en-US" dirty="0" smtClean="0">
                <a:solidFill>
                  <a:schemeClr val="accent1"/>
                </a:solidFill>
              </a:rPr>
              <a:t>It is the key that adds the randomness and the secrecy to the encryption process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543</TotalTime>
  <Words>1291</Words>
  <Application>Microsoft Office PowerPoint</Application>
  <PresentationFormat>On-screen Show (4:3)</PresentationFormat>
  <Paragraphs>140</Paragraphs>
  <Slides>31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Office Theme</vt:lpstr>
      <vt:lpstr>Cryptography An Introduction  Continued…</vt:lpstr>
      <vt:lpstr>3.2 Cryptography Definitions</vt:lpstr>
      <vt:lpstr>Slide 3</vt:lpstr>
      <vt:lpstr>Slide 4</vt:lpstr>
      <vt:lpstr>Slide 5</vt:lpstr>
      <vt:lpstr>Classification Of The Field Of Cryptology</vt:lpstr>
      <vt:lpstr>3.3 One-time Pad</vt:lpstr>
      <vt:lpstr>Slide 8</vt:lpstr>
      <vt:lpstr>Slide 9</vt:lpstr>
      <vt:lpstr>Slide 10</vt:lpstr>
      <vt:lpstr>One-Time Pad Requirements </vt:lpstr>
      <vt:lpstr>Slide 12</vt:lpstr>
      <vt:lpstr>3.4 Steganography</vt:lpstr>
      <vt:lpstr>Slide 14</vt:lpstr>
      <vt:lpstr>Slide 15</vt:lpstr>
      <vt:lpstr>Slide 16</vt:lpstr>
      <vt:lpstr>Steganography Example</vt:lpstr>
      <vt:lpstr>Slide 18</vt:lpstr>
      <vt:lpstr>Slide 19</vt:lpstr>
      <vt:lpstr>3.5 Types of Ciphers</vt:lpstr>
      <vt:lpstr>Substitution Ciphers</vt:lpstr>
      <vt:lpstr>Example Substitution Cipher</vt:lpstr>
      <vt:lpstr>Slide 23</vt:lpstr>
      <vt:lpstr>Transposition Ciphers</vt:lpstr>
      <vt:lpstr>Slide 25</vt:lpstr>
      <vt:lpstr>Slide 26</vt:lpstr>
      <vt:lpstr>Slide 27</vt:lpstr>
      <vt:lpstr>Slide 28</vt:lpstr>
      <vt:lpstr>Slide 29</vt:lpstr>
      <vt:lpstr>Slide 30</vt:lpstr>
      <vt:lpstr>Slide 31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Cryptography An Introduction</dc:title>
  <dc:creator>Nahil Mahmood/ITG/Lahore/MCB</dc:creator>
  <cp:lastModifiedBy>Nahil Mahmood/ITG/Lahore/MCB</cp:lastModifiedBy>
  <cp:revision>37</cp:revision>
  <dcterms:created xsi:type="dcterms:W3CDTF">2010-12-30T15:12:45Z</dcterms:created>
  <dcterms:modified xsi:type="dcterms:W3CDTF">2011-09-04T16:10:32Z</dcterms:modified>
</cp:coreProperties>
</file>