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343" r:id="rId2"/>
    <p:sldId id="355" r:id="rId3"/>
    <p:sldId id="356" r:id="rId4"/>
    <p:sldId id="357" r:id="rId5"/>
    <p:sldId id="358" r:id="rId6"/>
    <p:sldId id="359" r:id="rId7"/>
    <p:sldId id="360" r:id="rId8"/>
    <p:sldId id="361" r:id="rId9"/>
    <p:sldId id="362" r:id="rId10"/>
    <p:sldId id="363" r:id="rId11"/>
    <p:sldId id="364" r:id="rId12"/>
    <p:sldId id="365" r:id="rId13"/>
    <p:sldId id="366" r:id="rId14"/>
    <p:sldId id="367"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2105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83302" autoAdjust="0"/>
  </p:normalViewPr>
  <p:slideViewPr>
    <p:cSldViewPr>
      <p:cViewPr varScale="1">
        <p:scale>
          <a:sx n="45" d="100"/>
          <a:sy n="45" d="100"/>
        </p:scale>
        <p:origin x="-1397" y="-8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70C8217-3FC1-4E31-83D5-28C1136313B7}" type="datetimeFigureOut">
              <a:rPr lang="en-US" smtClean="0"/>
              <a:pPr/>
              <a:t>9/11/2011</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385684C-DAA9-4103-9B2B-00822C6D23D6}"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385684C-DAA9-4103-9B2B-00822C6D23D6}" type="slidenum">
              <a:rPr lang="en-US" smtClean="0"/>
              <a:pPr/>
              <a:t>1</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BF69B9C-6AB9-4D58-A70F-9D011098E5C4}" type="datetimeFigureOut">
              <a:rPr lang="en-US" smtClean="0"/>
              <a:pPr/>
              <a:t>9/11/2011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780E2F4-C982-4448-9F7A-5BD89F08A26C}"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F69B9C-6AB9-4D58-A70F-9D011098E5C4}" type="datetimeFigureOut">
              <a:rPr lang="en-US" smtClean="0"/>
              <a:pPr/>
              <a:t>9/11/2011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780E2F4-C982-4448-9F7A-5BD89F08A26C}"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BF69B9C-6AB9-4D58-A70F-9D011098E5C4}" type="datetimeFigureOut">
              <a:rPr lang="en-US" smtClean="0"/>
              <a:pPr/>
              <a:t>9/11/2011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780E2F4-C982-4448-9F7A-5BD89F08A26C}"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BF69B9C-6AB9-4D58-A70F-9D011098E5C4}" type="datetimeFigureOut">
              <a:rPr lang="en-US" smtClean="0"/>
              <a:pPr/>
              <a:t>9/11/2011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780E2F4-C982-4448-9F7A-5BD89F08A26C}"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BF69B9C-6AB9-4D58-A70F-9D011098E5C4}" type="datetimeFigureOut">
              <a:rPr lang="en-US" smtClean="0"/>
              <a:pPr/>
              <a:t>9/11/2011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780E2F4-C982-4448-9F7A-5BD89F08A26C}"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BF69B9C-6AB9-4D58-A70F-9D011098E5C4}" type="datetimeFigureOut">
              <a:rPr lang="en-US" smtClean="0"/>
              <a:pPr/>
              <a:t>9/11/2011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780E2F4-C982-4448-9F7A-5BD89F08A26C}"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F69B9C-6AB9-4D58-A70F-9D011098E5C4}" type="datetimeFigureOut">
              <a:rPr lang="en-US" smtClean="0"/>
              <a:pPr/>
              <a:t>9/11/2011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780E2F4-C982-4448-9F7A-5BD89F08A26C}"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F69B9C-6AB9-4D58-A70F-9D011098E5C4}" type="datetimeFigureOut">
              <a:rPr lang="en-US" smtClean="0"/>
              <a:pPr/>
              <a:t>9/11/2011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780E2F4-C982-4448-9F7A-5BD89F08A26C}"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F69B9C-6AB9-4D58-A70F-9D011098E5C4}" type="datetimeFigureOut">
              <a:rPr lang="en-US" smtClean="0"/>
              <a:pPr/>
              <a:t>9/11/2011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780E2F4-C982-4448-9F7A-5BD89F08A26C}"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F69B9C-6AB9-4D58-A70F-9D011098E5C4}" type="datetimeFigureOut">
              <a:rPr lang="en-US" smtClean="0"/>
              <a:pPr/>
              <a:t>9/11/2011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780E2F4-C982-4448-9F7A-5BD89F08A26C}"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F69B9C-6AB9-4D58-A70F-9D011098E5C4}" type="datetimeFigureOut">
              <a:rPr lang="en-US" smtClean="0"/>
              <a:pPr/>
              <a:t>9/11/2011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780E2F4-C982-4448-9F7A-5BD89F08A26C}"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F69B9C-6AB9-4D58-A70F-9D011098E5C4}" type="datetimeFigureOut">
              <a:rPr lang="en-US" smtClean="0"/>
              <a:pPr/>
              <a:t>9/11/2011</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80E2F4-C982-4448-9F7A-5BD89F08A26C}"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Stock_combination000005340309Small.jpg"/>
          <p:cNvPicPr>
            <a:picLocks noChangeAspect="1"/>
          </p:cNvPicPr>
          <p:nvPr/>
        </p:nvPicPr>
        <p:blipFill>
          <a:blip r:embed="rId3"/>
          <a:srcRect/>
          <a:stretch>
            <a:fillRect/>
          </a:stretch>
        </p:blipFill>
        <p:spPr bwMode="auto">
          <a:xfrm>
            <a:off x="304801" y="3858952"/>
            <a:ext cx="3962400" cy="2637097"/>
          </a:xfrm>
          <a:prstGeom prst="rect">
            <a:avLst/>
          </a:prstGeom>
          <a:noFill/>
          <a:ln w="9525">
            <a:noFill/>
            <a:miter lim="800000"/>
            <a:headEnd/>
            <a:tailEnd/>
          </a:ln>
        </p:spPr>
      </p:pic>
      <p:sp>
        <p:nvSpPr>
          <p:cNvPr id="2" name="Title 1"/>
          <p:cNvSpPr>
            <a:spLocks noGrp="1"/>
          </p:cNvSpPr>
          <p:nvPr>
            <p:ph type="ctrTitle"/>
          </p:nvPr>
        </p:nvSpPr>
        <p:spPr>
          <a:xfrm>
            <a:off x="685800" y="892175"/>
            <a:ext cx="7772400" cy="1470025"/>
          </a:xfrm>
        </p:spPr>
        <p:txBody>
          <a:bodyPr>
            <a:normAutofit fontScale="90000"/>
          </a:bodyPr>
          <a:lstStyle/>
          <a:p>
            <a:r>
              <a:rPr lang="en-US" dirty="0" smtClean="0"/>
              <a:t>Section 4:</a:t>
            </a:r>
            <a:br>
              <a:rPr lang="en-US" dirty="0" smtClean="0"/>
            </a:br>
            <a:r>
              <a:rPr lang="en-US" dirty="0" smtClean="0"/>
              <a:t>Network Security Topics</a:t>
            </a:r>
            <a:br>
              <a:rPr lang="en-US" dirty="0" smtClean="0"/>
            </a:br>
            <a:endParaRPr lang="en-US" dirty="0"/>
          </a:p>
        </p:txBody>
      </p:sp>
      <p:sp>
        <p:nvSpPr>
          <p:cNvPr id="3" name="Subtitle 2"/>
          <p:cNvSpPr>
            <a:spLocks noGrp="1"/>
          </p:cNvSpPr>
          <p:nvPr>
            <p:ph type="subTitle" idx="1"/>
          </p:nvPr>
        </p:nvSpPr>
        <p:spPr>
          <a:xfrm>
            <a:off x="3581400" y="3886200"/>
            <a:ext cx="6400800" cy="1752600"/>
          </a:xfrm>
        </p:spPr>
        <p:txBody>
          <a:bodyPr/>
          <a:lstStyle/>
          <a:p>
            <a:r>
              <a:rPr lang="en-US" dirty="0" smtClean="0">
                <a:solidFill>
                  <a:schemeClr val="tx1"/>
                </a:solidFill>
              </a:rPr>
              <a:t>Intrusion Detection &amp; </a:t>
            </a:r>
          </a:p>
          <a:p>
            <a:r>
              <a:rPr lang="en-US" dirty="0" smtClean="0">
                <a:solidFill>
                  <a:schemeClr val="tx1"/>
                </a:solidFill>
              </a:rPr>
              <a:t>Prevention Systems (IDPS)</a:t>
            </a:r>
            <a:endParaRPr lang="en-US"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IPS Technologies</a:t>
            </a:r>
            <a:endParaRPr lang="en-US" dirty="0"/>
          </a:p>
        </p:txBody>
      </p:sp>
      <p:sp>
        <p:nvSpPr>
          <p:cNvPr id="5" name="Rounded Rectangle 4"/>
          <p:cNvSpPr/>
          <p:nvPr/>
        </p:nvSpPr>
        <p:spPr>
          <a:xfrm>
            <a:off x="304800" y="1143000"/>
            <a:ext cx="8458200" cy="2362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t>IPS technologies are differentiated from IDS technologies by one characteristic: IPS technologies can respond to a detected threat by attempting to prevent it from succeeding. They use several response techniques, which can be divided into the following groups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4.4.4 IPS Response Techniques</a:t>
            </a:r>
            <a:endParaRPr lang="en-US" dirty="0"/>
          </a:p>
        </p:txBody>
      </p:sp>
      <p:sp>
        <p:nvSpPr>
          <p:cNvPr id="5" name="Rounded Rectangle 4"/>
          <p:cNvSpPr/>
          <p:nvPr/>
        </p:nvSpPr>
        <p:spPr>
          <a:xfrm>
            <a:off x="304800" y="1143000"/>
            <a:ext cx="8458200" cy="5181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14350" indent="-514350">
              <a:buAutoNum type="arabicPeriod"/>
            </a:pPr>
            <a:endParaRPr lang="en-US" sz="2800" dirty="0" smtClean="0"/>
          </a:p>
          <a:p>
            <a:pPr marL="514350" indent="-514350">
              <a:buAutoNum type="arabicPeriod"/>
            </a:pPr>
            <a:r>
              <a:rPr lang="en-US" sz="2800" dirty="0" smtClean="0"/>
              <a:t>The IPS stops the attack itself. </a:t>
            </a:r>
          </a:p>
          <a:p>
            <a:pPr marL="514350" indent="-514350">
              <a:buAutoNum type="arabicPeriod"/>
            </a:pPr>
            <a:endParaRPr lang="en-US" sz="2800" dirty="0" smtClean="0"/>
          </a:p>
          <a:p>
            <a:pPr marL="514350" indent="-514350"/>
            <a:r>
              <a:rPr lang="en-US" sz="2800" dirty="0" smtClean="0"/>
              <a:t>Examples of how this could be done are as follows: </a:t>
            </a:r>
          </a:p>
          <a:p>
            <a:pPr marL="514350" indent="-514350"/>
            <a:endParaRPr lang="en-US" sz="2800" dirty="0" smtClean="0"/>
          </a:p>
          <a:p>
            <a:r>
              <a:rPr lang="en-US" sz="2800" dirty="0" smtClean="0"/>
              <a:t>-Terminate the network connection or user session that is being used for the attack </a:t>
            </a:r>
          </a:p>
          <a:p>
            <a:r>
              <a:rPr lang="en-US" sz="2800" dirty="0" smtClean="0"/>
              <a:t>-Block access to the target (or possibly other likely targets) from the offending user account, IP address, or other attacker attribute </a:t>
            </a:r>
          </a:p>
          <a:p>
            <a:r>
              <a:rPr lang="en-US" sz="2800" dirty="0" smtClean="0"/>
              <a:t>-Block all access to the targeted host, service, application, or other resource. </a:t>
            </a:r>
          </a:p>
          <a:p>
            <a:pPr marL="514350" indent="-514350">
              <a:buAutoNum type="arabicPeriod"/>
            </a:pPr>
            <a:endParaRPr lang="en-US" sz="2800" dirty="0" smtClean="0"/>
          </a:p>
          <a:p>
            <a:endParaRPr lang="en-US" sz="2800"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IPS Response Techniques</a:t>
            </a:r>
            <a:endParaRPr lang="en-US" dirty="0"/>
          </a:p>
        </p:txBody>
      </p:sp>
      <p:sp>
        <p:nvSpPr>
          <p:cNvPr id="5" name="Rounded Rectangle 4"/>
          <p:cNvSpPr/>
          <p:nvPr/>
        </p:nvSpPr>
        <p:spPr>
          <a:xfrm>
            <a:off x="304800" y="1143000"/>
            <a:ext cx="8458200" cy="5029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800" dirty="0" smtClean="0"/>
          </a:p>
          <a:p>
            <a:r>
              <a:rPr lang="en-US" sz="2800" dirty="0" smtClean="0"/>
              <a:t>2. The IPS changes the security environment. </a:t>
            </a:r>
          </a:p>
          <a:p>
            <a:endParaRPr lang="en-US" sz="2800" dirty="0" smtClean="0"/>
          </a:p>
          <a:p>
            <a:r>
              <a:rPr lang="en-US" sz="2800" dirty="0" smtClean="0"/>
              <a:t>The IPS could change the configuration of other security controls to disrupt an attack. Common examples are reconfiguring a network device (e.g., firewall, router, switch) to block access from the attacker or to the target, and altering a host-based firewall on a target to block incoming attacks. Some IPSs can even cause patches to be applied to a host if the IPS detects that the host has vulnerabilities. </a:t>
            </a:r>
          </a:p>
          <a:p>
            <a:endParaRPr lang="en-US" sz="2800"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IPS Response Techniques</a:t>
            </a:r>
            <a:endParaRPr lang="en-US" dirty="0"/>
          </a:p>
        </p:txBody>
      </p:sp>
      <p:sp>
        <p:nvSpPr>
          <p:cNvPr id="5" name="Rounded Rectangle 4"/>
          <p:cNvSpPr/>
          <p:nvPr/>
        </p:nvSpPr>
        <p:spPr>
          <a:xfrm>
            <a:off x="304800" y="1143000"/>
            <a:ext cx="8458200" cy="5410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3. The IPS changes the attack’s content. </a:t>
            </a:r>
          </a:p>
          <a:p>
            <a:endParaRPr lang="en-US" sz="2800" dirty="0" smtClean="0"/>
          </a:p>
          <a:p>
            <a:pPr>
              <a:buFont typeface="Arial" pitchFamily="34" charset="0"/>
              <a:buChar char="•"/>
            </a:pPr>
            <a:r>
              <a:rPr lang="en-US" sz="2800" dirty="0" smtClean="0"/>
              <a:t>Some IPS technologies can remove or replace malicious portions of an attack to make it benign. A simple example is an IPS removing an infected file attachment from an e-mail and then permitting the cleaned email to reach its recipient. </a:t>
            </a:r>
          </a:p>
          <a:p>
            <a:pPr>
              <a:buFont typeface="Arial" pitchFamily="34" charset="0"/>
              <a:buChar char="•"/>
            </a:pPr>
            <a:r>
              <a:rPr lang="en-US" sz="2800" dirty="0" smtClean="0"/>
              <a:t>A more complex example is an IPS that acts as a proxy and normalizes incoming requests, which means that the proxy repackages the payloads of the requests, discarding header information. This might cause certain attacks to be discarded as part of the normalization process.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smtClean="0"/>
              <a:t>Accuracy Of Detection</a:t>
            </a:r>
            <a:endParaRPr lang="en-US" dirty="0"/>
          </a:p>
        </p:txBody>
      </p:sp>
      <p:sp>
        <p:nvSpPr>
          <p:cNvPr id="5" name="Rounded Rectangle 4"/>
          <p:cNvSpPr/>
          <p:nvPr/>
        </p:nvSpPr>
        <p:spPr>
          <a:xfrm>
            <a:off x="304800" y="914400"/>
            <a:ext cx="8458200" cy="2895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Another common attribute of IDPS technologies is that they cannot provide completely accurate detection. When an IDPS incorrectly identifies benign activity as being malicious, a false positive has occurred. When an IDPS fails to identify malicious activity, a false negative has occurred. </a:t>
            </a:r>
          </a:p>
        </p:txBody>
      </p:sp>
      <p:sp>
        <p:nvSpPr>
          <p:cNvPr id="4" name="Rounded Rectangle 3"/>
          <p:cNvSpPr/>
          <p:nvPr/>
        </p:nvSpPr>
        <p:spPr>
          <a:xfrm>
            <a:off x="457200" y="4191000"/>
            <a:ext cx="8305800" cy="2286000"/>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smtClean="0"/>
              <a:t>It is not possible to eliminate all false positives and negatives; in most cases, reducing the occurrences of one increases the occurrences of the other. </a:t>
            </a:r>
            <a:endParaRPr lang="en-US" sz="32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smtClean="0"/>
              <a:t>Accuracy Of Detection</a:t>
            </a:r>
            <a:endParaRPr lang="en-US" dirty="0"/>
          </a:p>
        </p:txBody>
      </p:sp>
      <p:sp>
        <p:nvSpPr>
          <p:cNvPr id="5" name="Rounded Rectangle 4"/>
          <p:cNvSpPr/>
          <p:nvPr/>
        </p:nvSpPr>
        <p:spPr>
          <a:xfrm>
            <a:off x="304800" y="914400"/>
            <a:ext cx="8458200" cy="3048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Many organizations choose to decrease false negatives at the cost of increasing false positives, which means that more malicious events are detected but more analysis resources are needed to differentiate false positives from true malicious events. Altering the configuration of an IDPS to improve its detection accuracy is known as tuning. </a:t>
            </a:r>
            <a:endParaRPr lang="en-US" sz="28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smtClean="0"/>
              <a:t>Evasion Techniques</a:t>
            </a:r>
            <a:endParaRPr lang="en-US" dirty="0"/>
          </a:p>
        </p:txBody>
      </p:sp>
      <p:sp>
        <p:nvSpPr>
          <p:cNvPr id="5" name="Rounded Rectangle 4"/>
          <p:cNvSpPr/>
          <p:nvPr/>
        </p:nvSpPr>
        <p:spPr>
          <a:xfrm>
            <a:off x="304800" y="914400"/>
            <a:ext cx="8458200" cy="2819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Most IDPS technologies also offer features that compensate for the use of common evasion techniques. Evasion is modifying the format or timing of malicious activity so that its appearance changes but its effect is the same.</a:t>
            </a:r>
            <a:endParaRPr lang="en-US" sz="2800" dirty="0"/>
          </a:p>
        </p:txBody>
      </p:sp>
      <p:sp>
        <p:nvSpPr>
          <p:cNvPr id="4" name="Rounded Rectangle 3"/>
          <p:cNvSpPr/>
          <p:nvPr/>
        </p:nvSpPr>
        <p:spPr>
          <a:xfrm>
            <a:off x="381000" y="4038600"/>
            <a:ext cx="8382000" cy="2362200"/>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t>Attackers use evasion techniques to try to prevent IDPS technologies from detecting their attacks.  For example, an attacker could encode text characters in a particular way, knowing that the target understands the encoding and hoping that any monitoring IDPSs do not. </a:t>
            </a:r>
            <a:endParaRPr lang="en-US" sz="24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smtClean="0"/>
              <a:t>Evasion Techniques</a:t>
            </a:r>
            <a:endParaRPr lang="en-US" dirty="0"/>
          </a:p>
        </p:txBody>
      </p:sp>
      <p:sp>
        <p:nvSpPr>
          <p:cNvPr id="5" name="Rounded Rectangle 4"/>
          <p:cNvSpPr/>
          <p:nvPr/>
        </p:nvSpPr>
        <p:spPr>
          <a:xfrm>
            <a:off x="304800" y="914400"/>
            <a:ext cx="8458200" cy="2819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Most IDPS technologies can overcome common evasion techniques by duplicating special processing performed by the targets. If the IDPS can “see” the activity in the same way that the target would, then evasion techniques will generally be unsuccessful at hiding attacks. </a:t>
            </a:r>
            <a:endParaRPr lang="en-US" sz="28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fontScale="90000"/>
          </a:bodyPr>
          <a:lstStyle/>
          <a:p>
            <a:r>
              <a:rPr lang="en-US" dirty="0" smtClean="0"/>
              <a:t>4.4.5 Common Detection Methodologies</a:t>
            </a:r>
            <a:endParaRPr lang="en-US" dirty="0"/>
          </a:p>
        </p:txBody>
      </p:sp>
      <p:sp>
        <p:nvSpPr>
          <p:cNvPr id="5" name="Rounded Rectangle 4"/>
          <p:cNvSpPr/>
          <p:nvPr/>
        </p:nvSpPr>
        <p:spPr>
          <a:xfrm>
            <a:off x="304800" y="914400"/>
            <a:ext cx="8458200" cy="2819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IDPS technologies use many methodologies to detect incidents. The primary classes of detection methodologies are: signature-based, anomaly-based, and </a:t>
            </a:r>
            <a:r>
              <a:rPr lang="en-US" sz="2800" dirty="0" err="1" smtClean="0"/>
              <a:t>stateful</a:t>
            </a:r>
            <a:r>
              <a:rPr lang="en-US" sz="2800" dirty="0" smtClean="0"/>
              <a:t> protocol analysis, respectively. </a:t>
            </a:r>
            <a:endParaRPr lang="en-US" sz="2800" dirty="0"/>
          </a:p>
        </p:txBody>
      </p:sp>
      <p:sp>
        <p:nvSpPr>
          <p:cNvPr id="4" name="Rounded Rectangle 3"/>
          <p:cNvSpPr/>
          <p:nvPr/>
        </p:nvSpPr>
        <p:spPr>
          <a:xfrm>
            <a:off x="457200" y="4038600"/>
            <a:ext cx="8305800" cy="2514600"/>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Most IDPS technologies use multiple detection methodologies, either separately or integrated, to provide more broad and accurate detection. </a:t>
            </a:r>
            <a:endParaRPr lang="en-US" sz="28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smtClean="0"/>
              <a:t>1. Signature </a:t>
            </a:r>
            <a:r>
              <a:rPr lang="en-US" dirty="0" smtClean="0"/>
              <a:t>Based Detection</a:t>
            </a:r>
            <a:endParaRPr lang="en-US" dirty="0"/>
          </a:p>
        </p:txBody>
      </p:sp>
      <p:sp>
        <p:nvSpPr>
          <p:cNvPr id="5" name="Rounded Rectangle 4"/>
          <p:cNvSpPr/>
          <p:nvPr/>
        </p:nvSpPr>
        <p:spPr>
          <a:xfrm>
            <a:off x="304800" y="914400"/>
            <a:ext cx="8458200" cy="2133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A signature is a pattern that corresponds to a known threat. Signature-based detection is the process of comparing signatures against observed events to identify possible incidents. Examples of signatures are as follows: </a:t>
            </a:r>
            <a:endParaRPr lang="en-US" sz="2800" dirty="0"/>
          </a:p>
        </p:txBody>
      </p:sp>
      <p:sp>
        <p:nvSpPr>
          <p:cNvPr id="4" name="Rounded Rectangle 3"/>
          <p:cNvSpPr/>
          <p:nvPr/>
        </p:nvSpPr>
        <p:spPr>
          <a:xfrm>
            <a:off x="457200" y="3200400"/>
            <a:ext cx="8305800" cy="3352800"/>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-A telnet attempt with a username of “root”, which is a violation of an organization’s security policy </a:t>
            </a:r>
          </a:p>
          <a:p>
            <a:r>
              <a:rPr lang="en-US" sz="2800" dirty="0" smtClean="0"/>
              <a:t>-An e-mail with a subject of “Free pictures!” and an attachment filename of “freepics.exe”, which are characteristics of a known form of malware </a:t>
            </a:r>
          </a:p>
          <a:p>
            <a:r>
              <a:rPr lang="en-US" sz="2800" dirty="0" smtClean="0"/>
              <a:t>-An operating system log entry with a status code value of 645, which indicates that the host’s auditing has been disabled.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smtClean="0"/>
              <a:t>Signature Based Detection</a:t>
            </a:r>
            <a:endParaRPr lang="en-US" dirty="0"/>
          </a:p>
        </p:txBody>
      </p:sp>
      <p:sp>
        <p:nvSpPr>
          <p:cNvPr id="5" name="Rounded Rectangle 4"/>
          <p:cNvSpPr/>
          <p:nvPr/>
        </p:nvSpPr>
        <p:spPr>
          <a:xfrm>
            <a:off x="304800" y="914400"/>
            <a:ext cx="8458200" cy="3581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Signature-based detection is very effective at detecting known threats but largely ineffective at detecting previously unknown threats, threats disguised by the use of evasion techniques, and many variants of known threats. </a:t>
            </a:r>
          </a:p>
          <a:p>
            <a:r>
              <a:rPr lang="en-US" sz="2800" dirty="0" smtClean="0"/>
              <a:t>For example, if an attacker modified the malware in the previous example to use a filename of “freepics2.exe”, a signature looking for “freepics.exe” would not match it. </a:t>
            </a:r>
            <a:endParaRPr lang="en-US" sz="2800" dirty="0"/>
          </a:p>
        </p:txBody>
      </p:sp>
      <p:sp>
        <p:nvSpPr>
          <p:cNvPr id="6" name="Rounded Rectangle 5"/>
          <p:cNvSpPr/>
          <p:nvPr/>
        </p:nvSpPr>
        <p:spPr>
          <a:xfrm>
            <a:off x="457200" y="4648200"/>
            <a:ext cx="8305800" cy="1905000"/>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Signature-based detection is the simplest detection method because it just compares the current unit of activity, such as a packet or a log entry, to a list of signatures using string comparison operations. </a:t>
            </a:r>
            <a:endParaRPr lang="en-US" sz="28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smtClean="0"/>
              <a:t>Signature Based Detection</a:t>
            </a:r>
            <a:endParaRPr lang="en-US" dirty="0"/>
          </a:p>
        </p:txBody>
      </p:sp>
      <p:sp>
        <p:nvSpPr>
          <p:cNvPr id="5" name="Rounded Rectangle 4"/>
          <p:cNvSpPr/>
          <p:nvPr/>
        </p:nvSpPr>
        <p:spPr>
          <a:xfrm>
            <a:off x="304800" y="914400"/>
            <a:ext cx="8458200" cy="2895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t>Signature-based detection technologies have little understanding of many network or application protocols and cannot track and understand the state of complex communications. For example, they cannot pair a request with the corresponding response, such as knowing that a request to a Web server for a particular page generated a response status code of 403, meaning that the server refused to fill the request. </a:t>
            </a:r>
            <a:endParaRPr lang="en-US" sz="2400" dirty="0"/>
          </a:p>
        </p:txBody>
      </p:sp>
      <p:sp>
        <p:nvSpPr>
          <p:cNvPr id="6" name="Rounded Rectangle 5"/>
          <p:cNvSpPr/>
          <p:nvPr/>
        </p:nvSpPr>
        <p:spPr>
          <a:xfrm>
            <a:off x="457200" y="4191000"/>
            <a:ext cx="8305800" cy="2362200"/>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t>They also lack the ability to remember previous requests when processing the current request. This limitation prevents signature-based detection methods from detecting attacks that comprise multiple events if none of the events contains a clear indication of an attack. </a:t>
            </a:r>
            <a:endParaRPr lang="en-US" sz="24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smtClean="0"/>
              <a:t>2. Anomaly </a:t>
            </a:r>
            <a:r>
              <a:rPr lang="en-US" dirty="0" smtClean="0"/>
              <a:t>Based Detection</a:t>
            </a:r>
            <a:endParaRPr lang="en-US" dirty="0"/>
          </a:p>
        </p:txBody>
      </p:sp>
      <p:sp>
        <p:nvSpPr>
          <p:cNvPr id="5" name="Rounded Rectangle 4"/>
          <p:cNvSpPr/>
          <p:nvPr/>
        </p:nvSpPr>
        <p:spPr>
          <a:xfrm>
            <a:off x="304800" y="914400"/>
            <a:ext cx="8458200" cy="2895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t>Anomaly-based detection is the process of comparing definitions of what activity is considered normal against observed events to identify significant deviations. An IDPS using anomaly-based detection has profiles that represent the normal behavior of such things as users, hosts, network connections, or applications. </a:t>
            </a:r>
            <a:endParaRPr lang="en-US" sz="2400" dirty="0"/>
          </a:p>
        </p:txBody>
      </p:sp>
      <p:sp>
        <p:nvSpPr>
          <p:cNvPr id="6" name="Rounded Rectangle 5"/>
          <p:cNvSpPr/>
          <p:nvPr/>
        </p:nvSpPr>
        <p:spPr>
          <a:xfrm>
            <a:off x="457200" y="4191000"/>
            <a:ext cx="8305800" cy="2362200"/>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t>The profiles are developed by monitoring the characteristics of typical activity over a period of time. For example, a profile for a network might show that Web activity comprises an average of 13% of network bandwidth at the Internet border during typical workday hours. </a:t>
            </a:r>
            <a:endParaRPr lang="en-US" sz="24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4966</TotalTime>
  <Words>1078</Words>
  <Application>Microsoft Office PowerPoint</Application>
  <PresentationFormat>On-screen Show (4:3)</PresentationFormat>
  <Paragraphs>53</Paragraphs>
  <Slides>14</Slides>
  <Notes>1</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Section 4: Network Security Topics </vt:lpstr>
      <vt:lpstr>IPS Technologies</vt:lpstr>
      <vt:lpstr>4.4.4 IPS Response Techniques</vt:lpstr>
      <vt:lpstr>IPS Response Techniques</vt:lpstr>
      <vt:lpstr>IPS Response Techniques</vt:lpstr>
      <vt:lpstr>Accuracy Of Detection</vt:lpstr>
      <vt:lpstr>Accuracy Of Detection</vt:lpstr>
      <vt:lpstr>Evasion Techniques</vt:lpstr>
      <vt:lpstr>Evasion Techniques</vt:lpstr>
      <vt:lpstr>4.4.5 Common Detection Methodologies</vt:lpstr>
      <vt:lpstr>1. Signature Based Detection</vt:lpstr>
      <vt:lpstr>Signature Based Detection</vt:lpstr>
      <vt:lpstr>Signature Based Detection</vt:lpstr>
      <vt:lpstr>2. Anomaly Based Detection</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Cryptography An Introduction</dc:title>
  <dc:creator>Nahil Mahmood/ITG/Lahore/MCB</dc:creator>
  <cp:lastModifiedBy>Nahil Mahmood/ITG/Lahore/MCB</cp:lastModifiedBy>
  <cp:revision>426</cp:revision>
  <dcterms:created xsi:type="dcterms:W3CDTF">2010-12-30T15:12:45Z</dcterms:created>
  <dcterms:modified xsi:type="dcterms:W3CDTF">2011-09-11T07:31:20Z</dcterms:modified>
</cp:coreProperties>
</file>