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343" r:id="rId2"/>
    <p:sldId id="381" r:id="rId3"/>
    <p:sldId id="380" r:id="rId4"/>
    <p:sldId id="361" r:id="rId5"/>
    <p:sldId id="358" r:id="rId6"/>
    <p:sldId id="357" r:id="rId7"/>
    <p:sldId id="356" r:id="rId8"/>
    <p:sldId id="362" r:id="rId9"/>
    <p:sldId id="363" r:id="rId10"/>
    <p:sldId id="364" r:id="rId11"/>
    <p:sldId id="365" r:id="rId12"/>
    <p:sldId id="366" r:id="rId13"/>
    <p:sldId id="367" r:id="rId14"/>
    <p:sldId id="368" r:id="rId15"/>
    <p:sldId id="369" r:id="rId16"/>
    <p:sldId id="370" r:id="rId17"/>
    <p:sldId id="377" r:id="rId18"/>
    <p:sldId id="378" r:id="rId19"/>
    <p:sldId id="382" r:id="rId20"/>
    <p:sldId id="373"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2105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83302" autoAdjust="0"/>
  </p:normalViewPr>
  <p:slideViewPr>
    <p:cSldViewPr>
      <p:cViewPr varScale="1">
        <p:scale>
          <a:sx n="45" d="100"/>
          <a:sy n="45" d="100"/>
        </p:scale>
        <p:origin x="-1397" y="-8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0C8217-3FC1-4E31-83D5-28C1136313B7}" type="datetimeFigureOut">
              <a:rPr lang="en-US" smtClean="0"/>
              <a:pPr/>
              <a:t>9/11/2011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85684C-DAA9-4103-9B2B-00822C6D23D6}"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385684C-DAA9-4103-9B2B-00822C6D23D6}"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2031884F-C897-4414-AA23-0975E0C6707B}" type="slidenum">
              <a:rPr lang="en-AU">
                <a:latin typeface="Arial" charset="0"/>
              </a:rPr>
              <a:pPr/>
              <a:t>4</a:t>
            </a:fld>
            <a:endParaRPr lang="en-AU">
              <a:latin typeface="Arial" charset="0"/>
            </a:endParaRPr>
          </a:p>
        </p:txBody>
      </p:sp>
      <p:sp>
        <p:nvSpPr>
          <p:cNvPr id="40963" name="Rectangle 1026"/>
          <p:cNvSpPr>
            <a:spLocks noGrp="1" noRot="1" noChangeAspect="1" noChangeArrowheads="1" noTextEdit="1"/>
          </p:cNvSpPr>
          <p:nvPr>
            <p:ph type="sldImg"/>
          </p:nvPr>
        </p:nvSpPr>
        <p:spPr>
          <a:ln/>
        </p:spPr>
      </p:sp>
      <p:sp>
        <p:nvSpPr>
          <p:cNvPr id="40964" name="Rectangle 1027"/>
          <p:cNvSpPr>
            <a:spLocks noGrp="1" noChangeArrowheads="1"/>
          </p:cNvSpPr>
          <p:nvPr>
            <p:ph type="body" idx="1"/>
          </p:nvPr>
        </p:nvSpPr>
        <p:spPr>
          <a:noFill/>
          <a:ln/>
        </p:spPr>
        <p:txBody>
          <a:bodyPr/>
          <a:lstStyle/>
          <a:p>
            <a:pPr eaLnBrk="1" hangingPunct="1"/>
            <a:r>
              <a:rPr lang="en-US" smtClean="0">
                <a:latin typeface="Arial" charset="0"/>
              </a:rPr>
              <a:t>A fourth type of firewall is the circuit-level gateway or </a:t>
            </a:r>
            <a:r>
              <a:rPr lang="en-US" b="1" smtClean="0">
                <a:latin typeface="Arial" charset="0"/>
              </a:rPr>
              <a:t>circuit-level proxy. </a:t>
            </a:r>
            <a:r>
              <a:rPr lang="en-US" smtClean="0">
                <a:latin typeface="Arial" charset="0"/>
              </a:rPr>
              <a:t>This can be a stand-alone system or it can be a specialized function performed by an application-level gateway for certain applications.  A circuit-level gateway relays two TCP connections, one between itself and an inside TCP user, and the other between itself and a TCP user on an outside host. Once the two connections are established, it relays TCP data from one connection to the other without examining its contents. The security function consists of determining which connections will be allowed. It is typically used when internal users are trusted to decide what external services to access.</a:t>
            </a:r>
          </a:p>
          <a:p>
            <a:pPr eaLnBrk="1" hangingPunct="1"/>
            <a:r>
              <a:rPr lang="en-US" smtClean="0">
                <a:latin typeface="Arial" charset="0"/>
              </a:rPr>
              <a:t>One of the most common circuit-level gateways is SOCKS, defined in RFC 1928. It consists of a SOCKS server on the firewall, and a SOCKS library &amp; SOCKS-aware applications on internal clients. When a TCP-based client wishes to establish a connection to an object that is reachable only via a firewall (such determination is left up to the implementation), it must open a TCP connection to the appropriate SOCKS port on the SOCKS server system. If the connection request succeeds, the client enters a negotiation for the authentication method to be used, authenticates with the chosen method, and then sends a relay request. The SOCKS server evaluates the request and either establishes the appropriate connection or denies it. UDP exchanges are handled in a similar fashion.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AEE57A93-5364-4EE4-BEE6-90F649D845B1}" type="slidenum">
              <a:rPr lang="en-AU">
                <a:latin typeface="Arial" charset="0"/>
              </a:rPr>
              <a:pPr/>
              <a:t>5</a:t>
            </a:fld>
            <a:endParaRPr lang="en-AU">
              <a:latin typeface="Arial" charset="0"/>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r>
              <a:rPr lang="en-US" dirty="0" smtClean="0">
                <a:latin typeface="Arial" charset="0"/>
              </a:rPr>
              <a:t>Stallings Figure 22.1e (along with 4/e Figure 20.1c) illustrates a circuit-level gateway, showing how it relays between 2 TCP connections. Note that it can be implemented in a stand-alone system or can be a specialized function in an application-level gateway for certain applications. Note also that relaying UDP packets is more problematical, because of the lack of connection context, and require a parallel TCP connection to provide these details.</a:t>
            </a:r>
          </a:p>
          <a:p>
            <a:pPr eaLnBrk="1" hangingPunct="1"/>
            <a:endParaRPr lang="en-US" dirty="0" smtClean="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EB793378-0D9A-4CD6-8FA0-B5FEE1459041}" type="slidenum">
              <a:rPr lang="en-AU">
                <a:latin typeface="Arial" charset="0"/>
              </a:rPr>
              <a:pPr/>
              <a:t>9</a:t>
            </a:fld>
            <a:endParaRPr lang="en-AU">
              <a:latin typeface="Arial"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xfrm>
            <a:off x="542925" y="4343400"/>
            <a:ext cx="5759450" cy="4341813"/>
          </a:xfrm>
          <a:noFill/>
          <a:ln/>
        </p:spPr>
        <p:txBody>
          <a:bodyPr/>
          <a:lstStyle/>
          <a:p>
            <a:pPr eaLnBrk="1" hangingPunct="1"/>
            <a:r>
              <a:rPr lang="en-US" dirty="0" smtClean="0">
                <a:latin typeface="Arial" charset="0"/>
              </a:rPr>
              <a:t>It is common to base a firewall on a stand-alone machine running a common operating system, such as UNIX or Linux. Firewall functionality can also be implemented as a software module in a router or LAN switch.</a:t>
            </a:r>
          </a:p>
          <a:p>
            <a:pPr eaLnBrk="1" hangingPunct="1"/>
            <a:r>
              <a:rPr lang="en-US" dirty="0" smtClean="0">
                <a:latin typeface="Arial" charset="0"/>
              </a:rPr>
              <a:t>A bastion host is a critical strong point in the network’s security, serving as a platform for an application-level or circuit-level gateway, or for external services. It is thus </a:t>
            </a:r>
            <a:r>
              <a:rPr lang="en-AU" dirty="0" smtClean="0">
                <a:latin typeface="Arial" charset="0"/>
              </a:rPr>
              <a:t>potentially exposed to "hostile" elements and must be secured to withstand this. </a:t>
            </a:r>
            <a:r>
              <a:rPr lang="en-US" dirty="0" smtClean="0">
                <a:latin typeface="Arial" charset="0"/>
              </a:rPr>
              <a:t>Common characteristics of a bastion host include that it:</a:t>
            </a:r>
          </a:p>
          <a:p>
            <a:pPr eaLnBrk="1" hangingPunct="1"/>
            <a:r>
              <a:rPr lang="en-US" dirty="0" smtClean="0">
                <a:latin typeface="Arial" charset="0"/>
              </a:rPr>
              <a:t>• executes a secure version of its O/S, making it a trusted system</a:t>
            </a:r>
          </a:p>
          <a:p>
            <a:pPr eaLnBrk="1" hangingPunct="1"/>
            <a:r>
              <a:rPr lang="en-US" dirty="0" smtClean="0">
                <a:latin typeface="Arial" charset="0"/>
              </a:rPr>
              <a:t>• has only essential services installed on the bastion host</a:t>
            </a:r>
          </a:p>
          <a:p>
            <a:pPr eaLnBrk="1" hangingPunct="1"/>
            <a:r>
              <a:rPr lang="en-US" dirty="0" smtClean="0">
                <a:latin typeface="Arial" charset="0"/>
              </a:rPr>
              <a:t>• may require additional authentication before a user may access to proxy services</a:t>
            </a:r>
          </a:p>
          <a:p>
            <a:pPr eaLnBrk="1" hangingPunct="1"/>
            <a:r>
              <a:rPr lang="en-US" dirty="0" smtClean="0">
                <a:latin typeface="Arial" charset="0"/>
              </a:rPr>
              <a:t>• configured to use only subset of standard commands, access only specific hosts</a:t>
            </a:r>
          </a:p>
          <a:p>
            <a:pPr eaLnBrk="1" hangingPunct="1"/>
            <a:r>
              <a:rPr lang="en-US" dirty="0" smtClean="0">
                <a:latin typeface="Arial" charset="0"/>
              </a:rPr>
              <a:t>• maintains detailed audit information by logging all traffic</a:t>
            </a:r>
          </a:p>
          <a:p>
            <a:pPr eaLnBrk="1" hangingPunct="1"/>
            <a:r>
              <a:rPr lang="en-US" dirty="0" smtClean="0">
                <a:latin typeface="Arial" charset="0"/>
              </a:rPr>
              <a:t>• each proxy module a very small software package designed for network security</a:t>
            </a:r>
          </a:p>
          <a:p>
            <a:pPr eaLnBrk="1" hangingPunct="1"/>
            <a:r>
              <a:rPr lang="en-US" dirty="0" smtClean="0">
                <a:latin typeface="Arial" charset="0"/>
              </a:rPr>
              <a:t>• has each proxy independent of other proxies on the bastion host</a:t>
            </a:r>
          </a:p>
          <a:p>
            <a:pPr eaLnBrk="1" hangingPunct="1"/>
            <a:r>
              <a:rPr lang="en-US" dirty="0" smtClean="0">
                <a:latin typeface="Arial" charset="0"/>
              </a:rPr>
              <a:t>• have a proxy performs no disk access other than read its initial configuration file</a:t>
            </a:r>
          </a:p>
          <a:p>
            <a:pPr eaLnBrk="1" hangingPunct="1"/>
            <a:r>
              <a:rPr lang="en-US" dirty="0" smtClean="0">
                <a:latin typeface="Arial" charset="0"/>
              </a:rPr>
              <a:t>• have each proxy run as a non-privileged user in a private and secured directory</a:t>
            </a:r>
          </a:p>
          <a:p>
            <a:pPr eaLnBrk="1" hangingPunct="1"/>
            <a:r>
              <a:rPr lang="en-US" dirty="0" smtClean="0">
                <a:latin typeface="Arial" charset="0"/>
              </a:rPr>
              <a:t>A bastion host may have two or more network interfaces (or ports), and must </a:t>
            </a:r>
            <a:r>
              <a:rPr lang="en-AU" dirty="0" smtClean="0">
                <a:latin typeface="Arial" charset="0"/>
              </a:rPr>
              <a:t>be trusted to enforce trusted separation between these network connections, relaying traffic only according to policy.</a:t>
            </a:r>
            <a:endParaRPr lang="en-US" dirty="0" smtClean="0">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EB793378-0D9A-4CD6-8FA0-B5FEE1459041}" type="slidenum">
              <a:rPr lang="en-AU">
                <a:latin typeface="Arial" charset="0"/>
              </a:rPr>
              <a:pPr/>
              <a:t>10</a:t>
            </a:fld>
            <a:endParaRPr lang="en-AU">
              <a:latin typeface="Arial"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xfrm>
            <a:off x="542925" y="4343400"/>
            <a:ext cx="5759450" cy="4341813"/>
          </a:xfrm>
          <a:noFill/>
          <a:ln/>
        </p:spPr>
        <p:txBody>
          <a:bodyPr/>
          <a:lstStyle/>
          <a:p>
            <a:pPr eaLnBrk="1" hangingPunct="1"/>
            <a:r>
              <a:rPr lang="en-US" dirty="0" smtClean="0">
                <a:latin typeface="Arial" charset="0"/>
              </a:rPr>
              <a:t>It is common to base a firewall on a stand-alone machine running a common operating system, such as UNIX or Linux. Firewall functionality can also be implemented as a software module in a router or LAN switch.</a:t>
            </a:r>
          </a:p>
          <a:p>
            <a:pPr eaLnBrk="1" hangingPunct="1"/>
            <a:r>
              <a:rPr lang="en-US" dirty="0" smtClean="0">
                <a:latin typeface="Arial" charset="0"/>
              </a:rPr>
              <a:t>A bastion host is a critical strong point in the network’s security, serving as a platform for an application-level or circuit-level gateway, or for external services. It is thus </a:t>
            </a:r>
            <a:r>
              <a:rPr lang="en-AU" dirty="0" smtClean="0">
                <a:latin typeface="Arial" charset="0"/>
              </a:rPr>
              <a:t>potentially exposed to "hostile" elements and must be secured to withstand this. </a:t>
            </a:r>
            <a:r>
              <a:rPr lang="en-US" dirty="0" smtClean="0">
                <a:latin typeface="Arial" charset="0"/>
              </a:rPr>
              <a:t>Common characteristics of a bastion host include that it:</a:t>
            </a:r>
          </a:p>
          <a:p>
            <a:pPr eaLnBrk="1" hangingPunct="1"/>
            <a:r>
              <a:rPr lang="en-US" dirty="0" smtClean="0">
                <a:latin typeface="Arial" charset="0"/>
              </a:rPr>
              <a:t>• executes a secure version of its O/S, making it a trusted system</a:t>
            </a:r>
          </a:p>
          <a:p>
            <a:pPr eaLnBrk="1" hangingPunct="1"/>
            <a:r>
              <a:rPr lang="en-US" dirty="0" smtClean="0">
                <a:latin typeface="Arial" charset="0"/>
              </a:rPr>
              <a:t>• has only essential services installed on the bastion host</a:t>
            </a:r>
          </a:p>
          <a:p>
            <a:pPr eaLnBrk="1" hangingPunct="1"/>
            <a:r>
              <a:rPr lang="en-US" dirty="0" smtClean="0">
                <a:latin typeface="Arial" charset="0"/>
              </a:rPr>
              <a:t>• may require additional authentication before a user may access to proxy services</a:t>
            </a:r>
          </a:p>
          <a:p>
            <a:pPr eaLnBrk="1" hangingPunct="1"/>
            <a:r>
              <a:rPr lang="en-US" dirty="0" smtClean="0">
                <a:latin typeface="Arial" charset="0"/>
              </a:rPr>
              <a:t>• configured to use only subset of standard commands, access only specific hosts</a:t>
            </a:r>
          </a:p>
          <a:p>
            <a:pPr eaLnBrk="1" hangingPunct="1"/>
            <a:r>
              <a:rPr lang="en-US" dirty="0" smtClean="0">
                <a:latin typeface="Arial" charset="0"/>
              </a:rPr>
              <a:t>• maintains detailed audit information by logging all traffic</a:t>
            </a:r>
          </a:p>
          <a:p>
            <a:pPr eaLnBrk="1" hangingPunct="1"/>
            <a:r>
              <a:rPr lang="en-US" dirty="0" smtClean="0">
                <a:latin typeface="Arial" charset="0"/>
              </a:rPr>
              <a:t>• each proxy module a very small software package designed for network security</a:t>
            </a:r>
          </a:p>
          <a:p>
            <a:pPr eaLnBrk="1" hangingPunct="1"/>
            <a:r>
              <a:rPr lang="en-US" dirty="0" smtClean="0">
                <a:latin typeface="Arial" charset="0"/>
              </a:rPr>
              <a:t>• has each proxy independent of other proxies on the bastion host</a:t>
            </a:r>
          </a:p>
          <a:p>
            <a:pPr eaLnBrk="1" hangingPunct="1"/>
            <a:r>
              <a:rPr lang="en-US" dirty="0" smtClean="0">
                <a:latin typeface="Arial" charset="0"/>
              </a:rPr>
              <a:t>• have a proxy performs no disk access other than read its initial configuration file</a:t>
            </a:r>
          </a:p>
          <a:p>
            <a:pPr eaLnBrk="1" hangingPunct="1"/>
            <a:r>
              <a:rPr lang="en-US" dirty="0" smtClean="0">
                <a:latin typeface="Arial" charset="0"/>
              </a:rPr>
              <a:t>• have each proxy run as a non-privileged user in a private and secured directory</a:t>
            </a:r>
          </a:p>
          <a:p>
            <a:pPr eaLnBrk="1" hangingPunct="1"/>
            <a:r>
              <a:rPr lang="en-US" dirty="0" smtClean="0">
                <a:latin typeface="Arial" charset="0"/>
              </a:rPr>
              <a:t>A bastion host may have two or more network interfaces (or ports), and must </a:t>
            </a:r>
            <a:r>
              <a:rPr lang="en-AU" dirty="0" smtClean="0">
                <a:latin typeface="Arial" charset="0"/>
              </a:rPr>
              <a:t>be trusted to enforce trusted separation between these network connections, relaying traffic only according to policy.</a:t>
            </a:r>
            <a:endParaRPr lang="en-US" dirty="0" smtClean="0">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r>
              <a:rPr lang="en-US" smtClean="0">
                <a:latin typeface="Arial" charset="0"/>
              </a:rPr>
              <a:t>A host-based firewall is a software module used to secure an individual host. Such modules are available in many operating systems or can be provided as an add-on package. Like conventional stand-alone firewalls, host-resident firewalls filter and restrict the flow of packets. A common location for such firewalls is a server. There are several advantages to the use of a server-based or workstation-based firewall: </a:t>
            </a:r>
          </a:p>
          <a:p>
            <a:r>
              <a:rPr lang="en-US" smtClean="0">
                <a:latin typeface="Arial" charset="0"/>
              </a:rPr>
              <a:t>• Filtering rules can be tailored to the host environment. Specific corporate security policies for servers can be implemented, with different filters for servers used for different application. </a:t>
            </a:r>
          </a:p>
          <a:p>
            <a:r>
              <a:rPr lang="en-US" smtClean="0">
                <a:latin typeface="Arial" charset="0"/>
              </a:rPr>
              <a:t>• Protection is provided independent of topology. Thus both internal and external attacks must pass through the firewall. </a:t>
            </a:r>
          </a:p>
          <a:p>
            <a:r>
              <a:rPr lang="en-US" smtClean="0">
                <a:latin typeface="Arial" charset="0"/>
              </a:rPr>
              <a:t>• Used in conjunction with stand-alone firewalls, the host-based firewall provides an additional layer of protection. A new type of server can be added to the network, with its own firewall, without the necessity of altering the network firewall configuration. </a:t>
            </a:r>
          </a:p>
        </p:txBody>
      </p:sp>
      <p:sp>
        <p:nvSpPr>
          <p:cNvPr id="44036" name="Slide Number Placeholder 3"/>
          <p:cNvSpPr>
            <a:spLocks noGrp="1"/>
          </p:cNvSpPr>
          <p:nvPr>
            <p:ph type="sldNum" sz="quarter" idx="5"/>
          </p:nvPr>
        </p:nvSpPr>
        <p:spPr>
          <a:noFill/>
        </p:spPr>
        <p:txBody>
          <a:bodyPr/>
          <a:lstStyle/>
          <a:p>
            <a:fld id="{495CAE39-607D-4500-9763-E762B32B7DF9}" type="slidenum">
              <a:rPr lang="en-AU">
                <a:latin typeface="Arial" charset="0"/>
              </a:rPr>
              <a:pPr/>
              <a:t>11</a:t>
            </a:fld>
            <a:endParaRPr lang="en-AU">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r>
              <a:rPr lang="en-US" smtClean="0">
                <a:latin typeface="Arial" charset="0"/>
              </a:rPr>
              <a:t>A personal firewall controls the traffic between a personal computer or workstation on one side and the Internet or enterprise network on the other side. Personal firewall functionality can be used in the home environment and on corporate intranets. Typically, the personal firewall is a software module on the personal computer. In a home environment with multiple computers connected to the Internet, firewall functionality can also be housed in a router that connects all of the home computers to a DSL, cable modem, or other Internet interface. </a:t>
            </a:r>
          </a:p>
          <a:p>
            <a:r>
              <a:rPr lang="en-US" smtClean="0">
                <a:latin typeface="Arial" charset="0"/>
              </a:rPr>
              <a:t>Personal firewalls are typically much less complex than either server-based firewalls or stand-alone firewalls. The primary role of the personal firewall is to deny unauthorized remote access to the computer. The firewall can also monitor outgoing activity in an attempt to detect and block worms and other malware. </a:t>
            </a:r>
          </a:p>
        </p:txBody>
      </p:sp>
      <p:sp>
        <p:nvSpPr>
          <p:cNvPr id="45060" name="Slide Number Placeholder 3"/>
          <p:cNvSpPr>
            <a:spLocks noGrp="1"/>
          </p:cNvSpPr>
          <p:nvPr>
            <p:ph type="sldNum" sz="quarter" idx="5"/>
          </p:nvPr>
        </p:nvSpPr>
        <p:spPr>
          <a:noFill/>
        </p:spPr>
        <p:txBody>
          <a:bodyPr/>
          <a:lstStyle/>
          <a:p>
            <a:fld id="{4ECA9A17-3236-4D41-A557-E63F723790CB}" type="slidenum">
              <a:rPr lang="en-AU">
                <a:latin typeface="Arial" charset="0"/>
              </a:rPr>
              <a:pPr/>
              <a:t>12</a:t>
            </a:fld>
            <a:endParaRPr lang="en-AU">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p:spPr>
        <p:txBody>
          <a:bodyPr/>
          <a:lstStyle/>
          <a:p>
            <a:r>
              <a:rPr lang="en-US" smtClean="0">
                <a:latin typeface="Arial" charset="0"/>
              </a:rPr>
              <a:t>An example of a personal firewall is the capability built in to the Mac OS X operating system. When the user enables the personal firewall in Mac OS X, all inbound connections are denied except for those the user explicitly permits. Stallings Figure 22.2 shows this simple interface. There is a list of inbound services that can be selectively re-enabled, with their port numbers. For increased protection, advanced firewall features are available through easy-to- configure checkboxes. Stealth mode hides the Mac on the Internet by dropping unsolicited communication packets, making it appear as though no Mac is present. UDP packets can be blocked, restricting network traffic to TCP packets only for open ports. The firewall also supports logging, an important tool for checking on unwanted activity. </a:t>
            </a:r>
          </a:p>
          <a:p>
            <a:r>
              <a:rPr lang="en-US" smtClean="0">
                <a:latin typeface="Arial" charset="0"/>
              </a:rPr>
              <a:t>Similar features are provided by the firewalls provided in Windows and Linux systems.</a:t>
            </a:r>
          </a:p>
        </p:txBody>
      </p:sp>
      <p:sp>
        <p:nvSpPr>
          <p:cNvPr id="46084" name="Slide Number Placeholder 3"/>
          <p:cNvSpPr>
            <a:spLocks noGrp="1"/>
          </p:cNvSpPr>
          <p:nvPr>
            <p:ph type="sldNum" sz="quarter" idx="5"/>
          </p:nvPr>
        </p:nvSpPr>
        <p:spPr>
          <a:noFill/>
        </p:spPr>
        <p:txBody>
          <a:bodyPr/>
          <a:lstStyle/>
          <a:p>
            <a:fld id="{CBC81108-6CB5-4BA4-8B4D-2A677BB3C65A}" type="slidenum">
              <a:rPr lang="en-AU">
                <a:latin typeface="Arial" charset="0"/>
              </a:rPr>
              <a:pPr/>
              <a:t>13</a:t>
            </a:fld>
            <a:endParaRPr lang="en-AU">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710FD577-33CA-4B57-8AEB-2F3B98FDCC1C}" type="slidenum">
              <a:rPr lang="en-AU">
                <a:latin typeface="Arial" charset="0"/>
              </a:rPr>
              <a:pPr/>
              <a:t>14</a:t>
            </a:fld>
            <a:endParaRPr lang="en-AU">
              <a:latin typeface="Arial" charset="0"/>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r>
              <a:rPr lang="en-US" dirty="0" smtClean="0">
                <a:latin typeface="Arial" charset="0"/>
              </a:rPr>
              <a:t>As Figure 22.1a indicates, a firewall is positioned to provide a protective barrier between an external, potentially </a:t>
            </a:r>
            <a:r>
              <a:rPr lang="en-US" dirty="0" err="1" smtClean="0">
                <a:latin typeface="Arial" charset="0"/>
              </a:rPr>
              <a:t>untrusted</a:t>
            </a:r>
            <a:r>
              <a:rPr lang="en-US" dirty="0" smtClean="0">
                <a:latin typeface="Arial" charset="0"/>
              </a:rPr>
              <a:t> source of traffic and an internal network. With that general principle in mind, a security administrator must decide on the location and on the number of firewalls needed. </a:t>
            </a:r>
          </a:p>
          <a:p>
            <a:pPr eaLnBrk="1" hangingPunct="1"/>
            <a:r>
              <a:rPr lang="en-US" dirty="0" smtClean="0">
                <a:latin typeface="Arial" charset="0"/>
              </a:rPr>
              <a:t>In addition to the use of a simple configuration consisting of a single system, more complex configurations are possible and indeed more common. Stallings 4/e Figure 20.2 illustrates three common firewall configurations.</a:t>
            </a:r>
          </a:p>
          <a:p>
            <a:pPr eaLnBrk="1" hangingPunct="1"/>
            <a:r>
              <a:rPr lang="en-US" dirty="0" smtClean="0">
                <a:latin typeface="Arial" charset="0"/>
              </a:rPr>
              <a:t>4/e Figure 20.2a shows the “screened host firewall, single-homed bastion configuration”, where the firewall consists of two systems: </a:t>
            </a:r>
          </a:p>
          <a:p>
            <a:pPr eaLnBrk="1" hangingPunct="1">
              <a:buFontTx/>
              <a:buChar char="•"/>
            </a:pPr>
            <a:r>
              <a:rPr lang="en-US" dirty="0" smtClean="0">
                <a:latin typeface="Arial" charset="0"/>
              </a:rPr>
              <a:t>a packet-filtering router - allows Internet packets to/from bastion only</a:t>
            </a:r>
          </a:p>
          <a:p>
            <a:pPr eaLnBrk="1" hangingPunct="1">
              <a:buFontTx/>
              <a:buChar char="•"/>
            </a:pPr>
            <a:r>
              <a:rPr lang="en-US" dirty="0" smtClean="0">
                <a:latin typeface="Arial" charset="0"/>
              </a:rPr>
              <a:t>a bastion host - performs authentication and proxy functions</a:t>
            </a:r>
          </a:p>
          <a:p>
            <a:pPr eaLnBrk="1" hangingPunct="1"/>
            <a:r>
              <a:rPr lang="en-US" dirty="0" smtClean="0">
                <a:latin typeface="Arial" charset="0"/>
              </a:rPr>
              <a:t>This configuration has greater security, as it implements both packet-level &amp; application-level filtering, forces an intruder to generally penetrate two separate systems to compromise internal security, &amp; also affords flexibility in providing direct Internet access to specific internal servers (</a:t>
            </a:r>
            <a:r>
              <a:rPr lang="en-US" dirty="0" err="1" smtClean="0">
                <a:latin typeface="Arial" charset="0"/>
              </a:rPr>
              <a:t>eg</a:t>
            </a:r>
            <a:r>
              <a:rPr lang="en-US" dirty="0" smtClean="0">
                <a:latin typeface="Arial" charset="0"/>
              </a:rPr>
              <a:t> web) if desired.</a:t>
            </a:r>
            <a:endParaRPr lang="en-AU" dirty="0" smtClean="0">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37C19876-BE24-4B2A-9729-012DBB580E3C}" type="slidenum">
              <a:rPr lang="en-AU">
                <a:latin typeface="Arial" charset="0"/>
              </a:rPr>
              <a:pPr/>
              <a:t>15</a:t>
            </a:fld>
            <a:endParaRPr lang="en-AU">
              <a:latin typeface="Arial" charset="0"/>
            </a:endParaRP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r>
              <a:rPr lang="en-US" dirty="0" smtClean="0">
                <a:latin typeface="Arial" charset="0"/>
              </a:rPr>
              <a:t>Stallings 4/e Figure 20.2b illustrates the “screened host firewall, dual-homed bastion configuration” which physically separates the external and internal networks, ensuring two systems must be compromised to breach security. The advantages of dual layers of security are also present here. Again, an information server or other hosts can be allowed direct communication with the router if this is in accord with the security policy, but are now separated from the internal network.</a:t>
            </a:r>
            <a:endParaRPr lang="en-AU" dirty="0" smtClean="0">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FC49D52A-3341-4F41-881C-5862089E19D8}" type="slidenum">
              <a:rPr lang="en-AU">
                <a:latin typeface="Arial" charset="0"/>
              </a:rPr>
              <a:pPr/>
              <a:t>16</a:t>
            </a:fld>
            <a:endParaRPr lang="en-AU">
              <a:latin typeface="Arial" charset="0"/>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r>
              <a:rPr lang="en-US" dirty="0" smtClean="0">
                <a:latin typeface="Arial" charset="0"/>
              </a:rPr>
              <a:t>Stallings 4/e Figure 20.2c shows the “screened subnet firewall configuration”, being the most secure shown. It has two packet-filtering routers, one between the bastion host and the Internet and the other between the bastion host and the internal network, creating an isolated </a:t>
            </a:r>
            <a:r>
              <a:rPr lang="en-US" dirty="0" err="1" smtClean="0">
                <a:latin typeface="Arial" charset="0"/>
              </a:rPr>
              <a:t>subnetwork</a:t>
            </a:r>
            <a:r>
              <a:rPr lang="en-US" dirty="0" smtClean="0">
                <a:latin typeface="Arial" charset="0"/>
              </a:rPr>
              <a:t>. This may consist of simply the bastion host but may also include one or more information servers and modems for dial-in capability. Typically, both the Internet and the internal network have access to hosts on the screened subnet, but traffic across the screened subnet is blocked.</a:t>
            </a:r>
          </a:p>
          <a:p>
            <a:pPr eaLnBrk="1" hangingPunct="1"/>
            <a:r>
              <a:rPr lang="en-US" dirty="0" smtClean="0">
                <a:latin typeface="Arial" charset="0"/>
              </a:rPr>
              <a:t>This configuration offers several advantages:</a:t>
            </a:r>
          </a:p>
          <a:p>
            <a:pPr eaLnBrk="1" hangingPunct="1"/>
            <a:r>
              <a:rPr lang="en-US" dirty="0" smtClean="0">
                <a:latin typeface="Arial" charset="0"/>
              </a:rPr>
              <a:t>• There are now three levels of defense to thwart intruders</a:t>
            </a:r>
          </a:p>
          <a:p>
            <a:pPr eaLnBrk="1" hangingPunct="1"/>
            <a:r>
              <a:rPr lang="en-US" dirty="0" smtClean="0">
                <a:latin typeface="Arial" charset="0"/>
              </a:rPr>
              <a:t>• The outside router advertises only the existence of the screened subnet to the Internet; therefore the internal network is invisible to the Internet</a:t>
            </a:r>
          </a:p>
          <a:p>
            <a:pPr eaLnBrk="1" hangingPunct="1"/>
            <a:r>
              <a:rPr lang="en-US" dirty="0" smtClean="0">
                <a:latin typeface="Arial" charset="0"/>
              </a:rPr>
              <a:t>• Similarly, the inside router advertises only the existence of the screened subnet to the internal network; hence systems on the inside network cannot construct direct routes to the Internet</a:t>
            </a:r>
            <a:endParaRPr lang="en-AU" dirty="0" smtClean="0">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p:spPr>
        <p:txBody>
          <a:bodyPr/>
          <a:lstStyle/>
          <a:p>
            <a:r>
              <a:rPr lang="en-US" dirty="0" smtClean="0">
                <a:latin typeface="Arial" charset="0"/>
              </a:rPr>
              <a:t>A distributed firewall configuration involves stand-alone firewall devices plus host-based firewalls working together under a central administrative control. Stallings Figure 22.5 suggests a distributed firewall configuration. Administrators can configure host-resident firewalls on hundreds of servers and workstation as well as configure personal firewalls on local and remote user systems. Tools let the network administrator set policies and monitor security across the entire network. These firewalls protect against internal attacks and provide protection tailored to specific machines and applications. Stand-alone firewalls provide global protection, including internal firewalls and an external firewall, as discussed previously.  With distributed firewalls, it may make sense to establish both an internal and an external DMZ. Web servers that need less protection because they have less critical information on them could be placed in an external DMZ, outside the external firewall. What protection is needed is provided by host-based firewalls on these servers.  An important aspect of a distributed firewall configuration is security monitoring. Such monitoring typically includes log aggregation and analysis, firewall statistics, and fine-grained remote monitoring of individual hosts if needed. </a:t>
            </a:r>
          </a:p>
        </p:txBody>
      </p:sp>
      <p:sp>
        <p:nvSpPr>
          <p:cNvPr id="52228" name="Slide Number Placeholder 3"/>
          <p:cNvSpPr>
            <a:spLocks noGrp="1"/>
          </p:cNvSpPr>
          <p:nvPr>
            <p:ph type="sldNum" sz="quarter" idx="5"/>
          </p:nvPr>
        </p:nvSpPr>
        <p:spPr>
          <a:noFill/>
        </p:spPr>
        <p:txBody>
          <a:bodyPr/>
          <a:lstStyle/>
          <a:p>
            <a:fld id="{7F5EC643-869D-485D-86D0-BD6EF01CBC25}" type="slidenum">
              <a:rPr lang="en-AU">
                <a:latin typeface="Arial" charset="0"/>
              </a:rPr>
              <a:pPr/>
              <a:t>20</a:t>
            </a:fld>
            <a:endParaRPr lang="en-AU">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69B9C-6AB9-4D58-A70F-9D011098E5C4}" type="datetimeFigureOut">
              <a:rPr lang="en-US" smtClean="0"/>
              <a:pPr/>
              <a:t>9/11/2011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80E2F4-C982-4448-9F7A-5BD89F08A26C}"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Stock_combination000005340309Small.jpg"/>
          <p:cNvPicPr>
            <a:picLocks noChangeAspect="1"/>
          </p:cNvPicPr>
          <p:nvPr/>
        </p:nvPicPr>
        <p:blipFill>
          <a:blip r:embed="rId3"/>
          <a:srcRect/>
          <a:stretch>
            <a:fillRect/>
          </a:stretch>
        </p:blipFill>
        <p:spPr bwMode="auto">
          <a:xfrm>
            <a:off x="304800" y="3124200"/>
            <a:ext cx="5066411" cy="3371850"/>
          </a:xfrm>
          <a:prstGeom prst="rect">
            <a:avLst/>
          </a:prstGeom>
          <a:noFill/>
          <a:ln w="9525">
            <a:noFill/>
            <a:miter lim="800000"/>
            <a:headEnd/>
            <a:tailEnd/>
          </a:ln>
        </p:spPr>
      </p:pic>
      <p:sp>
        <p:nvSpPr>
          <p:cNvPr id="2" name="Title 1"/>
          <p:cNvSpPr>
            <a:spLocks noGrp="1"/>
          </p:cNvSpPr>
          <p:nvPr>
            <p:ph type="ctrTitle"/>
          </p:nvPr>
        </p:nvSpPr>
        <p:spPr>
          <a:xfrm>
            <a:off x="685800" y="892175"/>
            <a:ext cx="7772400" cy="1470025"/>
          </a:xfrm>
        </p:spPr>
        <p:txBody>
          <a:bodyPr>
            <a:normAutofit fontScale="90000"/>
          </a:bodyPr>
          <a:lstStyle/>
          <a:p>
            <a:r>
              <a:rPr lang="en-US" dirty="0" smtClean="0"/>
              <a:t>Section 4:</a:t>
            </a:r>
            <a:br>
              <a:rPr lang="en-US" dirty="0" smtClean="0"/>
            </a:br>
            <a:r>
              <a:rPr lang="en-US" dirty="0" smtClean="0"/>
              <a:t>Network Security Topics</a:t>
            </a:r>
            <a:br>
              <a:rPr lang="en-US" dirty="0" smtClean="0"/>
            </a:br>
            <a:endParaRPr lang="en-US" dirty="0"/>
          </a:p>
        </p:txBody>
      </p:sp>
      <p:sp>
        <p:nvSpPr>
          <p:cNvPr id="3" name="Subtitle 2"/>
          <p:cNvSpPr>
            <a:spLocks noGrp="1"/>
          </p:cNvSpPr>
          <p:nvPr>
            <p:ph type="subTitle" idx="1"/>
          </p:nvPr>
        </p:nvSpPr>
        <p:spPr>
          <a:xfrm>
            <a:off x="4038600" y="3886200"/>
            <a:ext cx="6400800" cy="1752600"/>
          </a:xfrm>
        </p:spPr>
        <p:txBody>
          <a:bodyPr/>
          <a:lstStyle/>
          <a:p>
            <a:r>
              <a:rPr lang="en-US" dirty="0" smtClean="0">
                <a:solidFill>
                  <a:schemeClr val="tx1"/>
                </a:solidFill>
              </a:rPr>
              <a:t>Firewalls</a:t>
            </a:r>
            <a:endParaRPr lang="en-US"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The Last lecture</a:t>
            </a:r>
            <a:endParaRPr lang="en-US" dirty="0"/>
          </a:p>
        </p:txBody>
      </p:sp>
      <p:sp>
        <p:nvSpPr>
          <p:cNvPr id="3" name="Content Placeholder 2"/>
          <p:cNvSpPr>
            <a:spLocks noGrp="1"/>
          </p:cNvSpPr>
          <p:nvPr>
            <p:ph idx="1"/>
          </p:nvPr>
        </p:nvSpPr>
        <p:spPr/>
        <p:txBody>
          <a:bodyPr/>
          <a:lstStyle/>
          <a:p>
            <a:r>
              <a:rPr lang="en-US" dirty="0" smtClean="0"/>
              <a:t>What is a firewall ?</a:t>
            </a:r>
          </a:p>
          <a:p>
            <a:r>
              <a:rPr lang="en-US" dirty="0" smtClean="0"/>
              <a:t>Packet filtering firewalls</a:t>
            </a:r>
          </a:p>
          <a:p>
            <a:r>
              <a:rPr lang="en-US" dirty="0" smtClean="0"/>
              <a:t>Attacks on packet firewalls</a:t>
            </a:r>
          </a:p>
          <a:p>
            <a:pPr lvl="1"/>
            <a:r>
              <a:rPr lang="en-US" dirty="0" smtClean="0"/>
              <a:t>IP address spoofing</a:t>
            </a:r>
          </a:p>
          <a:p>
            <a:pPr lvl="1"/>
            <a:r>
              <a:rPr lang="en-US" dirty="0" smtClean="0"/>
              <a:t>Source routing attacks</a:t>
            </a:r>
          </a:p>
          <a:p>
            <a:pPr lvl="1"/>
            <a:r>
              <a:rPr lang="en-US" dirty="0" smtClean="0"/>
              <a:t>Tiny fragment attacks</a:t>
            </a:r>
          </a:p>
          <a:p>
            <a:r>
              <a:rPr lang="en-US" dirty="0" err="1" smtClean="0"/>
              <a:t>Stateful</a:t>
            </a:r>
            <a:r>
              <a:rPr lang="en-US" dirty="0" smtClean="0"/>
              <a:t> packet filters</a:t>
            </a:r>
          </a:p>
          <a:p>
            <a:r>
              <a:rPr lang="en-US" dirty="0" smtClean="0"/>
              <a:t>Application level gateway (or proxy)</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Firewall ?</a:t>
            </a:r>
            <a:endParaRPr lang="en-US" dirty="0"/>
          </a:p>
        </p:txBody>
      </p:sp>
      <p:sp>
        <p:nvSpPr>
          <p:cNvPr id="3" name="Content Placeholder 2"/>
          <p:cNvSpPr>
            <a:spLocks noGrp="1"/>
          </p:cNvSpPr>
          <p:nvPr>
            <p:ph idx="1"/>
          </p:nvPr>
        </p:nvSpPr>
        <p:spPr/>
        <p:txBody>
          <a:bodyPr>
            <a:normAutofit fontScale="92500" lnSpcReduction="10000"/>
          </a:bodyPr>
          <a:lstStyle/>
          <a:p>
            <a:pPr>
              <a:lnSpc>
                <a:spcPct val="90000"/>
              </a:lnSpc>
              <a:defRPr/>
            </a:pPr>
            <a:r>
              <a:rPr lang="en-AU" dirty="0" smtClean="0"/>
              <a:t>Provide a </a:t>
            </a:r>
            <a:r>
              <a:rPr lang="en-AU" b="1" dirty="0" smtClean="0"/>
              <a:t>choke point</a:t>
            </a:r>
            <a:r>
              <a:rPr lang="en-AU" dirty="0" smtClean="0"/>
              <a:t> of control and monitoring </a:t>
            </a:r>
          </a:p>
          <a:p>
            <a:pPr>
              <a:lnSpc>
                <a:spcPct val="90000"/>
              </a:lnSpc>
              <a:defRPr/>
            </a:pPr>
            <a:r>
              <a:rPr lang="en-AU" dirty="0" smtClean="0"/>
              <a:t>Interconnect networks with differing trust</a:t>
            </a:r>
          </a:p>
          <a:p>
            <a:pPr>
              <a:lnSpc>
                <a:spcPct val="90000"/>
              </a:lnSpc>
              <a:defRPr/>
            </a:pPr>
            <a:r>
              <a:rPr lang="en-AU" dirty="0" smtClean="0"/>
              <a:t>Impose restrictions on network services</a:t>
            </a:r>
          </a:p>
          <a:p>
            <a:pPr lvl="1">
              <a:lnSpc>
                <a:spcPct val="90000"/>
              </a:lnSpc>
              <a:defRPr/>
            </a:pPr>
            <a:r>
              <a:rPr lang="en-AU" dirty="0" smtClean="0"/>
              <a:t>only authorized traffic is allowed </a:t>
            </a:r>
          </a:p>
          <a:p>
            <a:pPr>
              <a:lnSpc>
                <a:spcPct val="90000"/>
              </a:lnSpc>
              <a:defRPr/>
            </a:pPr>
            <a:r>
              <a:rPr lang="en-AU" dirty="0" smtClean="0"/>
              <a:t>Auditing and controlling access</a:t>
            </a:r>
          </a:p>
          <a:p>
            <a:pPr lvl="1">
              <a:lnSpc>
                <a:spcPct val="90000"/>
              </a:lnSpc>
              <a:defRPr/>
            </a:pPr>
            <a:r>
              <a:rPr lang="en-US" dirty="0" smtClean="0"/>
              <a:t>can implement alarms for abnormal behavior</a:t>
            </a:r>
          </a:p>
          <a:p>
            <a:pPr>
              <a:lnSpc>
                <a:spcPct val="90000"/>
              </a:lnSpc>
              <a:defRPr/>
            </a:pPr>
            <a:r>
              <a:rPr lang="en-AU" dirty="0" smtClean="0"/>
              <a:t>Provide NAT &amp; usage monitoring (e.g. Audit logs)</a:t>
            </a:r>
          </a:p>
          <a:p>
            <a:pPr>
              <a:lnSpc>
                <a:spcPct val="90000"/>
              </a:lnSpc>
              <a:defRPr/>
            </a:pPr>
            <a:r>
              <a:rPr lang="en-AU" dirty="0" smtClean="0"/>
              <a:t>Implement VPNs using IPSec</a:t>
            </a:r>
          </a:p>
          <a:p>
            <a:pPr>
              <a:lnSpc>
                <a:spcPct val="90000"/>
              </a:lnSpc>
              <a:defRPr/>
            </a:pPr>
            <a:r>
              <a:rPr lang="en-US" dirty="0" smtClean="0"/>
              <a:t>Must be immune to penetration since it will be a target of attack</a:t>
            </a:r>
            <a:endParaRPr lang="en-AU"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defRPr/>
            </a:pPr>
            <a:r>
              <a:rPr lang="en-US" sz="4000" dirty="0" smtClean="0">
                <a:ea typeface="+mj-ea"/>
                <a:cs typeface="+mj-cs"/>
              </a:rPr>
              <a:t>4. </a:t>
            </a:r>
            <a:r>
              <a:rPr lang="en-AU" sz="4000" dirty="0" smtClean="0">
                <a:ea typeface="+mj-ea"/>
                <a:cs typeface="+mj-cs"/>
              </a:rPr>
              <a:t>Circuit </a:t>
            </a:r>
            <a:r>
              <a:rPr lang="en-AU" sz="4000" dirty="0">
                <a:ea typeface="+mj-ea"/>
                <a:cs typeface="+mj-cs"/>
              </a:rPr>
              <a:t>Level Gateway</a:t>
            </a:r>
          </a:p>
        </p:txBody>
      </p:sp>
      <p:sp>
        <p:nvSpPr>
          <p:cNvPr id="58371" name="Rectangle 3"/>
          <p:cNvSpPr>
            <a:spLocks noGrp="1" noChangeArrowheads="1"/>
          </p:cNvSpPr>
          <p:nvPr>
            <p:ph type="body" idx="1"/>
          </p:nvPr>
        </p:nvSpPr>
        <p:spPr/>
        <p:txBody>
          <a:bodyPr/>
          <a:lstStyle/>
          <a:p>
            <a:pPr eaLnBrk="1" hangingPunct="1">
              <a:defRPr/>
            </a:pPr>
            <a:r>
              <a:rPr lang="en-US" dirty="0" smtClean="0"/>
              <a:t>Relays two TCP connections</a:t>
            </a:r>
          </a:p>
          <a:p>
            <a:pPr eaLnBrk="1" hangingPunct="1">
              <a:defRPr/>
            </a:pPr>
            <a:r>
              <a:rPr lang="en-US" dirty="0" smtClean="0"/>
              <a:t>Imposes security by limiting which such connections are allowed</a:t>
            </a:r>
          </a:p>
          <a:p>
            <a:pPr eaLnBrk="1" hangingPunct="1">
              <a:defRPr/>
            </a:pPr>
            <a:r>
              <a:rPr lang="en-US" dirty="0" smtClean="0"/>
              <a:t>Once created usually relays traffic without examining contents</a:t>
            </a:r>
          </a:p>
          <a:p>
            <a:pPr eaLnBrk="1" hangingPunct="1">
              <a:defRPr/>
            </a:pPr>
            <a:r>
              <a:rPr lang="en-US" dirty="0" smtClean="0"/>
              <a:t>Typically used when trust internal users by allowing general outbound connections</a:t>
            </a:r>
          </a:p>
          <a:p>
            <a:pPr eaLnBrk="1" hangingPunct="1">
              <a:defRPr/>
            </a:pPr>
            <a:r>
              <a:rPr lang="en-US" dirty="0" smtClean="0"/>
              <a:t>SOCKS is commonly used</a:t>
            </a:r>
            <a:endParaRPr lang="en-AU"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57200" y="228600"/>
            <a:ext cx="8229600" cy="1139825"/>
          </a:xfrm>
        </p:spPr>
        <p:txBody>
          <a:bodyPr/>
          <a:lstStyle/>
          <a:p>
            <a:pPr eaLnBrk="1" hangingPunct="1">
              <a:defRPr/>
            </a:pPr>
            <a:r>
              <a:rPr lang="en-US" sz="4000" dirty="0">
                <a:ea typeface="+mj-ea"/>
                <a:cs typeface="+mj-cs"/>
              </a:rPr>
              <a:t>Firewalls - </a:t>
            </a:r>
            <a:r>
              <a:rPr lang="en-AU" sz="4000" dirty="0">
                <a:ea typeface="+mj-ea"/>
                <a:cs typeface="+mj-cs"/>
              </a:rPr>
              <a:t>Circuit Level Gateway</a:t>
            </a:r>
          </a:p>
        </p:txBody>
      </p:sp>
      <p:pic>
        <p:nvPicPr>
          <p:cNvPr id="15363" name="Picture 6" descr="Ch20. Firewall Types.pdf                                       002F6F4DMacintosh HD                   B83AE914:"/>
          <p:cNvPicPr>
            <a:picLocks noChangeAspect="1" noChangeArrowheads="1"/>
          </p:cNvPicPr>
          <p:nvPr/>
        </p:nvPicPr>
        <p:blipFill>
          <a:blip r:embed="rId3"/>
          <a:srcRect l="9265" t="60852" r="9265" b="14317"/>
          <a:stretch>
            <a:fillRect/>
          </a:stretch>
        </p:blipFill>
        <p:spPr bwMode="auto">
          <a:xfrm>
            <a:off x="0" y="3962400"/>
            <a:ext cx="6330950" cy="2489200"/>
          </a:xfrm>
          <a:prstGeom prst="rect">
            <a:avLst/>
          </a:prstGeom>
          <a:noFill/>
          <a:ln w="9525">
            <a:noFill/>
            <a:miter lim="800000"/>
            <a:headEnd/>
            <a:tailEnd/>
          </a:ln>
        </p:spPr>
      </p:pic>
      <p:pic>
        <p:nvPicPr>
          <p:cNvPr id="15364" name="Picture 4"/>
          <p:cNvPicPr>
            <a:picLocks noChangeAspect="1"/>
          </p:cNvPicPr>
          <p:nvPr/>
        </p:nvPicPr>
        <p:blipFill>
          <a:blip r:embed="rId4"/>
          <a:srcRect/>
          <a:stretch>
            <a:fillRect/>
          </a:stretch>
        </p:blipFill>
        <p:spPr bwMode="auto">
          <a:xfrm>
            <a:off x="381000" y="1219200"/>
            <a:ext cx="3479800" cy="2895600"/>
          </a:xfrm>
          <a:prstGeom prst="rect">
            <a:avLst/>
          </a:prstGeom>
          <a:noFill/>
          <a:ln w="9525">
            <a:noFill/>
            <a:miter lim="800000"/>
            <a:headEnd/>
            <a:tailEnd/>
          </a:ln>
        </p:spPr>
      </p:pic>
      <p:sp>
        <p:nvSpPr>
          <p:cNvPr id="5" name="TextBox 4"/>
          <p:cNvSpPr txBox="1"/>
          <p:nvPr/>
        </p:nvSpPr>
        <p:spPr>
          <a:xfrm>
            <a:off x="3276600" y="2819400"/>
            <a:ext cx="5382884" cy="646331"/>
          </a:xfrm>
          <a:prstGeom prst="rect">
            <a:avLst/>
          </a:prstGeom>
          <a:noFill/>
        </p:spPr>
        <p:txBody>
          <a:bodyPr wrap="none" rtlCol="0">
            <a:spAutoFit/>
          </a:bodyPr>
          <a:lstStyle/>
          <a:p>
            <a:r>
              <a:rPr lang="en-US" dirty="0" smtClean="0">
                <a:latin typeface="Arial" charset="0"/>
              </a:rPr>
              <a:t>The Figure illustrates a circuit-level gateway, </a:t>
            </a:r>
          </a:p>
          <a:p>
            <a:r>
              <a:rPr lang="en-US" dirty="0" smtClean="0">
                <a:latin typeface="Arial" charset="0"/>
              </a:rPr>
              <a:t>showing how it relays between 2 TCP connections.</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Circuit </a:t>
            </a:r>
            <a:r>
              <a:rPr lang="en-US" dirty="0" smtClean="0"/>
              <a:t>Level Gateway</a:t>
            </a:r>
            <a:endParaRPr lang="en-US" dirty="0"/>
          </a:p>
        </p:txBody>
      </p:sp>
      <p:sp>
        <p:nvSpPr>
          <p:cNvPr id="3" name="Content Placeholder 2"/>
          <p:cNvSpPr>
            <a:spLocks noGrp="1"/>
          </p:cNvSpPr>
          <p:nvPr>
            <p:ph idx="1"/>
          </p:nvPr>
        </p:nvSpPr>
        <p:spPr/>
        <p:txBody>
          <a:bodyPr>
            <a:normAutofit/>
          </a:bodyPr>
          <a:lstStyle/>
          <a:p>
            <a:r>
              <a:rPr lang="en-US" dirty="0" smtClean="0">
                <a:latin typeface="Arial" charset="0"/>
              </a:rPr>
              <a:t>A circuit-level gateway relays two TCP connections, one between itself and an inside TCP user, and the other between itself and a TCP user on an outside host. </a:t>
            </a:r>
          </a:p>
          <a:p>
            <a:r>
              <a:rPr lang="en-US" dirty="0" smtClean="0">
                <a:latin typeface="Arial" charset="0"/>
              </a:rPr>
              <a:t>Once the two connections are established, it relays TCP data from one connection to the other without examining its contents. </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Firewalls </a:t>
            </a:r>
            <a:r>
              <a:rPr lang="en-US" dirty="0" smtClean="0"/>
              <a:t>– Circuit Level Gateway</a:t>
            </a:r>
            <a:endParaRPr lang="en-US" dirty="0"/>
          </a:p>
        </p:txBody>
      </p:sp>
      <p:sp>
        <p:nvSpPr>
          <p:cNvPr id="3" name="Content Placeholder 2"/>
          <p:cNvSpPr>
            <a:spLocks noGrp="1"/>
          </p:cNvSpPr>
          <p:nvPr>
            <p:ph idx="1"/>
          </p:nvPr>
        </p:nvSpPr>
        <p:spPr>
          <a:xfrm>
            <a:off x="457200" y="990600"/>
            <a:ext cx="8229600" cy="5135563"/>
          </a:xfrm>
        </p:spPr>
        <p:txBody>
          <a:bodyPr>
            <a:noAutofit/>
          </a:bodyPr>
          <a:lstStyle/>
          <a:p>
            <a:r>
              <a:rPr lang="en-US" sz="2800" dirty="0" smtClean="0">
                <a:latin typeface="Arial" charset="0"/>
              </a:rPr>
              <a:t>One of the most common circuit-level gateways is SOCKS, defined in RFC 1928. </a:t>
            </a:r>
          </a:p>
          <a:p>
            <a:r>
              <a:rPr lang="en-US" sz="2800" dirty="0" smtClean="0">
                <a:latin typeface="Arial" charset="0"/>
              </a:rPr>
              <a:t>It consists of a SOCKS server on the firewall, and a SOCKS library &amp; SOCKS-aware applications on internal clients. </a:t>
            </a:r>
          </a:p>
          <a:p>
            <a:r>
              <a:rPr lang="en-US" sz="2800" dirty="0" smtClean="0">
                <a:latin typeface="Arial" charset="0"/>
              </a:rPr>
              <a:t>When a TCP-based client wishes to establish a connection to an object that is reachable only via a firewall (such determination is left up to the implementation), it must open a TCP connection to the appropriate SOCKS port on the SOCKS server system. </a:t>
            </a:r>
          </a:p>
          <a:p>
            <a:endParaRPr lang="en-US"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Firewalls </a:t>
            </a:r>
            <a:r>
              <a:rPr lang="en-US" dirty="0" smtClean="0"/>
              <a:t>– Circuit Level Gateway</a:t>
            </a:r>
            <a:endParaRPr lang="en-US" dirty="0"/>
          </a:p>
        </p:txBody>
      </p:sp>
      <p:sp>
        <p:nvSpPr>
          <p:cNvPr id="3" name="Content Placeholder 2"/>
          <p:cNvSpPr>
            <a:spLocks noGrp="1"/>
          </p:cNvSpPr>
          <p:nvPr>
            <p:ph idx="1"/>
          </p:nvPr>
        </p:nvSpPr>
        <p:spPr>
          <a:xfrm>
            <a:off x="457200" y="990600"/>
            <a:ext cx="8229600" cy="5135563"/>
          </a:xfrm>
        </p:spPr>
        <p:txBody>
          <a:bodyPr>
            <a:noAutofit/>
          </a:bodyPr>
          <a:lstStyle/>
          <a:p>
            <a:r>
              <a:rPr lang="en-US" dirty="0" smtClean="0">
                <a:latin typeface="Arial" charset="0"/>
              </a:rPr>
              <a:t>If the connection request succeeds, the client enters a negotiation for the authentication method to be used, authenticates with the chosen method, and then sends a relay request. </a:t>
            </a:r>
          </a:p>
          <a:p>
            <a:r>
              <a:rPr lang="en-US" dirty="0" smtClean="0">
                <a:latin typeface="Arial" charset="0"/>
              </a:rPr>
              <a:t>The SOCKS server evaluates the request and either establishes the appropriate connection or denies it. UDP exchanges are handled in a similar fashion. </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defRPr/>
            </a:pPr>
            <a:r>
              <a:rPr lang="en-AU" dirty="0" smtClean="0">
                <a:ea typeface="+mj-ea"/>
                <a:cs typeface="+mj-cs"/>
              </a:rPr>
              <a:t>5. Bastion </a:t>
            </a:r>
            <a:r>
              <a:rPr lang="en-AU" dirty="0">
                <a:ea typeface="+mj-ea"/>
                <a:cs typeface="+mj-cs"/>
              </a:rPr>
              <a:t>Host</a:t>
            </a:r>
          </a:p>
        </p:txBody>
      </p:sp>
      <p:sp>
        <p:nvSpPr>
          <p:cNvPr id="59395" name="Rectangle 3"/>
          <p:cNvSpPr>
            <a:spLocks noGrp="1" noChangeArrowheads="1"/>
          </p:cNvSpPr>
          <p:nvPr>
            <p:ph type="body" idx="1"/>
          </p:nvPr>
        </p:nvSpPr>
        <p:spPr>
          <a:xfrm>
            <a:off x="457200" y="1676400"/>
            <a:ext cx="8229600" cy="4800600"/>
          </a:xfrm>
        </p:spPr>
        <p:txBody>
          <a:bodyPr/>
          <a:lstStyle/>
          <a:p>
            <a:pPr eaLnBrk="1" hangingPunct="1">
              <a:lnSpc>
                <a:spcPct val="90000"/>
              </a:lnSpc>
              <a:buFont typeface="Wingdings" pitchFamily="-107" charset="2"/>
              <a:buChar char="Ø"/>
              <a:defRPr/>
            </a:pPr>
            <a:r>
              <a:rPr lang="en-AU" sz="2800" dirty="0" smtClean="0"/>
              <a:t>H</a:t>
            </a:r>
            <a:r>
              <a:rPr lang="en-AU" sz="2800" dirty="0" smtClean="0">
                <a:ea typeface="+mn-ea"/>
                <a:cs typeface="+mn-cs"/>
              </a:rPr>
              <a:t>ighly </a:t>
            </a:r>
            <a:r>
              <a:rPr lang="en-AU" sz="2800" dirty="0">
                <a:ea typeface="+mn-ea"/>
                <a:cs typeface="+mn-cs"/>
              </a:rPr>
              <a:t>secure host system </a:t>
            </a:r>
          </a:p>
          <a:p>
            <a:pPr eaLnBrk="1" hangingPunct="1">
              <a:lnSpc>
                <a:spcPct val="90000"/>
              </a:lnSpc>
              <a:buFont typeface="Wingdings" pitchFamily="-107" charset="2"/>
              <a:buChar char="Ø"/>
              <a:defRPr/>
            </a:pPr>
            <a:r>
              <a:rPr lang="en-AU" sz="2800" dirty="0" smtClean="0"/>
              <a:t>R</a:t>
            </a:r>
            <a:r>
              <a:rPr lang="en-AU" sz="2800" dirty="0" smtClean="0">
                <a:ea typeface="+mn-ea"/>
                <a:cs typeface="+mn-cs"/>
              </a:rPr>
              <a:t>uns </a:t>
            </a:r>
            <a:r>
              <a:rPr lang="en-AU" sz="2800" dirty="0">
                <a:ea typeface="+mn-ea"/>
                <a:cs typeface="+mn-cs"/>
              </a:rPr>
              <a:t>circuit / application level gateways </a:t>
            </a:r>
          </a:p>
          <a:p>
            <a:pPr eaLnBrk="1" hangingPunct="1">
              <a:lnSpc>
                <a:spcPct val="90000"/>
              </a:lnSpc>
              <a:buFont typeface="Wingdings" pitchFamily="-107" charset="2"/>
              <a:buChar char="Ø"/>
              <a:defRPr/>
            </a:pPr>
            <a:r>
              <a:rPr lang="en-AU" sz="2800" dirty="0" smtClean="0"/>
              <a:t>O</a:t>
            </a:r>
            <a:r>
              <a:rPr lang="en-AU" sz="2800" dirty="0" smtClean="0">
                <a:ea typeface="+mn-ea"/>
                <a:cs typeface="+mn-cs"/>
              </a:rPr>
              <a:t>r </a:t>
            </a:r>
            <a:r>
              <a:rPr lang="en-AU" sz="2800" dirty="0">
                <a:ea typeface="+mn-ea"/>
                <a:cs typeface="+mn-cs"/>
              </a:rPr>
              <a:t>provides externally accessible services</a:t>
            </a:r>
          </a:p>
          <a:p>
            <a:pPr eaLnBrk="1" hangingPunct="1">
              <a:lnSpc>
                <a:spcPct val="90000"/>
              </a:lnSpc>
              <a:buFont typeface="Wingdings" pitchFamily="-107" charset="2"/>
              <a:buChar char="Ø"/>
              <a:defRPr/>
            </a:pPr>
            <a:r>
              <a:rPr lang="en-AU" sz="2800" dirty="0" smtClean="0"/>
              <a:t>P</a:t>
            </a:r>
            <a:r>
              <a:rPr lang="en-AU" sz="2800" dirty="0" smtClean="0">
                <a:ea typeface="+mn-ea"/>
                <a:cs typeface="+mn-cs"/>
              </a:rPr>
              <a:t>otentially </a:t>
            </a:r>
            <a:r>
              <a:rPr lang="en-AU" sz="2800" dirty="0">
                <a:ea typeface="+mn-ea"/>
                <a:cs typeface="+mn-cs"/>
              </a:rPr>
              <a:t>exposed to "hostile" elements </a:t>
            </a:r>
          </a:p>
          <a:p>
            <a:pPr eaLnBrk="1" hangingPunct="1">
              <a:lnSpc>
                <a:spcPct val="90000"/>
              </a:lnSpc>
              <a:buFont typeface="Wingdings" pitchFamily="-107" charset="2"/>
              <a:buChar char="Ø"/>
              <a:defRPr/>
            </a:pPr>
            <a:r>
              <a:rPr lang="en-AU" sz="2800" dirty="0" smtClean="0"/>
              <a:t>H</a:t>
            </a:r>
            <a:r>
              <a:rPr lang="en-AU" sz="2800" dirty="0" smtClean="0">
                <a:ea typeface="+mn-ea"/>
                <a:cs typeface="+mn-cs"/>
              </a:rPr>
              <a:t>ence </a:t>
            </a:r>
            <a:r>
              <a:rPr lang="en-AU" sz="2800" dirty="0">
                <a:ea typeface="+mn-ea"/>
                <a:cs typeface="+mn-cs"/>
              </a:rPr>
              <a:t>is secured to withstand this</a:t>
            </a:r>
          </a:p>
          <a:p>
            <a:pPr eaLnBrk="1" hangingPunct="1">
              <a:lnSpc>
                <a:spcPct val="90000"/>
              </a:lnSpc>
              <a:buFont typeface="Wingdings" pitchFamily="-107" charset="2"/>
              <a:buChar char="Ø"/>
              <a:defRPr/>
            </a:pPr>
            <a:r>
              <a:rPr lang="en-AU" sz="2800" dirty="0" smtClean="0"/>
              <a:t>M</a:t>
            </a:r>
            <a:r>
              <a:rPr lang="en-AU" sz="2800" dirty="0" smtClean="0">
                <a:ea typeface="+mn-ea"/>
                <a:cs typeface="+mn-cs"/>
              </a:rPr>
              <a:t>ay </a:t>
            </a:r>
            <a:r>
              <a:rPr lang="en-AU" sz="2800" dirty="0">
                <a:ea typeface="+mn-ea"/>
                <a:cs typeface="+mn-cs"/>
              </a:rPr>
              <a:t>support 2 or more net connections</a:t>
            </a:r>
          </a:p>
          <a:p>
            <a:pPr eaLnBrk="1" hangingPunct="1">
              <a:lnSpc>
                <a:spcPct val="90000"/>
              </a:lnSpc>
              <a:buFont typeface="Wingdings" pitchFamily="-107" charset="2"/>
              <a:buChar char="Ø"/>
              <a:defRPr/>
            </a:pPr>
            <a:r>
              <a:rPr lang="en-AU" sz="2800" dirty="0" smtClean="0"/>
              <a:t>M</a:t>
            </a:r>
            <a:r>
              <a:rPr lang="en-AU" sz="2800" dirty="0" smtClean="0">
                <a:ea typeface="+mn-ea"/>
                <a:cs typeface="+mn-cs"/>
              </a:rPr>
              <a:t>ay </a:t>
            </a:r>
            <a:r>
              <a:rPr lang="en-AU" sz="2800" dirty="0">
                <a:ea typeface="+mn-ea"/>
                <a:cs typeface="+mn-cs"/>
              </a:rPr>
              <a:t>be trusted to enforce policy of trusted separation between these net </a:t>
            </a:r>
            <a:r>
              <a:rPr lang="en-AU" sz="2800" dirty="0" smtClean="0">
                <a:ea typeface="+mn-ea"/>
                <a:cs typeface="+mn-cs"/>
              </a:rPr>
              <a:t>connections</a:t>
            </a:r>
          </a:p>
          <a:p>
            <a:pPr lvl="1">
              <a:lnSpc>
                <a:spcPct val="90000"/>
              </a:lnSpc>
              <a:buFont typeface="Wingdings" pitchFamily="-107" charset="2"/>
              <a:buChar char="Ø"/>
              <a:defRPr/>
            </a:pPr>
            <a:r>
              <a:rPr lang="en-AU" sz="2400" dirty="0" smtClean="0">
                <a:latin typeface="Arial" charset="0"/>
              </a:rPr>
              <a:t>Relaying traffic only according to policy</a:t>
            </a:r>
            <a:endParaRPr lang="en-AU" sz="2400" dirty="0">
              <a:ea typeface="+mn-ea"/>
              <a:cs typeface="+mn-c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defRPr/>
            </a:pPr>
            <a:r>
              <a:rPr lang="en-AU" dirty="0">
                <a:ea typeface="+mj-ea"/>
                <a:cs typeface="+mj-cs"/>
              </a:rPr>
              <a:t>Bastion Host</a:t>
            </a:r>
          </a:p>
        </p:txBody>
      </p:sp>
      <p:sp>
        <p:nvSpPr>
          <p:cNvPr id="59395" name="Rectangle 3"/>
          <p:cNvSpPr>
            <a:spLocks noGrp="1" noChangeArrowheads="1"/>
          </p:cNvSpPr>
          <p:nvPr>
            <p:ph type="body" idx="1"/>
          </p:nvPr>
        </p:nvSpPr>
        <p:spPr>
          <a:xfrm>
            <a:off x="457200" y="1371600"/>
            <a:ext cx="8229600" cy="5105400"/>
          </a:xfrm>
        </p:spPr>
        <p:txBody>
          <a:bodyPr>
            <a:normAutofit lnSpcReduction="10000"/>
          </a:bodyPr>
          <a:lstStyle/>
          <a:p>
            <a:pPr>
              <a:buNone/>
            </a:pPr>
            <a:r>
              <a:rPr lang="en-US" sz="2800" dirty="0" smtClean="0">
                <a:latin typeface="Arial" charset="0"/>
              </a:rPr>
              <a:t>Common characteristics of a bastion host:</a:t>
            </a:r>
          </a:p>
          <a:p>
            <a:pPr>
              <a:buNone/>
            </a:pPr>
            <a:r>
              <a:rPr lang="en-US" sz="2800" dirty="0" smtClean="0">
                <a:latin typeface="Arial" charset="0"/>
              </a:rPr>
              <a:t>• Executes a secure version of its O/S, making it a trusted system</a:t>
            </a:r>
          </a:p>
          <a:p>
            <a:pPr>
              <a:buNone/>
            </a:pPr>
            <a:r>
              <a:rPr lang="en-US" sz="2800" dirty="0" smtClean="0">
                <a:latin typeface="Arial" charset="0"/>
              </a:rPr>
              <a:t>• Has only essential services installed on the bastion host</a:t>
            </a:r>
          </a:p>
          <a:p>
            <a:pPr>
              <a:buNone/>
            </a:pPr>
            <a:r>
              <a:rPr lang="en-US" sz="2800" dirty="0" smtClean="0">
                <a:latin typeface="Arial" charset="0"/>
              </a:rPr>
              <a:t>• May require additional authentication before a user may access to proxy services</a:t>
            </a:r>
          </a:p>
          <a:p>
            <a:pPr>
              <a:buNone/>
            </a:pPr>
            <a:r>
              <a:rPr lang="en-US" sz="2800" dirty="0" smtClean="0">
                <a:latin typeface="Arial" charset="0"/>
              </a:rPr>
              <a:t>• Configured to use only subset of standard commands, access only specific hosts</a:t>
            </a:r>
          </a:p>
          <a:p>
            <a:pPr>
              <a:buNone/>
            </a:pPr>
            <a:r>
              <a:rPr lang="en-US" sz="2800" dirty="0" smtClean="0">
                <a:latin typeface="Arial" charset="0"/>
              </a:rPr>
              <a:t>• Maintains detailed audit information by logging all traffic</a:t>
            </a:r>
          </a:p>
          <a:p>
            <a:pPr>
              <a:buNone/>
            </a:pPr>
            <a:endParaRPr lang="en-AU" sz="2800" dirty="0" smtClean="0">
              <a:ea typeface="+mn-ea"/>
              <a:cs typeface="+mn-cs"/>
            </a:endParaRPr>
          </a:p>
          <a:p>
            <a:pPr eaLnBrk="1" hangingPunct="1">
              <a:lnSpc>
                <a:spcPct val="90000"/>
              </a:lnSpc>
              <a:buNone/>
              <a:defRPr/>
            </a:pPr>
            <a:endParaRPr lang="en-AU" sz="2800" dirty="0" smtClean="0"/>
          </a:p>
          <a:p>
            <a:pPr eaLnBrk="1" hangingPunct="1">
              <a:lnSpc>
                <a:spcPct val="90000"/>
              </a:lnSpc>
              <a:buNone/>
              <a:defRPr/>
            </a:pPr>
            <a:endParaRPr lang="en-AU" sz="2800" dirty="0" smtClean="0">
              <a:ea typeface="+mn-ea"/>
              <a:cs typeface="+mn-cs"/>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6. Host-Based </a:t>
            </a:r>
            <a:r>
              <a:rPr lang="en-US" dirty="0" smtClean="0"/>
              <a:t>Firewalls</a:t>
            </a:r>
          </a:p>
        </p:txBody>
      </p:sp>
      <p:sp>
        <p:nvSpPr>
          <p:cNvPr id="3" name="Content Placeholder 2"/>
          <p:cNvSpPr>
            <a:spLocks noGrp="1"/>
          </p:cNvSpPr>
          <p:nvPr>
            <p:ph idx="1"/>
          </p:nvPr>
        </p:nvSpPr>
        <p:spPr/>
        <p:txBody>
          <a:bodyPr/>
          <a:lstStyle/>
          <a:p>
            <a:pPr>
              <a:defRPr/>
            </a:pPr>
            <a:r>
              <a:rPr lang="en-US" dirty="0" smtClean="0"/>
              <a:t>S/W module used to secure individual host</a:t>
            </a:r>
          </a:p>
          <a:p>
            <a:pPr lvl="1">
              <a:defRPr/>
            </a:pPr>
            <a:r>
              <a:rPr lang="en-US" dirty="0" smtClean="0"/>
              <a:t>Available in many operating systems </a:t>
            </a:r>
          </a:p>
          <a:p>
            <a:pPr lvl="1">
              <a:defRPr/>
            </a:pPr>
            <a:r>
              <a:rPr lang="en-US" dirty="0" smtClean="0"/>
              <a:t>Or can be provided as an add-on package</a:t>
            </a:r>
          </a:p>
          <a:p>
            <a:pPr>
              <a:defRPr/>
            </a:pPr>
            <a:r>
              <a:rPr lang="en-US" dirty="0" smtClean="0"/>
              <a:t>Often used on servers</a:t>
            </a:r>
          </a:p>
          <a:p>
            <a:pPr>
              <a:defRPr/>
            </a:pPr>
            <a:r>
              <a:rPr lang="en-US" dirty="0" smtClean="0"/>
              <a:t>Advantages:</a:t>
            </a:r>
          </a:p>
          <a:p>
            <a:pPr lvl="1">
              <a:defRPr/>
            </a:pPr>
            <a:r>
              <a:rPr lang="en-US" dirty="0" smtClean="0"/>
              <a:t>Can tailor filtering rules to host environment</a:t>
            </a:r>
          </a:p>
          <a:p>
            <a:pPr lvl="1">
              <a:defRPr/>
            </a:pPr>
            <a:r>
              <a:rPr lang="en-US" dirty="0" smtClean="0"/>
              <a:t>Protection is provided independent of topology</a:t>
            </a:r>
          </a:p>
          <a:p>
            <a:pPr lvl="1">
              <a:defRPr/>
            </a:pPr>
            <a:r>
              <a:rPr lang="en-US" dirty="0" smtClean="0"/>
              <a:t>Provides an additional layer of protection</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7. Personal </a:t>
            </a:r>
            <a:r>
              <a:rPr lang="en-US" dirty="0" smtClean="0"/>
              <a:t>Firewalls</a:t>
            </a:r>
          </a:p>
        </p:txBody>
      </p:sp>
      <p:sp>
        <p:nvSpPr>
          <p:cNvPr id="3" name="Content Placeholder 2"/>
          <p:cNvSpPr>
            <a:spLocks noGrp="1"/>
          </p:cNvSpPr>
          <p:nvPr>
            <p:ph idx="1"/>
          </p:nvPr>
        </p:nvSpPr>
        <p:spPr>
          <a:xfrm>
            <a:off x="381000" y="1371600"/>
            <a:ext cx="8229600" cy="5105400"/>
          </a:xfrm>
        </p:spPr>
        <p:txBody>
          <a:bodyPr/>
          <a:lstStyle/>
          <a:p>
            <a:pPr>
              <a:defRPr/>
            </a:pPr>
            <a:r>
              <a:rPr lang="en-US" dirty="0" smtClean="0"/>
              <a:t>Controls traffic between PC/workstation and Internet or enterprise network</a:t>
            </a:r>
          </a:p>
          <a:p>
            <a:pPr>
              <a:defRPr/>
            </a:pPr>
            <a:r>
              <a:rPr lang="en-US" dirty="0" smtClean="0"/>
              <a:t>A software module on personal computer</a:t>
            </a:r>
          </a:p>
          <a:p>
            <a:pPr>
              <a:defRPr/>
            </a:pPr>
            <a:r>
              <a:rPr lang="en-US" dirty="0" smtClean="0"/>
              <a:t>Or in home/office DSL/cable/ISP router</a:t>
            </a:r>
          </a:p>
          <a:p>
            <a:pPr>
              <a:defRPr/>
            </a:pPr>
            <a:r>
              <a:rPr lang="en-US" dirty="0" smtClean="0"/>
              <a:t>Typically much less complex than other firewall types</a:t>
            </a:r>
          </a:p>
          <a:p>
            <a:pPr>
              <a:defRPr/>
            </a:pPr>
            <a:r>
              <a:rPr lang="en-US" dirty="0" smtClean="0"/>
              <a:t>Primary role to deny unauthorized remote access to the computer, and</a:t>
            </a:r>
          </a:p>
          <a:p>
            <a:pPr>
              <a:defRPr/>
            </a:pPr>
            <a:r>
              <a:rPr lang="en-US" dirty="0" smtClean="0"/>
              <a:t>Monitor outgoing activity for malware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mtClean="0"/>
              <a:t>Personal Firewalls</a:t>
            </a:r>
          </a:p>
        </p:txBody>
      </p:sp>
      <p:pic>
        <p:nvPicPr>
          <p:cNvPr id="19459" name="Picture 3"/>
          <p:cNvPicPr>
            <a:picLocks noChangeAspect="1"/>
          </p:cNvPicPr>
          <p:nvPr/>
        </p:nvPicPr>
        <p:blipFill>
          <a:blip r:embed="rId3"/>
          <a:srcRect/>
          <a:stretch>
            <a:fillRect/>
          </a:stretch>
        </p:blipFill>
        <p:spPr bwMode="auto">
          <a:xfrm>
            <a:off x="1066800" y="1752600"/>
            <a:ext cx="7035800" cy="4178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457200" y="76200"/>
            <a:ext cx="8229600" cy="1143000"/>
          </a:xfrm>
        </p:spPr>
        <p:txBody>
          <a:bodyPr>
            <a:noAutofit/>
          </a:bodyPr>
          <a:lstStyle/>
          <a:p>
            <a:pPr eaLnBrk="1" hangingPunct="1">
              <a:defRPr/>
            </a:pPr>
            <a:r>
              <a:rPr lang="en-US" sz="3600" dirty="0" smtClean="0"/>
              <a:t>4.3.3 Firewall </a:t>
            </a:r>
            <a:r>
              <a:rPr lang="en-US" sz="3600" dirty="0" smtClean="0"/>
              <a:t>Configurations – Screened Host Firewall (Single Homed Bastion Host)</a:t>
            </a:r>
            <a:endParaRPr lang="en-AU" sz="3600" dirty="0" smtClean="0"/>
          </a:p>
        </p:txBody>
      </p:sp>
      <p:pic>
        <p:nvPicPr>
          <p:cNvPr id="20483" name="Picture 5" descr="Ch20. Firewall Configs.pdf                                     002F6F4DMacintosh HD                   B83AE914:"/>
          <p:cNvPicPr>
            <a:picLocks noChangeAspect="1" noChangeArrowheads="1"/>
          </p:cNvPicPr>
          <p:nvPr/>
        </p:nvPicPr>
        <p:blipFill>
          <a:blip r:embed="rId3"/>
          <a:srcRect t="3580" b="68011"/>
          <a:stretch>
            <a:fillRect/>
          </a:stretch>
        </p:blipFill>
        <p:spPr bwMode="auto">
          <a:xfrm>
            <a:off x="685800" y="1143000"/>
            <a:ext cx="7772400" cy="2859088"/>
          </a:xfrm>
          <a:prstGeom prst="rect">
            <a:avLst/>
          </a:prstGeom>
          <a:noFill/>
          <a:ln w="9525">
            <a:noFill/>
            <a:miter lim="800000"/>
            <a:headEnd/>
            <a:tailEnd/>
          </a:ln>
        </p:spPr>
      </p:pic>
      <p:sp>
        <p:nvSpPr>
          <p:cNvPr id="4" name="Rounded Rectangle 3"/>
          <p:cNvSpPr/>
          <p:nvPr/>
        </p:nvSpPr>
        <p:spPr>
          <a:xfrm>
            <a:off x="457200" y="4114800"/>
            <a:ext cx="8077200" cy="2514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latin typeface="Arial" charset="0"/>
              </a:rPr>
              <a:t>The firewall consists of two systems: </a:t>
            </a:r>
          </a:p>
          <a:p>
            <a:pPr>
              <a:buFontTx/>
              <a:buChar char="•"/>
            </a:pPr>
            <a:r>
              <a:rPr lang="en-US" dirty="0" smtClean="0">
                <a:latin typeface="Arial" charset="0"/>
              </a:rPr>
              <a:t>A packet-filtering router - allows Internet packets to/from bastion only</a:t>
            </a:r>
          </a:p>
          <a:p>
            <a:pPr>
              <a:buFontTx/>
              <a:buChar char="•"/>
            </a:pPr>
            <a:r>
              <a:rPr lang="en-US" dirty="0" smtClean="0">
                <a:latin typeface="Arial" charset="0"/>
              </a:rPr>
              <a:t>A bastion host - performs authentication and proxy functions</a:t>
            </a:r>
          </a:p>
          <a:p>
            <a:endParaRPr lang="en-US" dirty="0" smtClean="0">
              <a:latin typeface="Arial" charset="0"/>
            </a:endParaRPr>
          </a:p>
          <a:p>
            <a:r>
              <a:rPr lang="en-US" dirty="0" smtClean="0">
                <a:latin typeface="Arial" charset="0"/>
              </a:rPr>
              <a:t>This configuration has greater security, as it implements both packet-level &amp; application-level filtering, forces an intruder to generally penetrate two separate systems to compromise internal security, &amp; also affords flexibility in providing direct Internet access to specific internal servers (</a:t>
            </a:r>
            <a:r>
              <a:rPr lang="en-US" dirty="0" err="1" smtClean="0">
                <a:latin typeface="Arial" charset="0"/>
              </a:rPr>
              <a:t>eg</a:t>
            </a:r>
            <a:r>
              <a:rPr lang="en-US" dirty="0" smtClean="0">
                <a:latin typeface="Arial" charset="0"/>
              </a:rPr>
              <a:t> web) if desired.</a:t>
            </a:r>
            <a:endParaRPr lang="en-AU" dirty="0" smtClean="0">
              <a:latin typeface="Arial"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457200" y="76200"/>
            <a:ext cx="8229600" cy="1143000"/>
          </a:xfrm>
        </p:spPr>
        <p:txBody>
          <a:bodyPr>
            <a:noAutofit/>
          </a:bodyPr>
          <a:lstStyle/>
          <a:p>
            <a:pPr>
              <a:defRPr/>
            </a:pPr>
            <a:r>
              <a:rPr lang="en-US" sz="3600" dirty="0" smtClean="0"/>
              <a:t>Firewall Configurations – Screened Host Firewall (Dual Homed Bastion Host)</a:t>
            </a:r>
            <a:endParaRPr lang="en-AU" sz="3600" dirty="0" smtClean="0"/>
          </a:p>
        </p:txBody>
      </p:sp>
      <p:pic>
        <p:nvPicPr>
          <p:cNvPr id="21507" name="Picture 5" descr="Ch20. Firewall Configs.pdf                                     002F6F4DMacintosh HD                   B83AE914:"/>
          <p:cNvPicPr>
            <a:picLocks noChangeAspect="1" noChangeArrowheads="1"/>
          </p:cNvPicPr>
          <p:nvPr/>
        </p:nvPicPr>
        <p:blipFill>
          <a:blip r:embed="rId3"/>
          <a:srcRect t="30426" b="41165"/>
          <a:stretch>
            <a:fillRect/>
          </a:stretch>
        </p:blipFill>
        <p:spPr bwMode="auto">
          <a:xfrm>
            <a:off x="685800" y="1219200"/>
            <a:ext cx="7772400" cy="2854325"/>
          </a:xfrm>
          <a:prstGeom prst="rect">
            <a:avLst/>
          </a:prstGeom>
          <a:noFill/>
          <a:ln w="9525">
            <a:noFill/>
            <a:miter lim="800000"/>
            <a:headEnd/>
            <a:tailEnd/>
          </a:ln>
        </p:spPr>
      </p:pic>
      <p:sp>
        <p:nvSpPr>
          <p:cNvPr id="4" name="Rounded Rectangle 3"/>
          <p:cNvSpPr/>
          <p:nvPr/>
        </p:nvSpPr>
        <p:spPr>
          <a:xfrm>
            <a:off x="304800" y="4114800"/>
            <a:ext cx="8534400" cy="2438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Arial" charset="0"/>
              </a:rPr>
              <a:t>This configuration  physically separates the external and internal networks, ensuring two systems must be compromised to breach security. </a:t>
            </a:r>
          </a:p>
          <a:p>
            <a:pPr algn="ctr"/>
            <a:endParaRPr lang="en-US" dirty="0" smtClean="0">
              <a:latin typeface="Arial" charset="0"/>
            </a:endParaRPr>
          </a:p>
          <a:p>
            <a:pPr algn="ctr"/>
            <a:r>
              <a:rPr lang="en-US" dirty="0" smtClean="0">
                <a:latin typeface="Arial" charset="0"/>
              </a:rPr>
              <a:t>The advantages of dual layers of security are also present here. Again, an information server or other hosts can be allowed direct communication with the router if this is in accord with the security policy, but are now separated from the internal network.</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1" name="Picture 5" descr="Ch20. Firewall Configs.pdf                                     002F6F4DMacintosh HD                   B83AE914:"/>
          <p:cNvPicPr>
            <a:picLocks noChangeAspect="1" noChangeArrowheads="1"/>
          </p:cNvPicPr>
          <p:nvPr/>
        </p:nvPicPr>
        <p:blipFill>
          <a:blip r:embed="rId3"/>
          <a:srcRect t="57988" b="14319"/>
          <a:stretch>
            <a:fillRect/>
          </a:stretch>
        </p:blipFill>
        <p:spPr bwMode="auto">
          <a:xfrm>
            <a:off x="685800" y="1712913"/>
            <a:ext cx="7772400" cy="2782887"/>
          </a:xfrm>
          <a:prstGeom prst="rect">
            <a:avLst/>
          </a:prstGeom>
          <a:noFill/>
          <a:ln w="9525">
            <a:noFill/>
            <a:miter lim="800000"/>
            <a:headEnd/>
            <a:tailEnd/>
          </a:ln>
        </p:spPr>
      </p:pic>
      <p:sp>
        <p:nvSpPr>
          <p:cNvPr id="4" name="Rectangle 2"/>
          <p:cNvSpPr txBox="1">
            <a:spLocks noChangeArrowheads="1"/>
          </p:cNvSpPr>
          <p:nvPr/>
        </p:nvSpPr>
        <p:spPr>
          <a:xfrm>
            <a:off x="457200" y="0"/>
            <a:ext cx="822960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chemeClr val="tx1"/>
                </a:solidFill>
                <a:effectLst/>
                <a:uLnTx/>
                <a:uFillTx/>
                <a:latin typeface="+mj-lt"/>
                <a:ea typeface="+mj-ea"/>
                <a:cs typeface="+mj-cs"/>
              </a:rPr>
              <a:t>Firewall Configurations – Screened Subnet Firewall</a:t>
            </a:r>
            <a:endParaRPr kumimoji="0" lang="en-AU" sz="3200" b="0" i="0" u="none" strike="noStrike" kern="120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Firewall Configurations – Screened Subnet Firewall System</a:t>
            </a:r>
            <a:endParaRPr lang="en-US" sz="3600" dirty="0"/>
          </a:p>
        </p:txBody>
      </p:sp>
      <p:sp>
        <p:nvSpPr>
          <p:cNvPr id="5" name="Content Placeholder 4"/>
          <p:cNvSpPr>
            <a:spLocks noGrp="1"/>
          </p:cNvSpPr>
          <p:nvPr>
            <p:ph idx="1"/>
          </p:nvPr>
        </p:nvSpPr>
        <p:spPr/>
        <p:txBody>
          <a:bodyPr>
            <a:normAutofit fontScale="85000" lnSpcReduction="20000"/>
          </a:bodyPr>
          <a:lstStyle/>
          <a:p>
            <a:r>
              <a:rPr lang="en-US" dirty="0" smtClean="0">
                <a:latin typeface="Arial" charset="0"/>
              </a:rPr>
              <a:t>Most secure configuration</a:t>
            </a:r>
          </a:p>
          <a:p>
            <a:r>
              <a:rPr lang="en-US" dirty="0" smtClean="0">
                <a:latin typeface="Arial" charset="0"/>
              </a:rPr>
              <a:t>It has two packet-filtering routers, one between the bastion host and the Internet and the other between the bastion host and the internal network, creating an isolated </a:t>
            </a:r>
            <a:r>
              <a:rPr lang="en-US" dirty="0" err="1" smtClean="0">
                <a:latin typeface="Arial" charset="0"/>
              </a:rPr>
              <a:t>subnetwork</a:t>
            </a:r>
            <a:r>
              <a:rPr lang="en-US" dirty="0" smtClean="0">
                <a:latin typeface="Arial" charset="0"/>
              </a:rPr>
              <a:t>.</a:t>
            </a:r>
          </a:p>
          <a:p>
            <a:r>
              <a:rPr lang="en-US" dirty="0" smtClean="0">
                <a:latin typeface="Arial" charset="0"/>
              </a:rPr>
              <a:t> This may consist of simply the bastion host but may also include one or more information servers and modems for dial-in capability. </a:t>
            </a:r>
          </a:p>
          <a:p>
            <a:r>
              <a:rPr lang="en-US" dirty="0" smtClean="0">
                <a:latin typeface="Arial" charset="0"/>
              </a:rPr>
              <a:t>Typically, both the Internet and the internal network have access to hosts on the screened subnet, but traffic across the screened subnet is blocked.</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Firewall Configurations – Screened Subnet Firewall System</a:t>
            </a:r>
            <a:endParaRPr lang="en-US" sz="3600" dirty="0"/>
          </a:p>
        </p:txBody>
      </p:sp>
      <p:sp>
        <p:nvSpPr>
          <p:cNvPr id="5" name="Content Placeholder 4"/>
          <p:cNvSpPr>
            <a:spLocks noGrp="1"/>
          </p:cNvSpPr>
          <p:nvPr>
            <p:ph idx="1"/>
          </p:nvPr>
        </p:nvSpPr>
        <p:spPr/>
        <p:txBody>
          <a:bodyPr>
            <a:normAutofit fontScale="92500"/>
          </a:bodyPr>
          <a:lstStyle/>
          <a:p>
            <a:r>
              <a:rPr lang="en-US" dirty="0" smtClean="0">
                <a:latin typeface="Arial" charset="0"/>
              </a:rPr>
              <a:t>This configuration offers several advantages:</a:t>
            </a:r>
          </a:p>
          <a:p>
            <a:pPr lvl="1"/>
            <a:r>
              <a:rPr lang="en-US" dirty="0" smtClean="0">
                <a:latin typeface="Arial" charset="0"/>
              </a:rPr>
              <a:t>There are now three levels of defense to thwart intruders</a:t>
            </a:r>
          </a:p>
          <a:p>
            <a:pPr lvl="1"/>
            <a:r>
              <a:rPr lang="en-US" dirty="0" smtClean="0">
                <a:latin typeface="Arial" charset="0"/>
              </a:rPr>
              <a:t>The outside router advertises only the existence of the screened subnet to the Internet; therefore the internal network is invisible to the Internet</a:t>
            </a:r>
          </a:p>
          <a:p>
            <a:pPr lvl="1"/>
            <a:r>
              <a:rPr lang="en-US" dirty="0" smtClean="0">
                <a:latin typeface="Arial" charset="0"/>
              </a:rPr>
              <a:t>Similarly, the inside router advertises only the existence of the screened subnet to the internal network; hence systems on the inside network cannot construct direct routes to the Internet</a:t>
            </a:r>
            <a:endParaRPr lang="en-AU" dirty="0" smtClean="0">
              <a:latin typeface="Arial" charset="0"/>
            </a:endParaRP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DMZ</a:t>
            </a:r>
            <a:endParaRPr lang="en-US" dirty="0"/>
          </a:p>
        </p:txBody>
      </p:sp>
      <p:sp>
        <p:nvSpPr>
          <p:cNvPr id="3" name="Content Placeholder 2"/>
          <p:cNvSpPr>
            <a:spLocks noGrp="1"/>
          </p:cNvSpPr>
          <p:nvPr>
            <p:ph idx="1"/>
          </p:nvPr>
        </p:nvSpPr>
        <p:spPr/>
        <p:txBody>
          <a:bodyPr>
            <a:normAutofit fontScale="92500" lnSpcReduction="20000"/>
          </a:bodyPr>
          <a:lstStyle/>
          <a:p>
            <a:pPr>
              <a:lnSpc>
                <a:spcPct val="90000"/>
              </a:lnSpc>
            </a:pPr>
            <a:r>
              <a:rPr lang="en-US" dirty="0" smtClean="0">
                <a:latin typeface="Arial" charset="0"/>
              </a:rPr>
              <a:t>“Screened subnet”, also known as a demilitarized zone (DMZ), located between an internal and an external firewall.</a:t>
            </a:r>
          </a:p>
          <a:p>
            <a:pPr>
              <a:lnSpc>
                <a:spcPct val="90000"/>
              </a:lnSpc>
            </a:pPr>
            <a:r>
              <a:rPr lang="en-US" dirty="0" smtClean="0">
                <a:latin typeface="Arial" charset="0"/>
              </a:rPr>
              <a:t>Typically, the systems in the DMZ require or foster external connectivity, such as a corporate Web site, an e-mail server, or a DNS (domain name system) server.  </a:t>
            </a:r>
          </a:p>
          <a:p>
            <a:pPr>
              <a:lnSpc>
                <a:spcPct val="90000"/>
              </a:lnSpc>
            </a:pPr>
            <a:r>
              <a:rPr lang="en-US" dirty="0" smtClean="0">
                <a:latin typeface="Arial" charset="0"/>
              </a:rPr>
              <a:t>The external firewall provides a measure of access control and protection for the DMZ systems consistent with their need for external connectivity. The external firewall also provides a basic level of protection for the remainder of the enterprise network. </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3276600" cy="6199188"/>
          </a:xfrm>
        </p:spPr>
        <p:txBody>
          <a:bodyPr/>
          <a:lstStyle/>
          <a:p>
            <a:pPr>
              <a:defRPr/>
            </a:pPr>
            <a:r>
              <a:rPr lang="en-US" smtClean="0"/>
              <a:t>Distributed Firewalls</a:t>
            </a:r>
          </a:p>
        </p:txBody>
      </p:sp>
      <p:pic>
        <p:nvPicPr>
          <p:cNvPr id="25603" name="Picture 4"/>
          <p:cNvPicPr>
            <a:picLocks noChangeAspect="1"/>
          </p:cNvPicPr>
          <p:nvPr/>
        </p:nvPicPr>
        <p:blipFill>
          <a:blip r:embed="rId3"/>
          <a:srcRect/>
          <a:stretch>
            <a:fillRect/>
          </a:stretch>
        </p:blipFill>
        <p:spPr bwMode="auto">
          <a:xfrm>
            <a:off x="4038600" y="-9525"/>
            <a:ext cx="5105400" cy="6867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4605</TotalTime>
  <Words>2968</Words>
  <Application>Microsoft Office PowerPoint</Application>
  <PresentationFormat>On-screen Show (4:3)</PresentationFormat>
  <Paragraphs>160</Paragraphs>
  <Slides>20</Slides>
  <Notes>12</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Section 4: Network Security Topics </vt:lpstr>
      <vt:lpstr>In The Last lecture</vt:lpstr>
      <vt:lpstr>What Is A Firewall ?</vt:lpstr>
      <vt:lpstr>4. Circuit Level Gateway</vt:lpstr>
      <vt:lpstr>Firewalls - Circuit Level Gateway</vt:lpstr>
      <vt:lpstr>Circuit Level Gateway</vt:lpstr>
      <vt:lpstr>Firewalls – Circuit Level Gateway</vt:lpstr>
      <vt:lpstr>Firewalls – Circuit Level Gateway</vt:lpstr>
      <vt:lpstr>5. Bastion Host</vt:lpstr>
      <vt:lpstr>Bastion Host</vt:lpstr>
      <vt:lpstr>6. Host-Based Firewalls</vt:lpstr>
      <vt:lpstr>7. Personal Firewalls</vt:lpstr>
      <vt:lpstr>Personal Firewalls</vt:lpstr>
      <vt:lpstr>4.3.3 Firewall Configurations – Screened Host Firewall (Single Homed Bastion Host)</vt:lpstr>
      <vt:lpstr>Firewall Configurations – Screened Host Firewall (Dual Homed Bastion Host)</vt:lpstr>
      <vt:lpstr>Slide 16</vt:lpstr>
      <vt:lpstr>Firewall Configurations – Screened Subnet Firewall System</vt:lpstr>
      <vt:lpstr>Firewall Configurations – Screened Subnet Firewall System</vt:lpstr>
      <vt:lpstr>DMZ</vt:lpstr>
      <vt:lpstr>Distributed Firewalls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Cryptography An Introduction</dc:title>
  <dc:creator>Nahil Mahmood/ITG/Lahore/MCB</dc:creator>
  <cp:lastModifiedBy>Nahil Mahmood/ITG/Lahore/MCB</cp:lastModifiedBy>
  <cp:revision>386</cp:revision>
  <dcterms:created xsi:type="dcterms:W3CDTF">2010-12-30T15:12:45Z</dcterms:created>
  <dcterms:modified xsi:type="dcterms:W3CDTF">2011-09-11T06:50:46Z</dcterms:modified>
</cp:coreProperties>
</file>