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343" r:id="rId2"/>
    <p:sldId id="344" r:id="rId3"/>
    <p:sldId id="345" r:id="rId4"/>
    <p:sldId id="346" r:id="rId5"/>
    <p:sldId id="348" r:id="rId6"/>
    <p:sldId id="349" r:id="rId7"/>
    <p:sldId id="374" r:id="rId8"/>
    <p:sldId id="350" r:id="rId9"/>
    <p:sldId id="352" r:id="rId10"/>
    <p:sldId id="351" r:id="rId11"/>
    <p:sldId id="354" r:id="rId12"/>
    <p:sldId id="355"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105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3302" autoAdjust="0"/>
  </p:normalViewPr>
  <p:slideViewPr>
    <p:cSldViewPr>
      <p:cViewPr varScale="1">
        <p:scale>
          <a:sx n="45" d="100"/>
          <a:sy n="45" d="100"/>
        </p:scale>
        <p:origin x="-1397" y="-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0C8217-3FC1-4E31-83D5-28C1136313B7}" type="datetimeFigureOut">
              <a:rPr lang="en-US" smtClean="0"/>
              <a:pPr/>
              <a:t>9/11/2011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85684C-DAA9-4103-9B2B-00822C6D23D6}"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85684C-DAA9-4103-9B2B-00822C6D23D6}"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7A2C6378-5549-4E82-8C9A-FE0EA61684CA}" type="slidenum">
              <a:rPr lang="en-AU">
                <a:latin typeface="Arial" charset="0"/>
              </a:rPr>
              <a:pPr/>
              <a:t>5</a:t>
            </a:fld>
            <a:endParaRPr lang="en-AU">
              <a:latin typeface="Arial"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marL="228600" indent="-228600" eaLnBrk="1" hangingPunct="1"/>
            <a:r>
              <a:rPr lang="en-US" dirty="0" smtClean="0">
                <a:latin typeface="Arial" charset="0"/>
              </a:rPr>
              <a:t>Firewalls have their limitations, including that they: </a:t>
            </a:r>
          </a:p>
          <a:p>
            <a:pPr marL="228600" indent="-228600" eaLnBrk="1" hangingPunct="1">
              <a:buFont typeface="Times" pitchFamily="-107" charset="0"/>
              <a:buNone/>
            </a:pPr>
            <a:r>
              <a:rPr lang="en-US" dirty="0" smtClean="0">
                <a:latin typeface="Arial" charset="0"/>
              </a:rPr>
              <a:t>1. cannot protect against attacks that bypass the firewall, </a:t>
            </a:r>
            <a:r>
              <a:rPr lang="en-US" dirty="0" err="1" smtClean="0">
                <a:latin typeface="Arial" charset="0"/>
              </a:rPr>
              <a:t>eg</a:t>
            </a:r>
            <a:r>
              <a:rPr lang="en-US" dirty="0" smtClean="0">
                <a:latin typeface="Arial" charset="0"/>
              </a:rPr>
              <a:t> PCs with dial-out capability to an ISP, or dial-in modem pool use</a:t>
            </a:r>
          </a:p>
          <a:p>
            <a:pPr marL="228600" indent="-228600" eaLnBrk="1" hangingPunct="1">
              <a:buFont typeface="Times" pitchFamily="-107" charset="0"/>
              <a:buNone/>
            </a:pPr>
            <a:r>
              <a:rPr lang="en-US" dirty="0" smtClean="0">
                <a:latin typeface="Arial" charset="0"/>
              </a:rPr>
              <a:t>2. do not protect against internal threats, </a:t>
            </a:r>
            <a:r>
              <a:rPr lang="en-US" dirty="0" err="1" smtClean="0">
                <a:latin typeface="Arial" charset="0"/>
              </a:rPr>
              <a:t>eg</a:t>
            </a:r>
            <a:r>
              <a:rPr lang="en-US" dirty="0" smtClean="0">
                <a:latin typeface="Arial" charset="0"/>
              </a:rPr>
              <a:t> disgruntled employee or one who cooperates with an attacker</a:t>
            </a:r>
          </a:p>
          <a:p>
            <a:pPr marL="228600" indent="-228600" eaLnBrk="1" hangingPunct="1">
              <a:buFont typeface="Times" pitchFamily="-107" charset="0"/>
              <a:buNone/>
            </a:pPr>
            <a:r>
              <a:rPr lang="en-US" dirty="0" smtClean="0">
                <a:latin typeface="Arial" charset="0"/>
              </a:rPr>
              <a:t>3. An improperly secured wireless LAN may be accessed from outside the organization. An internal firewall that separates portions of an enterprise network cannot guard against wireless communications between local systems on different sides of the internal firewall. </a:t>
            </a:r>
          </a:p>
          <a:p>
            <a:pPr marL="228600" indent="-228600" eaLnBrk="1" hangingPunct="1">
              <a:buFont typeface="Times" pitchFamily="-107" charset="0"/>
              <a:buNone/>
            </a:pPr>
            <a:r>
              <a:rPr lang="en-US" dirty="0" smtClean="0">
                <a:latin typeface="Arial" charset="0"/>
              </a:rPr>
              <a:t>4. A laptop, PDA, or portable storage device may be used and infected outside the corporate network, and then attached and used internally.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4C3B74A2-69BC-4940-943E-C2917612C735}" type="slidenum">
              <a:rPr lang="en-AU">
                <a:latin typeface="Arial" charset="0"/>
              </a:rPr>
              <a:pPr/>
              <a:t>6</a:t>
            </a:fld>
            <a:endParaRPr lang="en-AU">
              <a:latin typeface="Arial" charset="0"/>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r>
              <a:rPr lang="en-US" dirty="0" smtClean="0">
                <a:latin typeface="Arial" charset="0"/>
              </a:rPr>
              <a:t>Have three common types of firewalls: packet filters, application-level gateways, &amp; circuit-level gateways.</a:t>
            </a:r>
          </a:p>
          <a:p>
            <a:pPr eaLnBrk="1" hangingPunct="1"/>
            <a:r>
              <a:rPr lang="en-US" dirty="0" smtClean="0">
                <a:latin typeface="Arial" charset="0"/>
              </a:rPr>
              <a:t>A packet-filtering router applies a set of rules to each incoming and outgoing IP packet to forward or discard the packet. Filtering rules are based on information contained in a network packet such as </a:t>
            </a:r>
            <a:r>
              <a:rPr lang="en-US" dirty="0" err="1" smtClean="0">
                <a:latin typeface="Arial" charset="0"/>
              </a:rPr>
              <a:t>src</a:t>
            </a:r>
            <a:r>
              <a:rPr lang="en-US" dirty="0" smtClean="0">
                <a:latin typeface="Arial" charset="0"/>
              </a:rPr>
              <a:t> &amp; </a:t>
            </a:r>
            <a:r>
              <a:rPr lang="en-US" dirty="0" err="1" smtClean="0">
                <a:latin typeface="Arial" charset="0"/>
              </a:rPr>
              <a:t>dest</a:t>
            </a:r>
            <a:r>
              <a:rPr lang="en-US" dirty="0" smtClean="0">
                <a:latin typeface="Arial" charset="0"/>
              </a:rPr>
              <a:t> IP addresses, ports, transport protocol &amp; interface. Some advantages are simplicity, transparency &amp; speed.</a:t>
            </a:r>
          </a:p>
          <a:p>
            <a:pPr eaLnBrk="1" hangingPunct="1"/>
            <a:r>
              <a:rPr lang="en-US" dirty="0" smtClean="0">
                <a:latin typeface="Arial" charset="0"/>
              </a:rPr>
              <a:t>If there is no match to any rule, then one of two default policies are applied: </a:t>
            </a:r>
          </a:p>
          <a:p>
            <a:pPr eaLnBrk="1" hangingPunct="1"/>
            <a:r>
              <a:rPr lang="en-US" dirty="0" smtClean="0">
                <a:latin typeface="Arial" charset="0"/>
              </a:rPr>
              <a:t>• that which is not expressly permitted is prohibited (default action is discard packet), conservative policy </a:t>
            </a:r>
          </a:p>
          <a:p>
            <a:pPr eaLnBrk="1" hangingPunct="1"/>
            <a:r>
              <a:rPr lang="en-US" dirty="0" smtClean="0">
                <a:latin typeface="Arial" charset="0"/>
              </a:rPr>
              <a:t>• that which is not expressly prohibited is permitted (default action is forward packet), permissive policy</a:t>
            </a:r>
          </a:p>
          <a:p>
            <a:pPr eaLnBrk="1" hangingPunct="1"/>
            <a:endParaRPr lang="en-US" dirty="0"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CA3B2934-D6B8-4A06-A2A7-4DA0658E86D9}" type="slidenum">
              <a:rPr lang="en-AU">
                <a:latin typeface="Arial" charset="0"/>
              </a:rPr>
              <a:pPr/>
              <a:t>7</a:t>
            </a:fld>
            <a:endParaRPr lang="en-AU">
              <a:latin typeface="Arial"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r>
              <a:rPr lang="en-US" dirty="0" smtClean="0">
                <a:latin typeface="Arial" charset="0"/>
              </a:rPr>
              <a:t>Stallings Figure 22.1b (along with 4/e Figure 20.1a) illustrates the packet filter firewall role as </a:t>
            </a:r>
            <a:r>
              <a:rPr lang="en-US" dirty="0" err="1" smtClean="0">
                <a:latin typeface="Arial" charset="0"/>
              </a:rPr>
              <a:t>utilising</a:t>
            </a:r>
            <a:r>
              <a:rPr lang="en-US" dirty="0" smtClean="0">
                <a:latin typeface="Arial" charset="0"/>
              </a:rPr>
              <a:t> information from the transport, network &amp; data link layers to make decisions on allowable traffic flows, and its placement in the border router between the external less-trusted Internet and the internal more trusted private network.</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08E23943-D0BB-4BB6-9D95-F7FD42E707CC}" type="slidenum">
              <a:rPr lang="en-AU">
                <a:latin typeface="Arial" charset="0"/>
              </a:rPr>
              <a:pPr/>
              <a:t>9</a:t>
            </a:fld>
            <a:endParaRPr lang="en-AU">
              <a:latin typeface="Arial"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r>
              <a:rPr lang="en-US" dirty="0" smtClean="0">
                <a:latin typeface="Arial" charset="0"/>
              </a:rPr>
              <a:t>A traditional packet filter makes filtering decisions on an individual packet basis and does not take into consideration any higher layer context. In general, when an application that uses TCP creates a session with a remote host, it creates a TCP connection in which the TCP port number for the remote (server) application is a number less than 1024 and the TCP port number for the local (client) application is a number between 1024 and 65535. A simple packet filtering firewall must permit inbound network traffic on all these high- numbered ports for TCP-based traffic to occur. This creates a vulnerability that can be exploited by unauthorized users. A </a:t>
            </a:r>
            <a:r>
              <a:rPr lang="en-US" dirty="0" err="1" smtClean="0">
                <a:latin typeface="Arial" charset="0"/>
              </a:rPr>
              <a:t>stateful</a:t>
            </a:r>
            <a:r>
              <a:rPr lang="en-US" dirty="0" smtClean="0">
                <a:latin typeface="Arial" charset="0"/>
              </a:rPr>
              <a:t> inspection packet filter tightens up the rules for TCP traffic by creating a directory of outbound TCP connections, and will allow incoming traffic to high-numbered ports only for those packets that fit the profile of one of the entries in this directory. Hence they </a:t>
            </a:r>
            <a:r>
              <a:rPr lang="en-AU" dirty="0" smtClean="0">
                <a:latin typeface="Arial" charset="0"/>
              </a:rPr>
              <a:t>are better able to detect bogus packets sent out of context.</a:t>
            </a:r>
            <a:r>
              <a:rPr lang="en-US" dirty="0" smtClean="0">
                <a:latin typeface="Arial" charset="0"/>
              </a:rPr>
              <a:t> A </a:t>
            </a:r>
            <a:r>
              <a:rPr lang="en-US" dirty="0" err="1" smtClean="0">
                <a:latin typeface="Arial" charset="0"/>
              </a:rPr>
              <a:t>stateful</a:t>
            </a:r>
            <a:r>
              <a:rPr lang="en-US" dirty="0" smtClean="0">
                <a:latin typeface="Arial" charset="0"/>
              </a:rPr>
              <a:t> packet inspection firewall reviews the same packet information as a packet filtering firewall, but also records information about TCP connections. Some </a:t>
            </a:r>
            <a:r>
              <a:rPr lang="en-US" dirty="0" err="1" smtClean="0">
                <a:latin typeface="Arial" charset="0"/>
              </a:rPr>
              <a:t>stateful</a:t>
            </a:r>
            <a:r>
              <a:rPr lang="en-US" dirty="0" smtClean="0">
                <a:latin typeface="Arial" charset="0"/>
              </a:rPr>
              <a:t> firewalls also keep track of TCP sequence numbers to prevent attacks that depend on the sequence number, such as session hijacking. Some even inspect limited amounts of application data for some well-known protocols like FTP, IM and SIPS commands, in order to identify and track related connections.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2F04ACE2-E136-403D-A353-76D1E0637D4A}" type="slidenum">
              <a:rPr lang="en-AU">
                <a:latin typeface="Arial" charset="0"/>
              </a:rPr>
              <a:pPr/>
              <a:t>11</a:t>
            </a:fld>
            <a:endParaRPr lang="en-AU">
              <a:latin typeface="Arial"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dirty="0" smtClean="0">
                <a:latin typeface="Arial" charset="0"/>
              </a:rPr>
              <a:t>An application-level gateway (or proxy server), acts as a relay of application-level traffic. A user contacts the gateway to access some service, provides details of the service, remote host &amp; authentication details, contacts the application on the remote host and relays all data between the two endpoints. If the gateway does not implement the proxy code for a specific application, then it is not supported and cannot be used. Note that </a:t>
            </a:r>
            <a:r>
              <a:rPr lang="en-AU" dirty="0" smtClean="0">
                <a:latin typeface="Arial" charset="0"/>
              </a:rPr>
              <a:t>some services naturally support </a:t>
            </a:r>
            <a:r>
              <a:rPr lang="en-AU" dirty="0" err="1" smtClean="0">
                <a:latin typeface="Arial" charset="0"/>
              </a:rPr>
              <a:t>proxying</a:t>
            </a:r>
            <a:r>
              <a:rPr lang="en-AU" dirty="0" smtClean="0">
                <a:latin typeface="Arial" charset="0"/>
              </a:rPr>
              <a:t>, whilst others are more problematic.</a:t>
            </a:r>
            <a:r>
              <a:rPr lang="en-US" dirty="0" smtClean="0">
                <a:latin typeface="Arial" charset="0"/>
              </a:rPr>
              <a:t> Application-level gateways tend to be more secure than packet filters, &amp;can  log and audit traffic at application level.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3E63CEEF-D3D5-4103-BF22-717E3B89E553}" type="slidenum">
              <a:rPr lang="en-AU">
                <a:latin typeface="Arial" charset="0"/>
              </a:rPr>
              <a:pPr/>
              <a:t>12</a:t>
            </a:fld>
            <a:endParaRPr lang="en-AU">
              <a:latin typeface="Arial" charset="0"/>
            </a:endParaRPr>
          </a:p>
        </p:txBody>
      </p:sp>
      <p:sp>
        <p:nvSpPr>
          <p:cNvPr id="39939" name="Rectangle 1026"/>
          <p:cNvSpPr>
            <a:spLocks noGrp="1" noRot="1" noChangeAspect="1" noChangeArrowheads="1" noTextEdit="1"/>
          </p:cNvSpPr>
          <p:nvPr>
            <p:ph type="sldImg"/>
          </p:nvPr>
        </p:nvSpPr>
        <p:spPr>
          <a:ln/>
        </p:spPr>
      </p:sp>
      <p:sp>
        <p:nvSpPr>
          <p:cNvPr id="39940" name="Rectangle 1027"/>
          <p:cNvSpPr>
            <a:spLocks noGrp="1" noChangeArrowheads="1"/>
          </p:cNvSpPr>
          <p:nvPr>
            <p:ph type="body" idx="1"/>
          </p:nvPr>
        </p:nvSpPr>
        <p:spPr>
          <a:noFill/>
          <a:ln/>
        </p:spPr>
        <p:txBody>
          <a:bodyPr/>
          <a:lstStyle/>
          <a:p>
            <a:pPr eaLnBrk="1" hangingPunct="1"/>
            <a:r>
              <a:rPr lang="en-US" dirty="0" smtClean="0">
                <a:latin typeface="Arial" charset="0"/>
              </a:rPr>
              <a:t>Stallings Figure 22.1d (along with 4/e Figure 20.1b) illustrates an application-level gateway (or proxy server), emphasizing that it only supports a specific list of application services.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0E2F4-C982-4448-9F7A-5BD89F08A26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combination000005340309Small.jpg"/>
          <p:cNvPicPr>
            <a:picLocks noChangeAspect="1"/>
          </p:cNvPicPr>
          <p:nvPr/>
        </p:nvPicPr>
        <p:blipFill>
          <a:blip r:embed="rId3"/>
          <a:srcRect/>
          <a:stretch>
            <a:fillRect/>
          </a:stretch>
        </p:blipFill>
        <p:spPr bwMode="auto">
          <a:xfrm>
            <a:off x="304800" y="3124200"/>
            <a:ext cx="5066411" cy="3371850"/>
          </a:xfrm>
          <a:prstGeom prst="rect">
            <a:avLst/>
          </a:prstGeom>
          <a:noFill/>
          <a:ln w="9525">
            <a:noFill/>
            <a:miter lim="800000"/>
            <a:headEnd/>
            <a:tailEnd/>
          </a:ln>
        </p:spPr>
      </p:pic>
      <p:sp>
        <p:nvSpPr>
          <p:cNvPr id="2" name="Title 1"/>
          <p:cNvSpPr>
            <a:spLocks noGrp="1"/>
          </p:cNvSpPr>
          <p:nvPr>
            <p:ph type="ctrTitle"/>
          </p:nvPr>
        </p:nvSpPr>
        <p:spPr>
          <a:xfrm>
            <a:off x="685800" y="892175"/>
            <a:ext cx="7772400" cy="1470025"/>
          </a:xfrm>
        </p:spPr>
        <p:txBody>
          <a:bodyPr>
            <a:normAutofit fontScale="90000"/>
          </a:bodyPr>
          <a:lstStyle/>
          <a:p>
            <a:r>
              <a:rPr lang="en-US" dirty="0" smtClean="0"/>
              <a:t>Section 4:</a:t>
            </a:r>
            <a:br>
              <a:rPr lang="en-US" dirty="0" smtClean="0"/>
            </a:br>
            <a:r>
              <a:rPr lang="en-US" dirty="0" smtClean="0"/>
              <a:t>Network Security Topics</a:t>
            </a:r>
            <a:br>
              <a:rPr lang="en-US" dirty="0" smtClean="0"/>
            </a:br>
            <a:endParaRPr lang="en-US" dirty="0"/>
          </a:p>
        </p:txBody>
      </p:sp>
      <p:sp>
        <p:nvSpPr>
          <p:cNvPr id="3" name="Subtitle 2"/>
          <p:cNvSpPr>
            <a:spLocks noGrp="1"/>
          </p:cNvSpPr>
          <p:nvPr>
            <p:ph type="subTitle" idx="1"/>
          </p:nvPr>
        </p:nvSpPr>
        <p:spPr>
          <a:xfrm>
            <a:off x="4038600" y="3886200"/>
            <a:ext cx="6400800" cy="1752600"/>
          </a:xfrm>
        </p:spPr>
        <p:txBody>
          <a:bodyPr/>
          <a:lstStyle/>
          <a:p>
            <a:r>
              <a:rPr lang="en-US" dirty="0" smtClean="0">
                <a:solidFill>
                  <a:schemeClr val="tx1"/>
                </a:solidFill>
              </a:rPr>
              <a:t>Firewalls</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4.3.1 Firewalls</a:t>
            </a:r>
            <a:endParaRPr lang="en-US" dirty="0"/>
          </a:p>
        </p:txBody>
      </p:sp>
      <p:sp>
        <p:nvSpPr>
          <p:cNvPr id="3" name="Content Placeholder 2"/>
          <p:cNvSpPr>
            <a:spLocks noGrp="1"/>
          </p:cNvSpPr>
          <p:nvPr>
            <p:ph idx="1"/>
          </p:nvPr>
        </p:nvSpPr>
        <p:spPr/>
        <p:txBody>
          <a:bodyPr>
            <a:normAutofit fontScale="92500" lnSpcReduction="20000"/>
          </a:bodyPr>
          <a:lstStyle/>
          <a:p>
            <a:pPr>
              <a:lnSpc>
                <a:spcPct val="90000"/>
              </a:lnSpc>
              <a:defRPr/>
            </a:pPr>
            <a:r>
              <a:rPr lang="en-AU" dirty="0" smtClean="0"/>
              <a:t>Typically </a:t>
            </a:r>
            <a:r>
              <a:rPr lang="en-AU" b="1" dirty="0" smtClean="0"/>
              <a:t>Firewalls are used </a:t>
            </a:r>
            <a:r>
              <a:rPr lang="en-AU" dirty="0" smtClean="0"/>
              <a:t>to provide </a:t>
            </a:r>
            <a:r>
              <a:rPr lang="en-AU" b="1" dirty="0" smtClean="0"/>
              <a:t>perimeter defence </a:t>
            </a:r>
            <a:r>
              <a:rPr lang="en-AU" dirty="0" smtClean="0"/>
              <a:t>as part of a comprehensive security strategy</a:t>
            </a:r>
          </a:p>
          <a:p>
            <a:r>
              <a:rPr lang="en-US" dirty="0" smtClean="0">
                <a:latin typeface="Arial" charset="0"/>
              </a:rPr>
              <a:t>Firewalls can be an effective means of protecting a local system or network of systems from network-based security threats while at the same time affording access to the outside world via wide area networks and the Internet</a:t>
            </a:r>
          </a:p>
          <a:p>
            <a:r>
              <a:rPr lang="en-US" dirty="0" smtClean="0">
                <a:latin typeface="Arial" charset="0"/>
              </a:rPr>
              <a:t>However they need to be part of a wider security strategy including host security</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Firewall ?</a:t>
            </a:r>
            <a:endParaRPr lang="en-US" dirty="0"/>
          </a:p>
        </p:txBody>
      </p:sp>
      <p:sp>
        <p:nvSpPr>
          <p:cNvPr id="3" name="Content Placeholder 2"/>
          <p:cNvSpPr>
            <a:spLocks noGrp="1"/>
          </p:cNvSpPr>
          <p:nvPr>
            <p:ph idx="1"/>
          </p:nvPr>
        </p:nvSpPr>
        <p:spPr/>
        <p:txBody>
          <a:bodyPr>
            <a:normAutofit fontScale="92500" lnSpcReduction="10000"/>
          </a:bodyPr>
          <a:lstStyle/>
          <a:p>
            <a:pPr>
              <a:lnSpc>
                <a:spcPct val="90000"/>
              </a:lnSpc>
              <a:defRPr/>
            </a:pPr>
            <a:r>
              <a:rPr lang="en-AU" dirty="0" smtClean="0"/>
              <a:t>Provide a </a:t>
            </a:r>
            <a:r>
              <a:rPr lang="en-AU" b="1" dirty="0" smtClean="0"/>
              <a:t>choke point</a:t>
            </a:r>
            <a:r>
              <a:rPr lang="en-AU" dirty="0" smtClean="0"/>
              <a:t> of control and monitoring </a:t>
            </a:r>
          </a:p>
          <a:p>
            <a:pPr>
              <a:lnSpc>
                <a:spcPct val="90000"/>
              </a:lnSpc>
              <a:defRPr/>
            </a:pPr>
            <a:r>
              <a:rPr lang="en-AU" dirty="0" smtClean="0"/>
              <a:t>Interconnect networks with differing trust</a:t>
            </a:r>
          </a:p>
          <a:p>
            <a:pPr>
              <a:lnSpc>
                <a:spcPct val="90000"/>
              </a:lnSpc>
              <a:defRPr/>
            </a:pPr>
            <a:r>
              <a:rPr lang="en-AU" dirty="0" smtClean="0"/>
              <a:t>Impose restrictions on network services</a:t>
            </a:r>
          </a:p>
          <a:p>
            <a:pPr lvl="1">
              <a:lnSpc>
                <a:spcPct val="90000"/>
              </a:lnSpc>
              <a:defRPr/>
            </a:pPr>
            <a:r>
              <a:rPr lang="en-AU" dirty="0" smtClean="0"/>
              <a:t>only authorized traffic is allowed </a:t>
            </a:r>
          </a:p>
          <a:p>
            <a:pPr>
              <a:lnSpc>
                <a:spcPct val="90000"/>
              </a:lnSpc>
              <a:defRPr/>
            </a:pPr>
            <a:r>
              <a:rPr lang="en-AU" dirty="0" smtClean="0"/>
              <a:t>Auditing and controlling access</a:t>
            </a:r>
          </a:p>
          <a:p>
            <a:pPr lvl="1">
              <a:lnSpc>
                <a:spcPct val="90000"/>
              </a:lnSpc>
              <a:defRPr/>
            </a:pPr>
            <a:r>
              <a:rPr lang="en-US" dirty="0" smtClean="0"/>
              <a:t>can implement alarms for abnormal behavior</a:t>
            </a:r>
          </a:p>
          <a:p>
            <a:pPr>
              <a:lnSpc>
                <a:spcPct val="90000"/>
              </a:lnSpc>
              <a:defRPr/>
            </a:pPr>
            <a:r>
              <a:rPr lang="en-AU" dirty="0" smtClean="0"/>
              <a:t>Provide NAT &amp; usage monitoring (e.g. Audit logs)</a:t>
            </a:r>
          </a:p>
          <a:p>
            <a:pPr>
              <a:lnSpc>
                <a:spcPct val="90000"/>
              </a:lnSpc>
              <a:defRPr/>
            </a:pPr>
            <a:r>
              <a:rPr lang="en-AU" dirty="0" smtClean="0"/>
              <a:t>Implement VPNs using IPSec</a:t>
            </a:r>
          </a:p>
          <a:p>
            <a:pPr>
              <a:lnSpc>
                <a:spcPct val="90000"/>
              </a:lnSpc>
              <a:defRPr/>
            </a:pPr>
            <a:r>
              <a:rPr lang="en-US" dirty="0" smtClean="0"/>
              <a:t>Must be immune to penetration since it will be a target of attack</a:t>
            </a:r>
            <a:endParaRPr lang="en-AU"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2"/>
          <a:srcRect/>
          <a:stretch>
            <a:fillRect/>
          </a:stretch>
        </p:blipFill>
        <p:spPr bwMode="auto">
          <a:xfrm>
            <a:off x="1054100" y="2432050"/>
            <a:ext cx="7035800" cy="1993900"/>
          </a:xfrm>
          <a:prstGeom prst="rect">
            <a:avLst/>
          </a:prstGeom>
          <a:noFill/>
          <a:ln w="9525">
            <a:noFill/>
            <a:miter lim="800000"/>
            <a:headEnd/>
            <a:tailEnd/>
          </a:ln>
        </p:spPr>
      </p:pic>
      <p:sp>
        <p:nvSpPr>
          <p:cNvPr id="5" name="Title 4"/>
          <p:cNvSpPr>
            <a:spLocks noGrp="1"/>
          </p:cNvSpPr>
          <p:nvPr>
            <p:ph type="title"/>
          </p:nvPr>
        </p:nvSpPr>
        <p:spPr/>
        <p:txBody>
          <a:bodyPr/>
          <a:lstStyle/>
          <a:p>
            <a:r>
              <a:rPr lang="en-US" dirty="0" smtClean="0"/>
              <a:t>Firewalls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defRPr/>
            </a:pPr>
            <a:r>
              <a:rPr lang="en-US" smtClean="0"/>
              <a:t>Firewall Limitations</a:t>
            </a:r>
            <a:endParaRPr lang="en-AU" smtClean="0"/>
          </a:p>
        </p:txBody>
      </p:sp>
      <p:sp>
        <p:nvSpPr>
          <p:cNvPr id="48131" name="Rectangle 3"/>
          <p:cNvSpPr>
            <a:spLocks noGrp="1" noChangeArrowheads="1"/>
          </p:cNvSpPr>
          <p:nvPr>
            <p:ph type="body" idx="1"/>
          </p:nvPr>
        </p:nvSpPr>
        <p:spPr>
          <a:xfrm>
            <a:off x="457200" y="1371600"/>
            <a:ext cx="8229600" cy="5181600"/>
          </a:xfrm>
        </p:spPr>
        <p:txBody>
          <a:bodyPr>
            <a:normAutofit fontScale="92500" lnSpcReduction="10000"/>
          </a:bodyPr>
          <a:lstStyle/>
          <a:p>
            <a:pPr eaLnBrk="1" hangingPunct="1">
              <a:defRPr/>
            </a:pPr>
            <a:r>
              <a:rPr lang="en-US" dirty="0" smtClean="0"/>
              <a:t>Cannot protect from attacks bypassing it</a:t>
            </a:r>
          </a:p>
          <a:p>
            <a:pPr lvl="1" eaLnBrk="1" hangingPunct="1">
              <a:defRPr/>
            </a:pPr>
            <a:r>
              <a:rPr lang="en-AU" dirty="0" smtClean="0"/>
              <a:t>Utility modems, trusted organisations, trusted services (</a:t>
            </a:r>
            <a:r>
              <a:rPr lang="en-AU" dirty="0" err="1" smtClean="0"/>
              <a:t>eg</a:t>
            </a:r>
            <a:r>
              <a:rPr lang="en-AU" dirty="0" smtClean="0"/>
              <a:t> SSL/SSH)</a:t>
            </a:r>
          </a:p>
          <a:p>
            <a:pPr eaLnBrk="1" hangingPunct="1">
              <a:defRPr/>
            </a:pPr>
            <a:r>
              <a:rPr lang="en-US" dirty="0" smtClean="0"/>
              <a:t>Ca</a:t>
            </a:r>
            <a:r>
              <a:rPr lang="en-US" dirty="0" smtClean="0">
                <a:effectLst/>
              </a:rPr>
              <a:t>n</a:t>
            </a:r>
            <a:r>
              <a:rPr lang="en-US" dirty="0" smtClean="0"/>
              <a:t>not protect against internal threats</a:t>
            </a:r>
          </a:p>
          <a:p>
            <a:pPr lvl="1" eaLnBrk="1" hangingPunct="1">
              <a:defRPr/>
            </a:pPr>
            <a:r>
              <a:rPr lang="en-US" dirty="0" err="1" smtClean="0"/>
              <a:t>eg</a:t>
            </a:r>
            <a:r>
              <a:rPr lang="en-US" dirty="0" smtClean="0"/>
              <a:t> disgruntled or colluding employees</a:t>
            </a:r>
          </a:p>
          <a:p>
            <a:pPr eaLnBrk="1" hangingPunct="1">
              <a:defRPr/>
            </a:pPr>
            <a:r>
              <a:rPr lang="en-US" dirty="0" smtClean="0"/>
              <a:t>Cannot protect against access via WLAN</a:t>
            </a:r>
          </a:p>
          <a:p>
            <a:pPr lvl="1" eaLnBrk="1" hangingPunct="1">
              <a:defRPr/>
            </a:pPr>
            <a:r>
              <a:rPr lang="en-US" dirty="0" smtClean="0"/>
              <a:t>if improperly secured against external use</a:t>
            </a:r>
          </a:p>
          <a:p>
            <a:pPr>
              <a:defRPr/>
            </a:pPr>
            <a:r>
              <a:rPr lang="en-US" dirty="0" smtClean="0"/>
              <a:t>Cannot protect against malware imported via laptop, PDA, storage infected outside the corporate network, and then attached and used internally</a:t>
            </a:r>
            <a:endParaRPr lang="en-AU"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fontScale="90000"/>
          </a:bodyPr>
          <a:lstStyle/>
          <a:p>
            <a:pPr eaLnBrk="1" hangingPunct="1">
              <a:defRPr/>
            </a:pPr>
            <a:r>
              <a:rPr lang="en-US" dirty="0" smtClean="0"/>
              <a:t>4.3.2 Types Of Firewalls</a:t>
            </a:r>
            <a:r>
              <a:rPr lang="en-US" dirty="0" smtClean="0"/>
              <a:t/>
            </a:r>
            <a:br>
              <a:rPr lang="en-US" dirty="0" smtClean="0"/>
            </a:br>
            <a:r>
              <a:rPr lang="en-US" dirty="0" smtClean="0"/>
              <a:t>1. </a:t>
            </a:r>
            <a:r>
              <a:rPr lang="en-US" dirty="0" smtClean="0"/>
              <a:t>Packet </a:t>
            </a:r>
            <a:r>
              <a:rPr lang="en-US" dirty="0" smtClean="0"/>
              <a:t>Filters</a:t>
            </a:r>
            <a:endParaRPr lang="en-AU" dirty="0" smtClean="0"/>
          </a:p>
        </p:txBody>
      </p:sp>
      <p:sp>
        <p:nvSpPr>
          <p:cNvPr id="50179" name="Rectangle 3"/>
          <p:cNvSpPr>
            <a:spLocks noGrp="1" noChangeArrowheads="1"/>
          </p:cNvSpPr>
          <p:nvPr>
            <p:ph type="body" idx="1"/>
          </p:nvPr>
        </p:nvSpPr>
        <p:spPr/>
        <p:txBody>
          <a:bodyPr>
            <a:normAutofit fontScale="92500" lnSpcReduction="20000"/>
          </a:bodyPr>
          <a:lstStyle/>
          <a:p>
            <a:pPr marL="342900" lvl="1" indent="-342900">
              <a:buFont typeface="Wingdings" pitchFamily="-107" charset="2"/>
              <a:buChar char="Ø"/>
              <a:defRPr/>
            </a:pPr>
            <a:r>
              <a:rPr lang="en-US" dirty="0" smtClean="0">
                <a:latin typeface="Arial" charset="0"/>
              </a:rPr>
              <a:t>A packet-filtering router applies a set of rules to each incoming and outgoing IP packet to forward or discard the packet. </a:t>
            </a:r>
          </a:p>
          <a:p>
            <a:pPr marL="342900" lvl="1" indent="-342900">
              <a:buFont typeface="Wingdings" pitchFamily="-107" charset="2"/>
              <a:buChar char="Ø"/>
              <a:defRPr/>
            </a:pPr>
            <a:r>
              <a:rPr lang="en-US" dirty="0" smtClean="0">
                <a:latin typeface="Arial" charset="0"/>
              </a:rPr>
              <a:t>Filtering rules are based on information contained in a network packet such as </a:t>
            </a:r>
            <a:r>
              <a:rPr lang="en-US" dirty="0" err="1" smtClean="0">
                <a:latin typeface="Arial" charset="0"/>
              </a:rPr>
              <a:t>src</a:t>
            </a:r>
            <a:r>
              <a:rPr lang="en-US" dirty="0" smtClean="0">
                <a:latin typeface="Arial" charset="0"/>
              </a:rPr>
              <a:t> &amp; </a:t>
            </a:r>
            <a:r>
              <a:rPr lang="en-US" dirty="0" err="1" smtClean="0">
                <a:latin typeface="Arial" charset="0"/>
              </a:rPr>
              <a:t>dest</a:t>
            </a:r>
            <a:r>
              <a:rPr lang="en-US" dirty="0" smtClean="0">
                <a:latin typeface="Arial" charset="0"/>
              </a:rPr>
              <a:t> IP addresses, ports, transport protocol &amp; interface</a:t>
            </a:r>
          </a:p>
          <a:p>
            <a:pPr marL="342900" lvl="1" indent="-342900">
              <a:buFont typeface="Wingdings" pitchFamily="-107" charset="2"/>
              <a:buChar char="Ø"/>
              <a:defRPr/>
            </a:pPr>
            <a:r>
              <a:rPr lang="en-US" dirty="0" smtClean="0">
                <a:latin typeface="Arial" charset="0"/>
              </a:rPr>
              <a:t>Some advantages are simplicity, transparency &amp; speed.</a:t>
            </a:r>
          </a:p>
          <a:p>
            <a:pPr eaLnBrk="1" hangingPunct="1">
              <a:buFont typeface="Wingdings" pitchFamily="-107" charset="2"/>
              <a:buChar char="Ø"/>
              <a:defRPr/>
            </a:pPr>
            <a:r>
              <a:rPr lang="en-AU" dirty="0" smtClean="0"/>
              <a:t>F</a:t>
            </a:r>
            <a:r>
              <a:rPr lang="en-AU" dirty="0" smtClean="0">
                <a:ea typeface="+mn-ea"/>
                <a:cs typeface="+mn-cs"/>
              </a:rPr>
              <a:t>oundation </a:t>
            </a:r>
            <a:r>
              <a:rPr lang="en-AU" dirty="0">
                <a:ea typeface="+mn-ea"/>
                <a:cs typeface="+mn-cs"/>
              </a:rPr>
              <a:t>of any firewall system </a:t>
            </a:r>
          </a:p>
          <a:p>
            <a:pPr eaLnBrk="1" hangingPunct="1">
              <a:buFont typeface="Wingdings" pitchFamily="-107" charset="2"/>
              <a:buChar char="Ø"/>
              <a:defRPr/>
            </a:pPr>
            <a:r>
              <a:rPr lang="en-US" dirty="0" smtClean="0">
                <a:ea typeface="+mn-ea"/>
                <a:cs typeface="+mn-cs"/>
              </a:rPr>
              <a:t>possible </a:t>
            </a:r>
            <a:r>
              <a:rPr lang="en-US" dirty="0">
                <a:ea typeface="+mn-ea"/>
                <a:cs typeface="+mn-cs"/>
              </a:rPr>
              <a:t>default policies</a:t>
            </a:r>
          </a:p>
          <a:p>
            <a:pPr lvl="1" eaLnBrk="1" hangingPunct="1">
              <a:buFont typeface="Wingdings" pitchFamily="2" charset="2"/>
              <a:buChar char="q"/>
              <a:defRPr/>
            </a:pPr>
            <a:r>
              <a:rPr lang="en-AU" dirty="0"/>
              <a:t>that not expressly permitted is prohibited </a:t>
            </a:r>
          </a:p>
          <a:p>
            <a:pPr lvl="1" eaLnBrk="1" hangingPunct="1">
              <a:buFont typeface="Wingdings" pitchFamily="2" charset="2"/>
              <a:buChar char="q"/>
              <a:defRPr/>
            </a:pPr>
            <a:r>
              <a:rPr lang="en-AU" dirty="0"/>
              <a:t>that not expressly prohibited is permitted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57200" y="0"/>
            <a:ext cx="8229600" cy="1143000"/>
          </a:xfrm>
        </p:spPr>
        <p:txBody>
          <a:bodyPr/>
          <a:lstStyle/>
          <a:p>
            <a:pPr eaLnBrk="1" hangingPunct="1">
              <a:defRPr/>
            </a:pPr>
            <a:r>
              <a:rPr lang="en-US" dirty="0" smtClean="0"/>
              <a:t>Firewalls – Packet Filters</a:t>
            </a:r>
            <a:endParaRPr lang="en-AU" dirty="0" smtClean="0"/>
          </a:p>
        </p:txBody>
      </p:sp>
      <p:pic>
        <p:nvPicPr>
          <p:cNvPr id="8195" name="Picture 5" descr="Ch20. Firewall Types.pdf                                       002F6F4DMacintosh HD                   B83AE914:"/>
          <p:cNvPicPr>
            <a:picLocks noChangeAspect="1" noChangeArrowheads="1"/>
          </p:cNvPicPr>
          <p:nvPr/>
        </p:nvPicPr>
        <p:blipFill>
          <a:blip r:embed="rId3"/>
          <a:srcRect l="4633" t="3580" r="4633" b="69801"/>
          <a:stretch>
            <a:fillRect/>
          </a:stretch>
        </p:blipFill>
        <p:spPr bwMode="auto">
          <a:xfrm>
            <a:off x="2092325" y="2960687"/>
            <a:ext cx="7051675" cy="2678113"/>
          </a:xfrm>
          <a:prstGeom prst="rect">
            <a:avLst/>
          </a:prstGeom>
          <a:noFill/>
          <a:ln w="9525">
            <a:noFill/>
            <a:miter lim="800000"/>
            <a:headEnd/>
            <a:tailEnd/>
          </a:ln>
        </p:spPr>
      </p:pic>
      <p:pic>
        <p:nvPicPr>
          <p:cNvPr id="8196" name="Picture 4"/>
          <p:cNvPicPr>
            <a:picLocks noChangeAspect="1"/>
          </p:cNvPicPr>
          <p:nvPr/>
        </p:nvPicPr>
        <p:blipFill>
          <a:blip r:embed="rId4"/>
          <a:srcRect/>
          <a:stretch>
            <a:fillRect/>
          </a:stretch>
        </p:blipFill>
        <p:spPr bwMode="auto">
          <a:xfrm>
            <a:off x="0" y="1143000"/>
            <a:ext cx="3378200" cy="2578100"/>
          </a:xfrm>
          <a:prstGeom prst="rect">
            <a:avLst/>
          </a:prstGeom>
          <a:noFill/>
          <a:ln w="9525">
            <a:noFill/>
            <a:miter lim="800000"/>
            <a:headEnd/>
            <a:tailEnd/>
          </a:ln>
        </p:spPr>
      </p:pic>
      <p:sp>
        <p:nvSpPr>
          <p:cNvPr id="5" name="TextBox 4"/>
          <p:cNvSpPr txBox="1"/>
          <p:nvPr/>
        </p:nvSpPr>
        <p:spPr>
          <a:xfrm>
            <a:off x="152400" y="5410200"/>
            <a:ext cx="8836714" cy="1200329"/>
          </a:xfrm>
          <a:prstGeom prst="rect">
            <a:avLst/>
          </a:prstGeom>
          <a:noFill/>
        </p:spPr>
        <p:txBody>
          <a:bodyPr wrap="none" rtlCol="0">
            <a:spAutoFit/>
          </a:bodyPr>
          <a:lstStyle/>
          <a:p>
            <a:r>
              <a:rPr lang="en-US" dirty="0" smtClean="0">
                <a:latin typeface="Arial" charset="0"/>
              </a:rPr>
              <a:t>The Figure illustrates the packet filter firewall role as </a:t>
            </a:r>
            <a:r>
              <a:rPr lang="en-US" dirty="0" err="1" smtClean="0">
                <a:latin typeface="Arial" charset="0"/>
              </a:rPr>
              <a:t>utilising</a:t>
            </a:r>
            <a:r>
              <a:rPr lang="en-US" dirty="0" smtClean="0">
                <a:latin typeface="Arial" charset="0"/>
              </a:rPr>
              <a:t> information from </a:t>
            </a:r>
          </a:p>
          <a:p>
            <a:r>
              <a:rPr lang="en-US" dirty="0" smtClean="0">
                <a:latin typeface="Arial" charset="0"/>
              </a:rPr>
              <a:t>the transport, network &amp; data link layers to make decisions on allowable traffic flows, </a:t>
            </a:r>
          </a:p>
          <a:p>
            <a:r>
              <a:rPr lang="en-US" dirty="0" smtClean="0">
                <a:latin typeface="Arial" charset="0"/>
              </a:rPr>
              <a:t>and its placement in the border region between the external less-trusted Internet </a:t>
            </a:r>
          </a:p>
          <a:p>
            <a:r>
              <a:rPr lang="en-US" dirty="0" smtClean="0">
                <a:latin typeface="Arial" charset="0"/>
              </a:rPr>
              <a:t>and the internal more trusted private network.</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Attacks On Packet FWs</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dirty="0" smtClean="0">
                <a:latin typeface="Arial" charset="0"/>
              </a:rPr>
              <a:t>Some of the attacks that can be made on packet-filtering routers &amp; countermeasures are:</a:t>
            </a:r>
          </a:p>
          <a:p>
            <a:pPr>
              <a:buNone/>
            </a:pPr>
            <a:endParaRPr lang="en-US" dirty="0" smtClean="0">
              <a:latin typeface="Arial" charset="0"/>
            </a:endParaRPr>
          </a:p>
          <a:p>
            <a:r>
              <a:rPr lang="en-US" dirty="0" smtClean="0">
                <a:solidFill>
                  <a:schemeClr val="tx2"/>
                </a:solidFill>
                <a:latin typeface="Arial" charset="0"/>
              </a:rPr>
              <a:t>IP address spoofing: </a:t>
            </a:r>
            <a:r>
              <a:rPr lang="en-US" dirty="0" smtClean="0">
                <a:latin typeface="Arial" charset="0"/>
              </a:rPr>
              <a:t>where intruder transmits packets from the outside with internal host source IP </a:t>
            </a:r>
            <a:r>
              <a:rPr lang="en-US" dirty="0" err="1" smtClean="0">
                <a:latin typeface="Arial" charset="0"/>
              </a:rPr>
              <a:t>addr</a:t>
            </a:r>
            <a:r>
              <a:rPr lang="en-US" dirty="0" smtClean="0">
                <a:latin typeface="Arial" charset="0"/>
              </a:rPr>
              <a:t>, </a:t>
            </a:r>
          </a:p>
          <a:p>
            <a:pPr lvl="1"/>
            <a:r>
              <a:rPr lang="en-US" dirty="0" smtClean="0">
                <a:latin typeface="Arial" charset="0"/>
              </a:rPr>
              <a:t>need to filter &amp; discard such packets</a:t>
            </a:r>
          </a:p>
          <a:p>
            <a:r>
              <a:rPr lang="en-US" dirty="0" smtClean="0">
                <a:solidFill>
                  <a:schemeClr val="tx2"/>
                </a:solidFill>
                <a:latin typeface="Arial" charset="0"/>
              </a:rPr>
              <a:t>Source routing attacks:</a:t>
            </a:r>
            <a:r>
              <a:rPr lang="en-US" dirty="0" smtClean="0">
                <a:latin typeface="Arial" charset="0"/>
              </a:rPr>
              <a:t> where source specifies the route that a packet should take to bypass security measures, </a:t>
            </a:r>
          </a:p>
          <a:p>
            <a:pPr lvl="1"/>
            <a:r>
              <a:rPr lang="en-US" dirty="0" smtClean="0">
                <a:latin typeface="Arial" charset="0"/>
              </a:rPr>
              <a:t>should discard all source routed packets </a:t>
            </a:r>
          </a:p>
          <a:p>
            <a:r>
              <a:rPr lang="en-US" dirty="0" smtClean="0">
                <a:solidFill>
                  <a:schemeClr val="tx2"/>
                </a:solidFill>
                <a:latin typeface="Arial" charset="0"/>
              </a:rPr>
              <a:t>Tiny fragment attacks:</a:t>
            </a:r>
            <a:r>
              <a:rPr lang="en-US" dirty="0" smtClean="0">
                <a:latin typeface="Arial" charset="0"/>
              </a:rPr>
              <a:t> intruder uses the IP fragmentation option to create extremely small fragments and force the TCP header information into separate fragments to circumvent filtering rules needing full header info, </a:t>
            </a:r>
          </a:p>
          <a:p>
            <a:pPr lvl="1"/>
            <a:r>
              <a:rPr lang="en-US" dirty="0" smtClean="0">
                <a:latin typeface="Arial" charset="0"/>
              </a:rPr>
              <a:t>can enforce minimum fragment size to include full header</a:t>
            </a:r>
          </a:p>
          <a:p>
            <a:endParaRPr lang="en-US" dirty="0" smtClean="0">
              <a:latin typeface="Arial" charset="0"/>
            </a:endParaRP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defRPr/>
            </a:pPr>
            <a:r>
              <a:rPr lang="en-US" sz="4000" dirty="0" smtClean="0"/>
              <a:t>2. </a:t>
            </a:r>
            <a:r>
              <a:rPr lang="en-US" sz="4000" dirty="0" err="1" smtClean="0"/>
              <a:t>Stateful</a:t>
            </a:r>
            <a:r>
              <a:rPr lang="en-US" sz="4000" dirty="0" smtClean="0"/>
              <a:t> </a:t>
            </a:r>
            <a:r>
              <a:rPr lang="en-US" sz="4000" dirty="0" smtClean="0"/>
              <a:t>Packet Filters</a:t>
            </a:r>
            <a:endParaRPr lang="en-AU" sz="4000" dirty="0" smtClean="0"/>
          </a:p>
        </p:txBody>
      </p:sp>
      <p:sp>
        <p:nvSpPr>
          <p:cNvPr id="51203" name="Rectangle 3"/>
          <p:cNvSpPr>
            <a:spLocks noGrp="1" noChangeArrowheads="1"/>
          </p:cNvSpPr>
          <p:nvPr>
            <p:ph type="body" idx="1"/>
          </p:nvPr>
        </p:nvSpPr>
        <p:spPr>
          <a:xfrm>
            <a:off x="457200" y="1371600"/>
            <a:ext cx="8229600" cy="5105400"/>
          </a:xfrm>
        </p:spPr>
        <p:txBody>
          <a:bodyPr/>
          <a:lstStyle/>
          <a:p>
            <a:pPr eaLnBrk="1" hangingPunct="1">
              <a:lnSpc>
                <a:spcPct val="90000"/>
              </a:lnSpc>
              <a:defRPr/>
            </a:pPr>
            <a:r>
              <a:rPr lang="en-AU" dirty="0" smtClean="0"/>
              <a:t>Traditional packet filters do not examine higher layer context</a:t>
            </a:r>
          </a:p>
          <a:p>
            <a:pPr lvl="1" eaLnBrk="1" hangingPunct="1">
              <a:lnSpc>
                <a:spcPct val="90000"/>
              </a:lnSpc>
              <a:defRPr/>
            </a:pPr>
            <a:r>
              <a:rPr lang="en-AU" dirty="0" err="1" smtClean="0"/>
              <a:t>ie</a:t>
            </a:r>
            <a:r>
              <a:rPr lang="en-AU" dirty="0" smtClean="0"/>
              <a:t> matching return packets with outgoing flow</a:t>
            </a:r>
          </a:p>
          <a:p>
            <a:pPr eaLnBrk="1" hangingPunct="1">
              <a:lnSpc>
                <a:spcPct val="90000"/>
              </a:lnSpc>
              <a:defRPr/>
            </a:pPr>
            <a:r>
              <a:rPr lang="en-US" dirty="0" err="1" smtClean="0"/>
              <a:t>Stateful</a:t>
            </a:r>
            <a:r>
              <a:rPr lang="en-US" dirty="0" smtClean="0"/>
              <a:t> packet filters address this need</a:t>
            </a:r>
            <a:endParaRPr lang="en-AU" dirty="0" smtClean="0"/>
          </a:p>
          <a:p>
            <a:pPr eaLnBrk="1" hangingPunct="1">
              <a:lnSpc>
                <a:spcPct val="90000"/>
              </a:lnSpc>
              <a:defRPr/>
            </a:pPr>
            <a:r>
              <a:rPr lang="en-AU" dirty="0" smtClean="0"/>
              <a:t>They examine each IP packet in context</a:t>
            </a:r>
          </a:p>
          <a:p>
            <a:pPr lvl="1" eaLnBrk="1" hangingPunct="1">
              <a:lnSpc>
                <a:spcPct val="90000"/>
              </a:lnSpc>
              <a:defRPr/>
            </a:pPr>
            <a:r>
              <a:rPr lang="en-US" dirty="0" smtClean="0"/>
              <a:t>keep track of client-server sessions</a:t>
            </a:r>
          </a:p>
          <a:p>
            <a:pPr lvl="1" eaLnBrk="1" hangingPunct="1">
              <a:lnSpc>
                <a:spcPct val="90000"/>
              </a:lnSpc>
              <a:defRPr/>
            </a:pPr>
            <a:r>
              <a:rPr lang="en-US" dirty="0" smtClean="0"/>
              <a:t>check each packet validly belongs to one</a:t>
            </a:r>
            <a:endParaRPr lang="en-AU" dirty="0" smtClean="0"/>
          </a:p>
          <a:p>
            <a:pPr eaLnBrk="1" hangingPunct="1">
              <a:lnSpc>
                <a:spcPct val="90000"/>
              </a:lnSpc>
              <a:defRPr/>
            </a:pPr>
            <a:r>
              <a:rPr lang="en-AU" dirty="0" smtClean="0"/>
              <a:t>Hence are better able to detect bogus packets out of context</a:t>
            </a:r>
          </a:p>
          <a:p>
            <a:pPr eaLnBrk="1" hangingPunct="1">
              <a:lnSpc>
                <a:spcPct val="90000"/>
              </a:lnSpc>
              <a:defRPr/>
            </a:pPr>
            <a:r>
              <a:rPr lang="en-AU" dirty="0" smtClean="0"/>
              <a:t>May even inspect limited application data</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Firewalls – </a:t>
            </a:r>
            <a:r>
              <a:rPr lang="en-US" dirty="0" err="1" smtClean="0"/>
              <a:t>Stateful</a:t>
            </a:r>
            <a:r>
              <a:rPr lang="en-US" dirty="0" smtClean="0"/>
              <a:t> Packet Filters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latin typeface="Arial" charset="0"/>
              </a:rPr>
              <a:t>A </a:t>
            </a:r>
            <a:r>
              <a:rPr lang="en-US" dirty="0" err="1" smtClean="0">
                <a:latin typeface="Arial" charset="0"/>
              </a:rPr>
              <a:t>stateful</a:t>
            </a:r>
            <a:r>
              <a:rPr lang="en-US" dirty="0" smtClean="0">
                <a:latin typeface="Arial" charset="0"/>
              </a:rPr>
              <a:t> inspection packet filter tightens up the rules for TCP traffic by creating a directory of outbound TCP connections, and will allow incoming traffic to high-numbered ports only for those packets that fit the profile of one of the entries in this directory. </a:t>
            </a:r>
          </a:p>
          <a:p>
            <a:r>
              <a:rPr lang="en-US" dirty="0" smtClean="0">
                <a:latin typeface="Arial" charset="0"/>
              </a:rPr>
              <a:t>Hence they </a:t>
            </a:r>
            <a:r>
              <a:rPr lang="en-AU" dirty="0" smtClean="0">
                <a:latin typeface="Arial" charset="0"/>
              </a:rPr>
              <a:t>are better able to detect bogus packets sent out of context.</a:t>
            </a:r>
            <a:r>
              <a:rPr lang="en-US" dirty="0" smtClean="0">
                <a:latin typeface="Arial" charset="0"/>
              </a:rPr>
              <a:t> </a:t>
            </a:r>
          </a:p>
          <a:p>
            <a:r>
              <a:rPr lang="en-US" dirty="0" smtClean="0">
                <a:latin typeface="Arial" charset="0"/>
              </a:rPr>
              <a:t>A </a:t>
            </a:r>
            <a:r>
              <a:rPr lang="en-US" dirty="0" err="1" smtClean="0">
                <a:latin typeface="Arial" charset="0"/>
              </a:rPr>
              <a:t>stateful</a:t>
            </a:r>
            <a:r>
              <a:rPr lang="en-US" dirty="0" smtClean="0">
                <a:latin typeface="Arial" charset="0"/>
              </a:rPr>
              <a:t> packet inspection firewall reviews the same packet information as a packet filtering firewall, but also records information about TCP connections.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fontScale="90000"/>
          </a:bodyPr>
          <a:lstStyle/>
          <a:p>
            <a:pPr eaLnBrk="1" hangingPunct="1">
              <a:defRPr/>
            </a:pPr>
            <a:r>
              <a:rPr lang="en-US" sz="4000" dirty="0" smtClean="0">
                <a:ea typeface="+mj-ea"/>
                <a:cs typeface="+mj-cs"/>
              </a:rPr>
              <a:t>3. </a:t>
            </a:r>
            <a:r>
              <a:rPr lang="en-AU" sz="4000" dirty="0" smtClean="0">
                <a:ea typeface="+mj-ea"/>
                <a:cs typeface="+mj-cs"/>
              </a:rPr>
              <a:t>Application </a:t>
            </a:r>
            <a:r>
              <a:rPr lang="en-AU" sz="4000" dirty="0">
                <a:ea typeface="+mj-ea"/>
                <a:cs typeface="+mj-cs"/>
              </a:rPr>
              <a:t>Level Gateway </a:t>
            </a:r>
            <a:r>
              <a:rPr lang="en-AU" sz="4000" dirty="0" smtClean="0">
                <a:ea typeface="+mj-ea"/>
                <a:cs typeface="+mj-cs"/>
              </a:rPr>
              <a:t/>
            </a:r>
            <a:br>
              <a:rPr lang="en-AU" sz="4000" dirty="0" smtClean="0">
                <a:ea typeface="+mj-ea"/>
                <a:cs typeface="+mj-cs"/>
              </a:rPr>
            </a:br>
            <a:r>
              <a:rPr lang="en-AU" sz="4000" dirty="0" smtClean="0">
                <a:ea typeface="+mj-ea"/>
                <a:cs typeface="+mj-cs"/>
              </a:rPr>
              <a:t>(</a:t>
            </a:r>
            <a:r>
              <a:rPr lang="en-AU" sz="4000" dirty="0">
                <a:ea typeface="+mj-ea"/>
                <a:cs typeface="+mj-cs"/>
              </a:rPr>
              <a:t>or Proxy)</a:t>
            </a:r>
          </a:p>
        </p:txBody>
      </p:sp>
      <p:sp>
        <p:nvSpPr>
          <p:cNvPr id="55299" name="Rectangle 3"/>
          <p:cNvSpPr>
            <a:spLocks noGrp="1" noChangeArrowheads="1"/>
          </p:cNvSpPr>
          <p:nvPr>
            <p:ph type="body" idx="1"/>
          </p:nvPr>
        </p:nvSpPr>
        <p:spPr>
          <a:xfrm>
            <a:off x="457200" y="1676400"/>
            <a:ext cx="8229600" cy="4953000"/>
          </a:xfrm>
        </p:spPr>
        <p:txBody>
          <a:bodyPr>
            <a:normAutofit fontScale="77500" lnSpcReduction="20000"/>
          </a:bodyPr>
          <a:lstStyle/>
          <a:p>
            <a:pPr>
              <a:buFont typeface="Wingdings" pitchFamily="-107" charset="2"/>
              <a:buChar char="Ø"/>
              <a:defRPr/>
            </a:pPr>
            <a:r>
              <a:rPr lang="en-US" dirty="0" smtClean="0">
                <a:latin typeface="Arial" charset="0"/>
              </a:rPr>
              <a:t>An application-level gateway (or proxy server), acts as a relay of application-level traffic</a:t>
            </a:r>
          </a:p>
          <a:p>
            <a:pPr>
              <a:buFont typeface="Wingdings" pitchFamily="-107" charset="2"/>
              <a:buChar char="Ø"/>
              <a:defRPr/>
            </a:pPr>
            <a:r>
              <a:rPr lang="en-US" dirty="0" smtClean="0">
                <a:latin typeface="Arial" charset="0"/>
              </a:rPr>
              <a:t>A user contacts the gateway to access some service, provides details of the service, remote host &amp; authentication details. The  gateway contacts the application on the remote host and relays all data between the two endpoints</a:t>
            </a:r>
          </a:p>
          <a:p>
            <a:pPr>
              <a:buFont typeface="Wingdings" pitchFamily="-107" charset="2"/>
              <a:buChar char="Ø"/>
              <a:defRPr/>
            </a:pPr>
            <a:r>
              <a:rPr lang="en-US" dirty="0" smtClean="0">
                <a:latin typeface="Arial" charset="0"/>
              </a:rPr>
              <a:t>If the gateway does not implement the proxy code for a specific application, then it is not supported and cannot be used</a:t>
            </a:r>
          </a:p>
          <a:p>
            <a:pPr>
              <a:buFont typeface="Wingdings" pitchFamily="-107" charset="2"/>
              <a:buChar char="Ø"/>
              <a:defRPr/>
            </a:pPr>
            <a:r>
              <a:rPr lang="en-US" dirty="0" smtClean="0">
                <a:latin typeface="Arial" charset="0"/>
              </a:rPr>
              <a:t>Note that </a:t>
            </a:r>
            <a:r>
              <a:rPr lang="en-AU" dirty="0" smtClean="0">
                <a:latin typeface="Arial" charset="0"/>
              </a:rPr>
              <a:t>some services naturally support </a:t>
            </a:r>
            <a:r>
              <a:rPr lang="en-AU" dirty="0" err="1" smtClean="0">
                <a:latin typeface="Arial" charset="0"/>
              </a:rPr>
              <a:t>proxying</a:t>
            </a:r>
            <a:r>
              <a:rPr lang="en-AU" dirty="0" smtClean="0">
                <a:latin typeface="Arial" charset="0"/>
              </a:rPr>
              <a:t>, whilst others are more problematic.</a:t>
            </a:r>
            <a:r>
              <a:rPr lang="en-US" dirty="0" smtClean="0">
                <a:latin typeface="Arial" charset="0"/>
              </a:rPr>
              <a:t> Application-level gateways tend to be more secure than packet filters, &amp; can  log and audit traffic at application level</a:t>
            </a:r>
          </a:p>
          <a:p>
            <a:pPr eaLnBrk="1" hangingPunct="1">
              <a:buFont typeface="Wingdings" pitchFamily="-107" charset="2"/>
              <a:buChar char="Ø"/>
              <a:defRPr/>
            </a:pPr>
            <a:endParaRPr lang="en-A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152400"/>
            <a:ext cx="8229600" cy="1139825"/>
          </a:xfrm>
        </p:spPr>
        <p:txBody>
          <a:bodyPr>
            <a:normAutofit/>
          </a:bodyPr>
          <a:lstStyle/>
          <a:p>
            <a:pPr eaLnBrk="1" hangingPunct="1">
              <a:defRPr/>
            </a:pPr>
            <a:r>
              <a:rPr lang="en-US" sz="4000" dirty="0" smtClean="0">
                <a:ea typeface="+mj-ea"/>
                <a:cs typeface="+mj-cs"/>
              </a:rPr>
              <a:t>3. </a:t>
            </a:r>
            <a:r>
              <a:rPr lang="en-AU" sz="4000" dirty="0" smtClean="0">
                <a:ea typeface="+mj-ea"/>
                <a:cs typeface="+mj-cs"/>
              </a:rPr>
              <a:t>Application </a:t>
            </a:r>
            <a:r>
              <a:rPr lang="en-AU" sz="4000" dirty="0">
                <a:ea typeface="+mj-ea"/>
                <a:cs typeface="+mj-cs"/>
              </a:rPr>
              <a:t>Level Gateway (or Proxy)</a:t>
            </a:r>
          </a:p>
        </p:txBody>
      </p:sp>
      <p:pic>
        <p:nvPicPr>
          <p:cNvPr id="13315" name="Picture 5" descr="Ch20. Firewall Types.pdf                                       002F6F4DMacintosh HD                   B83AE914:"/>
          <p:cNvPicPr>
            <a:picLocks noChangeAspect="1" noChangeArrowheads="1"/>
          </p:cNvPicPr>
          <p:nvPr/>
        </p:nvPicPr>
        <p:blipFill>
          <a:blip r:embed="rId3"/>
          <a:srcRect l="9265" t="32216" r="9265" b="42955"/>
          <a:stretch>
            <a:fillRect/>
          </a:stretch>
        </p:blipFill>
        <p:spPr bwMode="auto">
          <a:xfrm>
            <a:off x="2811462" y="3429000"/>
            <a:ext cx="6332538" cy="2489200"/>
          </a:xfrm>
          <a:prstGeom prst="rect">
            <a:avLst/>
          </a:prstGeom>
          <a:noFill/>
          <a:ln w="9525">
            <a:noFill/>
            <a:miter lim="800000"/>
            <a:headEnd/>
            <a:tailEnd/>
          </a:ln>
        </p:spPr>
      </p:pic>
      <p:pic>
        <p:nvPicPr>
          <p:cNvPr id="13316" name="Picture 4"/>
          <p:cNvPicPr>
            <a:picLocks noChangeAspect="1"/>
          </p:cNvPicPr>
          <p:nvPr/>
        </p:nvPicPr>
        <p:blipFill>
          <a:blip r:embed="rId4"/>
          <a:srcRect/>
          <a:stretch>
            <a:fillRect/>
          </a:stretch>
        </p:blipFill>
        <p:spPr bwMode="auto">
          <a:xfrm>
            <a:off x="228600" y="1295400"/>
            <a:ext cx="3454400" cy="2578100"/>
          </a:xfrm>
          <a:prstGeom prst="rect">
            <a:avLst/>
          </a:prstGeom>
          <a:noFill/>
          <a:ln w="9525">
            <a:noFill/>
            <a:miter lim="800000"/>
            <a:headEnd/>
            <a:tailEnd/>
          </a:ln>
        </p:spPr>
      </p:pic>
      <p:sp>
        <p:nvSpPr>
          <p:cNvPr id="5" name="TextBox 4"/>
          <p:cNvSpPr txBox="1"/>
          <p:nvPr/>
        </p:nvSpPr>
        <p:spPr>
          <a:xfrm>
            <a:off x="533400" y="6019800"/>
            <a:ext cx="5480988" cy="646331"/>
          </a:xfrm>
          <a:prstGeom prst="rect">
            <a:avLst/>
          </a:prstGeom>
          <a:noFill/>
        </p:spPr>
        <p:txBody>
          <a:bodyPr wrap="none" rtlCol="0">
            <a:spAutoFit/>
          </a:bodyPr>
          <a:lstStyle/>
          <a:p>
            <a:r>
              <a:rPr lang="en-US" dirty="0" smtClean="0">
                <a:latin typeface="Arial" charset="0"/>
              </a:rPr>
              <a:t>The Figure  illustrates an application-level gateway</a:t>
            </a:r>
          </a:p>
          <a:p>
            <a:r>
              <a:rPr lang="en-US" dirty="0" smtClean="0">
                <a:latin typeface="Arial" charset="0"/>
              </a:rPr>
              <a:t> only supports a specific list of application services</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4411</TotalTime>
  <Words>1452</Words>
  <Application>Microsoft Office PowerPoint</Application>
  <PresentationFormat>On-screen Show (4:3)</PresentationFormat>
  <Paragraphs>89</Paragraphs>
  <Slides>12</Slides>
  <Notes>7</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Section 4: Network Security Topics </vt:lpstr>
      <vt:lpstr>4.3.1 Firewalls</vt:lpstr>
      <vt:lpstr>What Is A Firewall ?</vt:lpstr>
      <vt:lpstr>Firewalls</vt:lpstr>
      <vt:lpstr>Firewall Limitations</vt:lpstr>
      <vt:lpstr>4.3.2 Types Of Firewalls 1. Packet Filters</vt:lpstr>
      <vt:lpstr>Firewalls – Packet Filters</vt:lpstr>
      <vt:lpstr>Attacks On Packet FWs</vt:lpstr>
      <vt:lpstr>2. Stateful Packet Filters</vt:lpstr>
      <vt:lpstr>Firewalls – Stateful Packet Filters</vt:lpstr>
      <vt:lpstr>3. Application Level Gateway  (or Proxy)</vt:lpstr>
      <vt:lpstr>3. Application Level Gateway (or Proxy)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Cryptography An Introduction</dc:title>
  <dc:creator>Nahil Mahmood/ITG/Lahore/MCB</dc:creator>
  <cp:lastModifiedBy>Nahil Mahmood/ITG/Lahore/MCB</cp:lastModifiedBy>
  <cp:revision>379</cp:revision>
  <dcterms:created xsi:type="dcterms:W3CDTF">2010-12-30T15:12:45Z</dcterms:created>
  <dcterms:modified xsi:type="dcterms:W3CDTF">2011-09-11T06:45:14Z</dcterms:modified>
</cp:coreProperties>
</file>