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43" r:id="rId2"/>
    <p:sldId id="375" r:id="rId3"/>
    <p:sldId id="376" r:id="rId4"/>
    <p:sldId id="362" r:id="rId5"/>
    <p:sldId id="363" r:id="rId6"/>
    <p:sldId id="364" r:id="rId7"/>
    <p:sldId id="365" r:id="rId8"/>
    <p:sldId id="366" r:id="rId9"/>
    <p:sldId id="367" r:id="rId10"/>
    <p:sldId id="368" r:id="rId11"/>
    <p:sldId id="369" r:id="rId12"/>
    <p:sldId id="370" r:id="rId13"/>
    <p:sldId id="371" r:id="rId14"/>
    <p:sldId id="372" r:id="rId15"/>
    <p:sldId id="37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105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3302" autoAdjust="0"/>
  </p:normalViewPr>
  <p:slideViewPr>
    <p:cSldViewPr>
      <p:cViewPr varScale="1">
        <p:scale>
          <a:sx n="45" d="100"/>
          <a:sy n="45" d="100"/>
        </p:scale>
        <p:origin x="-1397"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C8217-3FC1-4E31-83D5-28C1136313B7}" type="datetimeFigureOut">
              <a:rPr lang="en-US" smtClean="0"/>
              <a:pPr/>
              <a:t>9/11/2011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85684C-DAA9-4103-9B2B-00822C6D23D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85684C-DAA9-4103-9B2B-00822C6D23D6}"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0E2F4-C982-4448-9F7A-5BD89F08A26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69B9C-6AB9-4D58-A70F-9D011098E5C4}" type="datetimeFigureOut">
              <a:rPr lang="en-US" smtClean="0"/>
              <a:pPr/>
              <a:t>9/11/2011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0E2F4-C982-4448-9F7A-5BD89F08A26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slideLayout" Target="../slideLayouts/slideLayout6.xml"/><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wmf"/><Relationship Id="rId10" Type="http://schemas.openxmlformats.org/officeDocument/2006/relationships/image" Target="../media/image10.wmf"/><Relationship Id="rId4" Type="http://schemas.openxmlformats.org/officeDocument/2006/relationships/image" Target="../media/image4.wmf"/><Relationship Id="rId9" Type="http://schemas.openxmlformats.org/officeDocument/2006/relationships/image" Target="../media/image9.wmf"/></Relationships>
</file>

<file path=ppt/slides/_rels/slide3.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12" Type="http://schemas.openxmlformats.org/officeDocument/2006/relationships/image" Target="../media/image12.wmf"/><Relationship Id="rId2" Type="http://schemas.openxmlformats.org/officeDocument/2006/relationships/image" Target="../media/image2.wmf"/><Relationship Id="rId1" Type="http://schemas.openxmlformats.org/officeDocument/2006/relationships/slideLayout" Target="../slideLayouts/slideLayout6.xml"/><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wmf"/><Relationship Id="rId10" Type="http://schemas.openxmlformats.org/officeDocument/2006/relationships/image" Target="../media/image10.wmf"/><Relationship Id="rId4" Type="http://schemas.openxmlformats.org/officeDocument/2006/relationships/image" Target="../media/image4.wmf"/><Relationship Id="rId9" Type="http://schemas.openxmlformats.org/officeDocument/2006/relationships/image" Target="../media/image9.wmf"/></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Computer_network" TargetMode="External"/><Relationship Id="rId2" Type="http://schemas.openxmlformats.org/officeDocument/2006/relationships/hyperlink" Target="http://en.wikipedia.org/wiki/Computer_program" TargetMode="External"/><Relationship Id="rId1" Type="http://schemas.openxmlformats.org/officeDocument/2006/relationships/slideLayout" Target="../slideLayouts/slideLayout2.xml"/><Relationship Id="rId5" Type="http://schemas.openxmlformats.org/officeDocument/2006/relationships/hyperlink" Target="http://en.wikipedia.org/wiki/Vulnerability_management" TargetMode="External"/><Relationship Id="rId4" Type="http://schemas.openxmlformats.org/officeDocument/2006/relationships/hyperlink" Target="http://en.wikipedia.org/wiki/Application_softwar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Information_security" TargetMode="External"/><Relationship Id="rId2" Type="http://schemas.openxmlformats.org/officeDocument/2006/relationships/hyperlink" Target="http://en.wikipedia.org/wiki/Databas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Hacker_(computer_security)" TargetMode="External"/><Relationship Id="rId2" Type="http://schemas.openxmlformats.org/officeDocument/2006/relationships/hyperlink" Target="http://en.wikipedia.org/wiki/Black_Ha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combination000005340309Small.jpg"/>
          <p:cNvPicPr>
            <a:picLocks noChangeAspect="1"/>
          </p:cNvPicPr>
          <p:nvPr/>
        </p:nvPicPr>
        <p:blipFill>
          <a:blip r:embed="rId3"/>
          <a:srcRect/>
          <a:stretch>
            <a:fillRect/>
          </a:stretch>
        </p:blipFill>
        <p:spPr bwMode="auto">
          <a:xfrm>
            <a:off x="304800" y="3124200"/>
            <a:ext cx="5066411" cy="3371850"/>
          </a:xfrm>
          <a:prstGeom prst="rect">
            <a:avLst/>
          </a:prstGeom>
          <a:noFill/>
          <a:ln w="9525">
            <a:noFill/>
            <a:miter lim="800000"/>
            <a:headEnd/>
            <a:tailEnd/>
          </a:ln>
        </p:spPr>
      </p:pic>
      <p:sp>
        <p:nvSpPr>
          <p:cNvPr id="2" name="Title 1"/>
          <p:cNvSpPr>
            <a:spLocks noGrp="1"/>
          </p:cNvSpPr>
          <p:nvPr>
            <p:ph type="ctrTitle"/>
          </p:nvPr>
        </p:nvSpPr>
        <p:spPr>
          <a:xfrm>
            <a:off x="685800" y="892175"/>
            <a:ext cx="7772400" cy="1470025"/>
          </a:xfrm>
        </p:spPr>
        <p:txBody>
          <a:bodyPr>
            <a:normAutofit fontScale="90000"/>
          </a:bodyPr>
          <a:lstStyle/>
          <a:p>
            <a:r>
              <a:rPr lang="en-US" dirty="0" smtClean="0"/>
              <a:t>Section 4:</a:t>
            </a:r>
            <a:br>
              <a:rPr lang="en-US" dirty="0" smtClean="0"/>
            </a:br>
            <a:r>
              <a:rPr lang="en-US" dirty="0" smtClean="0"/>
              <a:t>Network Security Topics</a:t>
            </a:r>
            <a:br>
              <a:rPr lang="en-US" dirty="0" smtClean="0"/>
            </a:br>
            <a:endParaRPr lang="en-US" dirty="0"/>
          </a:p>
        </p:txBody>
      </p:sp>
      <p:sp>
        <p:nvSpPr>
          <p:cNvPr id="3" name="Subtitle 2"/>
          <p:cNvSpPr>
            <a:spLocks noGrp="1"/>
          </p:cNvSpPr>
          <p:nvPr>
            <p:ph type="subTitle" idx="1"/>
          </p:nvPr>
        </p:nvSpPr>
        <p:spPr>
          <a:xfrm>
            <a:off x="4038600" y="3886200"/>
            <a:ext cx="6400800" cy="1752600"/>
          </a:xfrm>
        </p:spPr>
        <p:txBody>
          <a:bodyPr/>
          <a:lstStyle/>
          <a:p>
            <a:r>
              <a:rPr lang="en-US" dirty="0" smtClean="0">
                <a:solidFill>
                  <a:schemeClr val="tx1"/>
                </a:solidFill>
              </a:rPr>
              <a:t>Enterprise </a:t>
            </a:r>
          </a:p>
          <a:p>
            <a:r>
              <a:rPr lang="en-US" dirty="0" smtClean="0">
                <a:solidFill>
                  <a:schemeClr val="tx1"/>
                </a:solidFill>
              </a:rPr>
              <a:t>Network Architecture</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6"/>
          <p:cNvPicPr>
            <a:picLocks noChangeArrowheads="1"/>
          </p:cNvPicPr>
          <p:nvPr/>
        </p:nvPicPr>
        <p:blipFill>
          <a:blip r:embed="rId2"/>
          <a:srcRect/>
          <a:stretch>
            <a:fillRect/>
          </a:stretch>
        </p:blipFill>
        <p:spPr bwMode="auto">
          <a:xfrm>
            <a:off x="7412038" y="1212850"/>
            <a:ext cx="1066800" cy="692150"/>
          </a:xfrm>
          <a:prstGeom prst="rect">
            <a:avLst/>
          </a:prstGeom>
          <a:noFill/>
          <a:ln w="9525">
            <a:noFill/>
            <a:miter lim="800000"/>
            <a:headEnd/>
            <a:tailEnd/>
          </a:ln>
          <a:effectLst/>
        </p:spPr>
      </p:pic>
      <p:pic>
        <p:nvPicPr>
          <p:cNvPr id="5" name="Picture 40"/>
          <p:cNvPicPr>
            <a:picLocks noChangeArrowheads="1"/>
          </p:cNvPicPr>
          <p:nvPr/>
        </p:nvPicPr>
        <p:blipFill>
          <a:blip r:embed="rId3"/>
          <a:srcRect/>
          <a:stretch>
            <a:fillRect/>
          </a:stretch>
        </p:blipFill>
        <p:spPr bwMode="auto">
          <a:xfrm>
            <a:off x="7391400" y="2451100"/>
            <a:ext cx="1122362" cy="520700"/>
          </a:xfrm>
          <a:prstGeom prst="rect">
            <a:avLst/>
          </a:prstGeom>
          <a:noFill/>
          <a:ln w="9525">
            <a:noFill/>
            <a:miter lim="800000"/>
            <a:headEnd/>
            <a:tailEnd/>
          </a:ln>
          <a:effectLst/>
        </p:spPr>
      </p:pic>
      <p:pic>
        <p:nvPicPr>
          <p:cNvPr id="6" name="Picture 21"/>
          <p:cNvPicPr>
            <a:picLocks noChangeArrowheads="1"/>
          </p:cNvPicPr>
          <p:nvPr/>
        </p:nvPicPr>
        <p:blipFill>
          <a:blip r:embed="rId4"/>
          <a:srcRect/>
          <a:stretch>
            <a:fillRect/>
          </a:stretch>
        </p:blipFill>
        <p:spPr bwMode="auto">
          <a:xfrm>
            <a:off x="4064000" y="4114800"/>
            <a:ext cx="990600" cy="539750"/>
          </a:xfrm>
          <a:prstGeom prst="rect">
            <a:avLst/>
          </a:prstGeom>
          <a:noFill/>
          <a:ln w="9525">
            <a:noFill/>
            <a:miter lim="800000"/>
            <a:headEnd/>
            <a:tailEnd/>
          </a:ln>
          <a:effectLst/>
        </p:spPr>
      </p:pic>
      <p:sp>
        <p:nvSpPr>
          <p:cNvPr id="7" name="Title 6"/>
          <p:cNvSpPr>
            <a:spLocks noGrp="1"/>
          </p:cNvSpPr>
          <p:nvPr>
            <p:ph type="title"/>
          </p:nvPr>
        </p:nvSpPr>
        <p:spPr>
          <a:xfrm>
            <a:off x="-76200" y="-76200"/>
            <a:ext cx="8229600" cy="715962"/>
          </a:xfrm>
        </p:spPr>
        <p:txBody>
          <a:bodyPr>
            <a:normAutofit fontScale="90000"/>
          </a:bodyPr>
          <a:lstStyle/>
          <a:p>
            <a:r>
              <a:rPr lang="en-US" dirty="0" smtClean="0"/>
              <a:t>Enterprise Network Architecture</a:t>
            </a:r>
            <a:endParaRPr lang="en-US" dirty="0"/>
          </a:p>
        </p:txBody>
      </p:sp>
      <p:pic>
        <p:nvPicPr>
          <p:cNvPr id="8" name="Picture 21"/>
          <p:cNvPicPr>
            <a:picLocks noChangeArrowheads="1"/>
          </p:cNvPicPr>
          <p:nvPr/>
        </p:nvPicPr>
        <p:blipFill>
          <a:blip r:embed="rId5"/>
          <a:srcRect/>
          <a:stretch>
            <a:fillRect/>
          </a:stretch>
        </p:blipFill>
        <p:spPr bwMode="auto">
          <a:xfrm>
            <a:off x="5202238" y="1828800"/>
            <a:ext cx="1981200" cy="1371600"/>
          </a:xfrm>
          <a:prstGeom prst="rect">
            <a:avLst/>
          </a:prstGeom>
          <a:noFill/>
          <a:ln w="9525">
            <a:noFill/>
            <a:miter lim="800000"/>
            <a:headEnd/>
            <a:tailEnd/>
          </a:ln>
          <a:effectLst/>
        </p:spPr>
      </p:pic>
      <p:pic>
        <p:nvPicPr>
          <p:cNvPr id="9" name="Picture 44"/>
          <p:cNvPicPr>
            <a:picLocks noChangeArrowheads="1"/>
          </p:cNvPicPr>
          <p:nvPr/>
        </p:nvPicPr>
        <p:blipFill>
          <a:blip r:embed="rId6"/>
          <a:srcRect/>
          <a:stretch>
            <a:fillRect/>
          </a:stretch>
        </p:blipFill>
        <p:spPr bwMode="auto">
          <a:xfrm>
            <a:off x="5583238" y="1600200"/>
            <a:ext cx="768350" cy="827088"/>
          </a:xfrm>
          <a:prstGeom prst="rect">
            <a:avLst/>
          </a:prstGeom>
          <a:noFill/>
          <a:ln w="9525">
            <a:noFill/>
            <a:miter lim="800000"/>
            <a:headEnd/>
            <a:tailEnd/>
          </a:ln>
          <a:effectLst/>
        </p:spPr>
      </p:pic>
      <p:pic>
        <p:nvPicPr>
          <p:cNvPr id="10" name="Picture 21"/>
          <p:cNvPicPr>
            <a:picLocks noChangeArrowheads="1"/>
          </p:cNvPicPr>
          <p:nvPr/>
        </p:nvPicPr>
        <p:blipFill>
          <a:blip r:embed="rId7"/>
          <a:srcRect/>
          <a:stretch>
            <a:fillRect/>
          </a:stretch>
        </p:blipFill>
        <p:spPr bwMode="auto">
          <a:xfrm>
            <a:off x="6345238" y="2362200"/>
            <a:ext cx="584200" cy="939800"/>
          </a:xfrm>
          <a:prstGeom prst="rect">
            <a:avLst/>
          </a:prstGeom>
          <a:noFill/>
          <a:ln w="9525">
            <a:noFill/>
            <a:miter lim="800000"/>
            <a:headEnd/>
            <a:tailEnd/>
          </a:ln>
          <a:effectLst/>
        </p:spPr>
      </p:pic>
      <p:pic>
        <p:nvPicPr>
          <p:cNvPr id="11" name="Picture 46"/>
          <p:cNvPicPr>
            <a:picLocks noChangeArrowheads="1"/>
          </p:cNvPicPr>
          <p:nvPr/>
        </p:nvPicPr>
        <p:blipFill>
          <a:blip r:embed="rId8"/>
          <a:srcRect/>
          <a:stretch>
            <a:fillRect/>
          </a:stretch>
        </p:blipFill>
        <p:spPr bwMode="auto">
          <a:xfrm>
            <a:off x="4064000" y="3429000"/>
            <a:ext cx="920750" cy="584200"/>
          </a:xfrm>
          <a:prstGeom prst="rect">
            <a:avLst/>
          </a:prstGeom>
          <a:noFill/>
          <a:ln w="9525">
            <a:noFill/>
            <a:miter lim="800000"/>
            <a:headEnd/>
            <a:tailEnd/>
          </a:ln>
          <a:effectLst/>
        </p:spPr>
      </p:pic>
      <p:pic>
        <p:nvPicPr>
          <p:cNvPr id="12" name="Picture 45"/>
          <p:cNvPicPr>
            <a:picLocks noChangeArrowheads="1"/>
          </p:cNvPicPr>
          <p:nvPr/>
        </p:nvPicPr>
        <p:blipFill>
          <a:blip r:embed="rId9"/>
          <a:srcRect/>
          <a:stretch>
            <a:fillRect/>
          </a:stretch>
        </p:blipFill>
        <p:spPr bwMode="auto">
          <a:xfrm>
            <a:off x="3302000" y="5105400"/>
            <a:ext cx="3181350" cy="1554162"/>
          </a:xfrm>
          <a:prstGeom prst="rect">
            <a:avLst/>
          </a:prstGeom>
          <a:noFill/>
          <a:ln w="9525">
            <a:noFill/>
            <a:miter lim="800000"/>
            <a:headEnd/>
            <a:tailEnd/>
          </a:ln>
          <a:effectLst/>
        </p:spPr>
      </p:pic>
      <p:pic>
        <p:nvPicPr>
          <p:cNvPr id="13" name="Picture 21"/>
          <p:cNvPicPr>
            <a:picLocks noChangeArrowheads="1"/>
          </p:cNvPicPr>
          <p:nvPr/>
        </p:nvPicPr>
        <p:blipFill>
          <a:blip r:embed="rId7"/>
          <a:srcRect/>
          <a:stretch>
            <a:fillRect/>
          </a:stretch>
        </p:blipFill>
        <p:spPr bwMode="auto">
          <a:xfrm>
            <a:off x="3378200" y="5638800"/>
            <a:ext cx="584200" cy="939800"/>
          </a:xfrm>
          <a:prstGeom prst="rect">
            <a:avLst/>
          </a:prstGeom>
          <a:noFill/>
          <a:ln w="9525">
            <a:noFill/>
            <a:miter lim="800000"/>
            <a:headEnd/>
            <a:tailEnd/>
          </a:ln>
          <a:effectLst/>
        </p:spPr>
      </p:pic>
      <p:pic>
        <p:nvPicPr>
          <p:cNvPr id="14" name="Picture 21"/>
          <p:cNvPicPr>
            <a:picLocks noChangeArrowheads="1"/>
          </p:cNvPicPr>
          <p:nvPr/>
        </p:nvPicPr>
        <p:blipFill>
          <a:blip r:embed="rId7"/>
          <a:srcRect/>
          <a:stretch>
            <a:fillRect/>
          </a:stretch>
        </p:blipFill>
        <p:spPr bwMode="auto">
          <a:xfrm>
            <a:off x="6045200" y="5689600"/>
            <a:ext cx="584200" cy="939800"/>
          </a:xfrm>
          <a:prstGeom prst="rect">
            <a:avLst/>
          </a:prstGeom>
          <a:noFill/>
          <a:ln w="9525">
            <a:noFill/>
            <a:miter lim="800000"/>
            <a:headEnd/>
            <a:tailEnd/>
          </a:ln>
          <a:effectLst/>
        </p:spPr>
      </p:pic>
      <p:pic>
        <p:nvPicPr>
          <p:cNvPr id="15" name="Picture 57"/>
          <p:cNvPicPr>
            <a:picLocks noChangeArrowheads="1"/>
          </p:cNvPicPr>
          <p:nvPr/>
        </p:nvPicPr>
        <p:blipFill>
          <a:blip r:embed="rId10"/>
          <a:srcRect/>
          <a:stretch>
            <a:fillRect/>
          </a:stretch>
        </p:blipFill>
        <p:spPr bwMode="auto">
          <a:xfrm>
            <a:off x="3987800" y="4800600"/>
            <a:ext cx="1066800" cy="457200"/>
          </a:xfrm>
          <a:prstGeom prst="rect">
            <a:avLst/>
          </a:prstGeom>
          <a:noFill/>
          <a:ln w="9525">
            <a:noFill/>
            <a:miter lim="800000"/>
            <a:headEnd/>
            <a:tailEnd/>
          </a:ln>
          <a:effectLst/>
        </p:spPr>
      </p:pic>
      <p:pic>
        <p:nvPicPr>
          <p:cNvPr id="16" name="Picture 21"/>
          <p:cNvPicPr>
            <a:picLocks noChangeArrowheads="1"/>
          </p:cNvPicPr>
          <p:nvPr/>
        </p:nvPicPr>
        <p:blipFill>
          <a:blip r:embed="rId4"/>
          <a:srcRect/>
          <a:stretch>
            <a:fillRect/>
          </a:stretch>
        </p:blipFill>
        <p:spPr bwMode="auto">
          <a:xfrm>
            <a:off x="7391400" y="3657600"/>
            <a:ext cx="990600" cy="539750"/>
          </a:xfrm>
          <a:prstGeom prst="rect">
            <a:avLst/>
          </a:prstGeom>
          <a:noFill/>
          <a:ln w="9525">
            <a:noFill/>
            <a:miter lim="800000"/>
            <a:headEnd/>
            <a:tailEnd/>
          </a:ln>
          <a:effectLst/>
        </p:spPr>
      </p:pic>
      <p:pic>
        <p:nvPicPr>
          <p:cNvPr id="17" name="Picture 21"/>
          <p:cNvPicPr>
            <a:picLocks noChangeArrowheads="1"/>
          </p:cNvPicPr>
          <p:nvPr/>
        </p:nvPicPr>
        <p:blipFill>
          <a:blip r:embed="rId7"/>
          <a:srcRect/>
          <a:stretch>
            <a:fillRect/>
          </a:stretch>
        </p:blipFill>
        <p:spPr bwMode="auto">
          <a:xfrm>
            <a:off x="4673600" y="5765800"/>
            <a:ext cx="584200" cy="939800"/>
          </a:xfrm>
          <a:prstGeom prst="rect">
            <a:avLst/>
          </a:prstGeom>
          <a:noFill/>
          <a:ln w="9525">
            <a:noFill/>
            <a:miter lim="800000"/>
            <a:headEnd/>
            <a:tailEnd/>
          </a:ln>
          <a:effectLst/>
        </p:spPr>
      </p:pic>
      <p:pic>
        <p:nvPicPr>
          <p:cNvPr id="19" name="Picture 57"/>
          <p:cNvPicPr>
            <a:picLocks noChangeArrowheads="1"/>
          </p:cNvPicPr>
          <p:nvPr/>
        </p:nvPicPr>
        <p:blipFill>
          <a:blip r:embed="rId10"/>
          <a:srcRect/>
          <a:stretch>
            <a:fillRect/>
          </a:stretch>
        </p:blipFill>
        <p:spPr bwMode="auto">
          <a:xfrm>
            <a:off x="1447800" y="4038600"/>
            <a:ext cx="1066800" cy="457200"/>
          </a:xfrm>
          <a:prstGeom prst="rect">
            <a:avLst/>
          </a:prstGeom>
          <a:noFill/>
          <a:ln w="9525">
            <a:noFill/>
            <a:miter lim="800000"/>
            <a:headEnd/>
            <a:tailEnd/>
          </a:ln>
          <a:effectLst/>
        </p:spPr>
      </p:pic>
      <p:pic>
        <p:nvPicPr>
          <p:cNvPr id="20" name="Picture 76"/>
          <p:cNvPicPr>
            <a:picLocks noChangeArrowheads="1"/>
          </p:cNvPicPr>
          <p:nvPr/>
        </p:nvPicPr>
        <p:blipFill>
          <a:blip r:embed="rId2"/>
          <a:srcRect/>
          <a:stretch>
            <a:fillRect/>
          </a:stretch>
        </p:blipFill>
        <p:spPr bwMode="auto">
          <a:xfrm>
            <a:off x="1655762" y="1600200"/>
            <a:ext cx="1066800" cy="692150"/>
          </a:xfrm>
          <a:prstGeom prst="rect">
            <a:avLst/>
          </a:prstGeom>
          <a:noFill/>
          <a:ln w="9525">
            <a:noFill/>
            <a:miter lim="800000"/>
            <a:headEnd/>
            <a:tailEnd/>
          </a:ln>
          <a:effectLst/>
        </p:spPr>
      </p:pic>
      <p:pic>
        <p:nvPicPr>
          <p:cNvPr id="21" name="Picture 40"/>
          <p:cNvPicPr>
            <a:picLocks noChangeArrowheads="1"/>
          </p:cNvPicPr>
          <p:nvPr/>
        </p:nvPicPr>
        <p:blipFill>
          <a:blip r:embed="rId3"/>
          <a:srcRect/>
          <a:stretch>
            <a:fillRect/>
          </a:stretch>
        </p:blipFill>
        <p:spPr bwMode="auto">
          <a:xfrm>
            <a:off x="1600200" y="2514600"/>
            <a:ext cx="1122362" cy="520700"/>
          </a:xfrm>
          <a:prstGeom prst="rect">
            <a:avLst/>
          </a:prstGeom>
          <a:noFill/>
          <a:ln w="9525">
            <a:noFill/>
            <a:miter lim="800000"/>
            <a:headEnd/>
            <a:tailEnd/>
          </a:ln>
          <a:effectLst/>
        </p:spPr>
      </p:pic>
      <p:pic>
        <p:nvPicPr>
          <p:cNvPr id="23" name="Picture 8"/>
          <p:cNvPicPr>
            <a:picLocks noChangeArrowheads="1"/>
          </p:cNvPicPr>
          <p:nvPr/>
        </p:nvPicPr>
        <p:blipFill>
          <a:blip r:embed="rId11"/>
          <a:srcRect/>
          <a:stretch>
            <a:fillRect/>
          </a:stretch>
        </p:blipFill>
        <p:spPr bwMode="auto">
          <a:xfrm>
            <a:off x="1192212" y="5029200"/>
            <a:ext cx="941388" cy="914400"/>
          </a:xfrm>
          <a:prstGeom prst="rect">
            <a:avLst/>
          </a:prstGeom>
          <a:noFill/>
          <a:ln w="9525">
            <a:noFill/>
            <a:miter lim="800000"/>
            <a:headEnd/>
            <a:tailEnd/>
          </a:ln>
          <a:effectLst/>
        </p:spPr>
      </p:pic>
      <p:pic>
        <p:nvPicPr>
          <p:cNvPr id="24" name="Picture 8"/>
          <p:cNvPicPr>
            <a:picLocks noChangeArrowheads="1"/>
          </p:cNvPicPr>
          <p:nvPr/>
        </p:nvPicPr>
        <p:blipFill>
          <a:blip r:embed="rId11"/>
          <a:srcRect/>
          <a:stretch>
            <a:fillRect/>
          </a:stretch>
        </p:blipFill>
        <p:spPr bwMode="auto">
          <a:xfrm>
            <a:off x="152400" y="5562600"/>
            <a:ext cx="941388" cy="914400"/>
          </a:xfrm>
          <a:prstGeom prst="rect">
            <a:avLst/>
          </a:prstGeom>
          <a:noFill/>
          <a:ln w="9525">
            <a:noFill/>
            <a:miter lim="800000"/>
            <a:headEnd/>
            <a:tailEnd/>
          </a:ln>
          <a:effectLst/>
        </p:spPr>
      </p:pic>
      <p:cxnSp>
        <p:nvCxnSpPr>
          <p:cNvPr id="26" name="Straight Connector 25"/>
          <p:cNvCxnSpPr>
            <a:stCxn id="4" idx="2"/>
            <a:endCxn id="5" idx="0"/>
          </p:cNvCxnSpPr>
          <p:nvPr/>
        </p:nvCxnSpPr>
        <p:spPr>
          <a:xfrm rot="16200000" flipH="1">
            <a:off x="7675959" y="2174478"/>
            <a:ext cx="546100" cy="7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5" idx="2"/>
          </p:cNvCxnSpPr>
          <p:nvPr/>
        </p:nvCxnSpPr>
        <p:spPr>
          <a:xfrm rot="16200000" flipH="1">
            <a:off x="7611269" y="3313112"/>
            <a:ext cx="685800" cy="3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9" idx="3"/>
          </p:cNvCxnSpPr>
          <p:nvPr/>
        </p:nvCxnSpPr>
        <p:spPr>
          <a:xfrm>
            <a:off x="6351588" y="2013744"/>
            <a:ext cx="1116012" cy="500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5" idx="1"/>
            <a:endCxn id="10" idx="3"/>
          </p:cNvCxnSpPr>
          <p:nvPr/>
        </p:nvCxnSpPr>
        <p:spPr>
          <a:xfrm rot="10800000" flipV="1">
            <a:off x="6929438" y="2711450"/>
            <a:ext cx="461962" cy="120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6" idx="1"/>
            <a:endCxn id="11" idx="3"/>
          </p:cNvCxnSpPr>
          <p:nvPr/>
        </p:nvCxnSpPr>
        <p:spPr>
          <a:xfrm rot="10800000">
            <a:off x="4984750" y="3721101"/>
            <a:ext cx="2406650" cy="206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11" idx="2"/>
            <a:endCxn id="6" idx="0"/>
          </p:cNvCxnSpPr>
          <p:nvPr/>
        </p:nvCxnSpPr>
        <p:spPr>
          <a:xfrm rot="16200000" flipH="1">
            <a:off x="4491037" y="4046537"/>
            <a:ext cx="101600" cy="34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6" idx="2"/>
            <a:endCxn id="15" idx="0"/>
          </p:cNvCxnSpPr>
          <p:nvPr/>
        </p:nvCxnSpPr>
        <p:spPr>
          <a:xfrm rot="5400000">
            <a:off x="4467225" y="4708525"/>
            <a:ext cx="14605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15" idx="2"/>
            <a:endCxn id="13" idx="0"/>
          </p:cNvCxnSpPr>
          <p:nvPr/>
        </p:nvCxnSpPr>
        <p:spPr>
          <a:xfrm rot="5400000">
            <a:off x="3905250" y="5022850"/>
            <a:ext cx="381000" cy="850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5" idx="2"/>
            <a:endCxn id="17" idx="0"/>
          </p:cNvCxnSpPr>
          <p:nvPr/>
        </p:nvCxnSpPr>
        <p:spPr>
          <a:xfrm rot="16200000" flipH="1">
            <a:off x="4489450" y="5289550"/>
            <a:ext cx="508000" cy="444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5" idx="2"/>
            <a:endCxn id="14" idx="0"/>
          </p:cNvCxnSpPr>
          <p:nvPr/>
        </p:nvCxnSpPr>
        <p:spPr>
          <a:xfrm rot="16200000" flipH="1">
            <a:off x="5213350" y="4565650"/>
            <a:ext cx="431800" cy="18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11" idx="1"/>
            <a:endCxn id="19" idx="3"/>
          </p:cNvCxnSpPr>
          <p:nvPr/>
        </p:nvCxnSpPr>
        <p:spPr>
          <a:xfrm rot="10800000" flipV="1">
            <a:off x="2514600" y="3721100"/>
            <a:ext cx="1549400" cy="546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9" idx="2"/>
            <a:endCxn id="23" idx="0"/>
          </p:cNvCxnSpPr>
          <p:nvPr/>
        </p:nvCxnSpPr>
        <p:spPr>
          <a:xfrm rot="5400000">
            <a:off x="1555353" y="4603353"/>
            <a:ext cx="533400" cy="318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9" idx="2"/>
            <a:endCxn id="24" idx="0"/>
          </p:cNvCxnSpPr>
          <p:nvPr/>
        </p:nvCxnSpPr>
        <p:spPr>
          <a:xfrm rot="5400000">
            <a:off x="768747" y="4350147"/>
            <a:ext cx="1066800" cy="1358106"/>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Picture 8"/>
          <p:cNvPicPr>
            <a:picLocks noChangeArrowheads="1"/>
          </p:cNvPicPr>
          <p:nvPr/>
        </p:nvPicPr>
        <p:blipFill>
          <a:blip r:embed="rId11"/>
          <a:srcRect/>
          <a:stretch>
            <a:fillRect/>
          </a:stretch>
        </p:blipFill>
        <p:spPr bwMode="auto">
          <a:xfrm>
            <a:off x="304800" y="4572000"/>
            <a:ext cx="941388" cy="914400"/>
          </a:xfrm>
          <a:prstGeom prst="rect">
            <a:avLst/>
          </a:prstGeom>
          <a:noFill/>
          <a:ln w="9525">
            <a:noFill/>
            <a:miter lim="800000"/>
            <a:headEnd/>
            <a:tailEnd/>
          </a:ln>
          <a:effectLst/>
        </p:spPr>
      </p:pic>
      <p:cxnSp>
        <p:nvCxnSpPr>
          <p:cNvPr id="57" name="Straight Connector 56"/>
          <p:cNvCxnSpPr>
            <a:stCxn id="19" idx="2"/>
            <a:endCxn id="22" idx="0"/>
          </p:cNvCxnSpPr>
          <p:nvPr/>
        </p:nvCxnSpPr>
        <p:spPr>
          <a:xfrm rot="5400000">
            <a:off x="1340247" y="3931047"/>
            <a:ext cx="76200" cy="120570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11" idx="0"/>
            <a:endCxn id="21" idx="3"/>
          </p:cNvCxnSpPr>
          <p:nvPr/>
        </p:nvCxnSpPr>
        <p:spPr>
          <a:xfrm rot="16200000" flipV="1">
            <a:off x="3296444" y="2201068"/>
            <a:ext cx="654050" cy="1801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21" idx="0"/>
            <a:endCxn id="20" idx="2"/>
          </p:cNvCxnSpPr>
          <p:nvPr/>
        </p:nvCxnSpPr>
        <p:spPr>
          <a:xfrm rot="5400000" flipH="1" flipV="1">
            <a:off x="2064146" y="2389585"/>
            <a:ext cx="222250" cy="27781"/>
          </a:xfrm>
          <a:prstGeom prst="line">
            <a:avLst/>
          </a:prstGeom>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5943600" y="926068"/>
            <a:ext cx="1833579" cy="369332"/>
          </a:xfrm>
          <a:prstGeom prst="rect">
            <a:avLst/>
          </a:prstGeom>
          <a:noFill/>
        </p:spPr>
        <p:txBody>
          <a:bodyPr wrap="none" rtlCol="0">
            <a:spAutoFit/>
          </a:bodyPr>
          <a:lstStyle/>
          <a:p>
            <a:r>
              <a:rPr lang="en-US" b="1" dirty="0" smtClean="0"/>
              <a:t>Perimeter Router</a:t>
            </a:r>
            <a:endParaRPr lang="en-US" b="1" dirty="0"/>
          </a:p>
        </p:txBody>
      </p:sp>
      <p:sp>
        <p:nvSpPr>
          <p:cNvPr id="63" name="TextBox 62"/>
          <p:cNvSpPr txBox="1"/>
          <p:nvPr/>
        </p:nvSpPr>
        <p:spPr>
          <a:xfrm>
            <a:off x="8495951" y="2526268"/>
            <a:ext cx="495649" cy="369332"/>
          </a:xfrm>
          <a:prstGeom prst="rect">
            <a:avLst/>
          </a:prstGeom>
          <a:noFill/>
        </p:spPr>
        <p:txBody>
          <a:bodyPr wrap="none" rtlCol="0">
            <a:spAutoFit/>
          </a:bodyPr>
          <a:lstStyle/>
          <a:p>
            <a:r>
              <a:rPr lang="en-US" b="1" dirty="0" smtClean="0"/>
              <a:t>FW</a:t>
            </a:r>
            <a:endParaRPr lang="en-US" b="1" dirty="0"/>
          </a:p>
        </p:txBody>
      </p:sp>
      <p:sp>
        <p:nvSpPr>
          <p:cNvPr id="64" name="TextBox 63"/>
          <p:cNvSpPr txBox="1"/>
          <p:nvPr/>
        </p:nvSpPr>
        <p:spPr>
          <a:xfrm>
            <a:off x="8382000" y="3733800"/>
            <a:ext cx="478016" cy="369332"/>
          </a:xfrm>
          <a:prstGeom prst="rect">
            <a:avLst/>
          </a:prstGeom>
          <a:noFill/>
        </p:spPr>
        <p:txBody>
          <a:bodyPr wrap="none" rtlCol="0">
            <a:spAutoFit/>
          </a:bodyPr>
          <a:lstStyle/>
          <a:p>
            <a:r>
              <a:rPr lang="en-US" b="1" dirty="0" smtClean="0"/>
              <a:t>IPS</a:t>
            </a:r>
            <a:endParaRPr lang="en-US" b="1" dirty="0"/>
          </a:p>
        </p:txBody>
      </p:sp>
      <p:sp>
        <p:nvSpPr>
          <p:cNvPr id="65" name="TextBox 64"/>
          <p:cNvSpPr txBox="1"/>
          <p:nvPr/>
        </p:nvSpPr>
        <p:spPr>
          <a:xfrm>
            <a:off x="4114800" y="2971800"/>
            <a:ext cx="1308692" cy="369332"/>
          </a:xfrm>
          <a:prstGeom prst="rect">
            <a:avLst/>
          </a:prstGeom>
          <a:noFill/>
        </p:spPr>
        <p:txBody>
          <a:bodyPr wrap="none" rtlCol="0">
            <a:spAutoFit/>
          </a:bodyPr>
          <a:lstStyle/>
          <a:p>
            <a:r>
              <a:rPr lang="en-US" b="1" dirty="0" smtClean="0"/>
              <a:t>Core Switch</a:t>
            </a:r>
            <a:endParaRPr lang="en-US" b="1" dirty="0"/>
          </a:p>
        </p:txBody>
      </p:sp>
      <p:sp>
        <p:nvSpPr>
          <p:cNvPr id="66" name="TextBox 65"/>
          <p:cNvSpPr txBox="1"/>
          <p:nvPr/>
        </p:nvSpPr>
        <p:spPr>
          <a:xfrm>
            <a:off x="5334000" y="2438400"/>
            <a:ext cx="1011815" cy="369332"/>
          </a:xfrm>
          <a:prstGeom prst="rect">
            <a:avLst/>
          </a:prstGeom>
          <a:noFill/>
        </p:spPr>
        <p:txBody>
          <a:bodyPr wrap="none" rtlCol="0">
            <a:spAutoFit/>
          </a:bodyPr>
          <a:lstStyle/>
          <a:p>
            <a:r>
              <a:rPr lang="en-US" b="1" dirty="0" smtClean="0"/>
              <a:t>FW DMZ</a:t>
            </a:r>
            <a:endParaRPr lang="en-US" b="1" dirty="0"/>
          </a:p>
        </p:txBody>
      </p:sp>
      <p:sp>
        <p:nvSpPr>
          <p:cNvPr id="67" name="TextBox 66"/>
          <p:cNvSpPr txBox="1"/>
          <p:nvPr/>
        </p:nvSpPr>
        <p:spPr>
          <a:xfrm>
            <a:off x="5172006" y="4191000"/>
            <a:ext cx="893193" cy="369332"/>
          </a:xfrm>
          <a:prstGeom prst="rect">
            <a:avLst/>
          </a:prstGeom>
          <a:noFill/>
        </p:spPr>
        <p:txBody>
          <a:bodyPr wrap="none" rtlCol="0">
            <a:spAutoFit/>
          </a:bodyPr>
          <a:lstStyle/>
          <a:p>
            <a:r>
              <a:rPr lang="en-US" b="1" dirty="0" smtClean="0"/>
              <a:t>FW/IPS</a:t>
            </a:r>
            <a:endParaRPr lang="en-US" b="1" dirty="0"/>
          </a:p>
        </p:txBody>
      </p:sp>
      <p:sp>
        <p:nvSpPr>
          <p:cNvPr id="68" name="TextBox 67"/>
          <p:cNvSpPr txBox="1"/>
          <p:nvPr/>
        </p:nvSpPr>
        <p:spPr>
          <a:xfrm>
            <a:off x="5105400" y="4800600"/>
            <a:ext cx="1136530" cy="369332"/>
          </a:xfrm>
          <a:prstGeom prst="rect">
            <a:avLst/>
          </a:prstGeom>
          <a:noFill/>
        </p:spPr>
        <p:txBody>
          <a:bodyPr wrap="none" rtlCol="0">
            <a:spAutoFit/>
          </a:bodyPr>
          <a:lstStyle/>
          <a:p>
            <a:r>
              <a:rPr lang="en-US" b="1" dirty="0" smtClean="0"/>
              <a:t>DC Switch</a:t>
            </a:r>
            <a:endParaRPr lang="en-US" b="1" dirty="0"/>
          </a:p>
        </p:txBody>
      </p:sp>
      <p:sp>
        <p:nvSpPr>
          <p:cNvPr id="69" name="TextBox 68"/>
          <p:cNvSpPr txBox="1"/>
          <p:nvPr/>
        </p:nvSpPr>
        <p:spPr>
          <a:xfrm>
            <a:off x="1219200" y="3657600"/>
            <a:ext cx="1498808" cy="369332"/>
          </a:xfrm>
          <a:prstGeom prst="rect">
            <a:avLst/>
          </a:prstGeom>
          <a:noFill/>
        </p:spPr>
        <p:txBody>
          <a:bodyPr wrap="none" rtlCol="0">
            <a:spAutoFit/>
          </a:bodyPr>
          <a:lstStyle/>
          <a:p>
            <a:r>
              <a:rPr lang="en-US" b="1" dirty="0" smtClean="0"/>
              <a:t>Access Switch</a:t>
            </a:r>
            <a:endParaRPr lang="en-US" b="1" dirty="0"/>
          </a:p>
        </p:txBody>
      </p:sp>
      <p:sp>
        <p:nvSpPr>
          <p:cNvPr id="70" name="TextBox 69"/>
          <p:cNvSpPr txBox="1"/>
          <p:nvPr/>
        </p:nvSpPr>
        <p:spPr>
          <a:xfrm>
            <a:off x="990600" y="2602468"/>
            <a:ext cx="495649" cy="369332"/>
          </a:xfrm>
          <a:prstGeom prst="rect">
            <a:avLst/>
          </a:prstGeom>
          <a:noFill/>
        </p:spPr>
        <p:txBody>
          <a:bodyPr wrap="none" rtlCol="0">
            <a:spAutoFit/>
          </a:bodyPr>
          <a:lstStyle/>
          <a:p>
            <a:r>
              <a:rPr lang="en-US" b="1" dirty="0" smtClean="0"/>
              <a:t>FW</a:t>
            </a:r>
            <a:endParaRPr lang="en-US" b="1" dirty="0"/>
          </a:p>
        </p:txBody>
      </p:sp>
      <p:sp>
        <p:nvSpPr>
          <p:cNvPr id="71" name="TextBox 70"/>
          <p:cNvSpPr txBox="1"/>
          <p:nvPr/>
        </p:nvSpPr>
        <p:spPr>
          <a:xfrm>
            <a:off x="76200" y="1764268"/>
            <a:ext cx="1655005" cy="369332"/>
          </a:xfrm>
          <a:prstGeom prst="rect">
            <a:avLst/>
          </a:prstGeom>
          <a:noFill/>
        </p:spPr>
        <p:txBody>
          <a:bodyPr wrap="none" rtlCol="0">
            <a:spAutoFit/>
          </a:bodyPr>
          <a:lstStyle/>
          <a:p>
            <a:r>
              <a:rPr lang="en-US" b="1" dirty="0" smtClean="0"/>
              <a:t>Intranet Router</a:t>
            </a:r>
            <a:endParaRPr lang="en-US" b="1" dirty="0"/>
          </a:p>
        </p:txBody>
      </p:sp>
      <p:cxnSp>
        <p:nvCxnSpPr>
          <p:cNvPr id="73" name="Straight Connector 72"/>
          <p:cNvCxnSpPr/>
          <p:nvPr/>
        </p:nvCxnSpPr>
        <p:spPr>
          <a:xfrm rot="16200000" flipH="1">
            <a:off x="1562100" y="1257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600200" y="1219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flipH="1">
            <a:off x="1333500" y="647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7581900" y="876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620000" y="838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6200000" flipH="1">
            <a:off x="7353300" y="266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705600" y="6019800"/>
            <a:ext cx="1938031" cy="369332"/>
          </a:xfrm>
          <a:prstGeom prst="rect">
            <a:avLst/>
          </a:prstGeom>
          <a:noFill/>
        </p:spPr>
        <p:txBody>
          <a:bodyPr wrap="none" rtlCol="0">
            <a:spAutoFit/>
          </a:bodyPr>
          <a:lstStyle/>
          <a:p>
            <a:r>
              <a:rPr lang="en-US" b="1" dirty="0" smtClean="0"/>
              <a:t>Application Server</a:t>
            </a:r>
            <a:endParaRPr lang="en-US" b="1" dirty="0"/>
          </a:p>
        </p:txBody>
      </p:sp>
      <p:sp>
        <p:nvSpPr>
          <p:cNvPr id="82" name="TextBox 81"/>
          <p:cNvSpPr txBox="1"/>
          <p:nvPr/>
        </p:nvSpPr>
        <p:spPr>
          <a:xfrm>
            <a:off x="2303435" y="6096000"/>
            <a:ext cx="1125565" cy="369332"/>
          </a:xfrm>
          <a:prstGeom prst="rect">
            <a:avLst/>
          </a:prstGeom>
          <a:noFill/>
        </p:spPr>
        <p:txBody>
          <a:bodyPr wrap="none" rtlCol="0">
            <a:spAutoFit/>
          </a:bodyPr>
          <a:lstStyle/>
          <a:p>
            <a:r>
              <a:rPr lang="en-US" b="1" dirty="0" smtClean="0"/>
              <a:t>DB Server</a:t>
            </a:r>
            <a:endParaRPr lang="en-US" b="1" dirty="0"/>
          </a:p>
        </p:txBody>
      </p:sp>
      <p:sp>
        <p:nvSpPr>
          <p:cNvPr id="83" name="TextBox 82"/>
          <p:cNvSpPr txBox="1"/>
          <p:nvPr/>
        </p:nvSpPr>
        <p:spPr>
          <a:xfrm>
            <a:off x="452615" y="6477000"/>
            <a:ext cx="1452385" cy="369332"/>
          </a:xfrm>
          <a:prstGeom prst="rect">
            <a:avLst/>
          </a:prstGeom>
          <a:noFill/>
        </p:spPr>
        <p:txBody>
          <a:bodyPr wrap="none" rtlCol="0">
            <a:spAutoFit/>
          </a:bodyPr>
          <a:lstStyle/>
          <a:p>
            <a:r>
              <a:rPr lang="en-US" b="1" dirty="0" smtClean="0"/>
              <a:t>Workstations</a:t>
            </a:r>
            <a:endParaRPr lang="en-US" b="1" dirty="0"/>
          </a:p>
        </p:txBody>
      </p:sp>
      <p:sp>
        <p:nvSpPr>
          <p:cNvPr id="84" name="TextBox 83"/>
          <p:cNvSpPr txBox="1"/>
          <p:nvPr/>
        </p:nvSpPr>
        <p:spPr>
          <a:xfrm>
            <a:off x="4191000" y="1752600"/>
            <a:ext cx="1290481" cy="369332"/>
          </a:xfrm>
          <a:prstGeom prst="rect">
            <a:avLst/>
          </a:prstGeom>
          <a:noFill/>
        </p:spPr>
        <p:txBody>
          <a:bodyPr wrap="none" rtlCol="0">
            <a:spAutoFit/>
          </a:bodyPr>
          <a:lstStyle/>
          <a:p>
            <a:r>
              <a:rPr lang="en-US" b="1" dirty="0" smtClean="0"/>
              <a:t>Web Server</a:t>
            </a:r>
            <a:endParaRPr lang="en-US" b="1" dirty="0"/>
          </a:p>
        </p:txBody>
      </p:sp>
      <p:sp>
        <p:nvSpPr>
          <p:cNvPr id="85" name="TextBox 84"/>
          <p:cNvSpPr txBox="1"/>
          <p:nvPr/>
        </p:nvSpPr>
        <p:spPr>
          <a:xfrm>
            <a:off x="6019800" y="3276600"/>
            <a:ext cx="1119922" cy="369332"/>
          </a:xfrm>
          <a:prstGeom prst="rect">
            <a:avLst/>
          </a:prstGeom>
          <a:noFill/>
        </p:spPr>
        <p:txBody>
          <a:bodyPr wrap="none" rtlCol="0">
            <a:spAutoFit/>
          </a:bodyPr>
          <a:lstStyle/>
          <a:p>
            <a:r>
              <a:rPr lang="en-US" b="1" dirty="0" smtClean="0"/>
              <a:t>Email GW</a:t>
            </a:r>
            <a:endParaRPr lang="en-US" b="1" dirty="0"/>
          </a:p>
        </p:txBody>
      </p:sp>
      <p:sp>
        <p:nvSpPr>
          <p:cNvPr id="86" name="TextBox 85"/>
          <p:cNvSpPr txBox="1"/>
          <p:nvPr/>
        </p:nvSpPr>
        <p:spPr>
          <a:xfrm>
            <a:off x="4437035" y="6564868"/>
            <a:ext cx="1183273" cy="369332"/>
          </a:xfrm>
          <a:prstGeom prst="rect">
            <a:avLst/>
          </a:prstGeom>
          <a:noFill/>
        </p:spPr>
        <p:txBody>
          <a:bodyPr wrap="none" rtlCol="0">
            <a:spAutoFit/>
          </a:bodyPr>
          <a:lstStyle/>
          <a:p>
            <a:r>
              <a:rPr lang="en-US" b="1" dirty="0" smtClean="0"/>
              <a:t>File Server</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6"/>
          <p:cNvPicPr>
            <a:picLocks noChangeArrowheads="1"/>
          </p:cNvPicPr>
          <p:nvPr/>
        </p:nvPicPr>
        <p:blipFill>
          <a:blip r:embed="rId2"/>
          <a:srcRect/>
          <a:stretch>
            <a:fillRect/>
          </a:stretch>
        </p:blipFill>
        <p:spPr bwMode="auto">
          <a:xfrm>
            <a:off x="7412038" y="1212850"/>
            <a:ext cx="1066800" cy="692150"/>
          </a:xfrm>
          <a:prstGeom prst="rect">
            <a:avLst/>
          </a:prstGeom>
          <a:noFill/>
          <a:ln w="9525">
            <a:noFill/>
            <a:miter lim="800000"/>
            <a:headEnd/>
            <a:tailEnd/>
          </a:ln>
          <a:effectLst/>
        </p:spPr>
      </p:pic>
      <p:pic>
        <p:nvPicPr>
          <p:cNvPr id="5" name="Picture 40"/>
          <p:cNvPicPr>
            <a:picLocks noChangeArrowheads="1"/>
          </p:cNvPicPr>
          <p:nvPr/>
        </p:nvPicPr>
        <p:blipFill>
          <a:blip r:embed="rId3"/>
          <a:srcRect/>
          <a:stretch>
            <a:fillRect/>
          </a:stretch>
        </p:blipFill>
        <p:spPr bwMode="auto">
          <a:xfrm>
            <a:off x="7391400" y="2451100"/>
            <a:ext cx="1122362" cy="520700"/>
          </a:xfrm>
          <a:prstGeom prst="rect">
            <a:avLst/>
          </a:prstGeom>
          <a:noFill/>
          <a:ln w="9525">
            <a:noFill/>
            <a:miter lim="800000"/>
            <a:headEnd/>
            <a:tailEnd/>
          </a:ln>
          <a:effectLst/>
        </p:spPr>
      </p:pic>
      <p:pic>
        <p:nvPicPr>
          <p:cNvPr id="6" name="Picture 21"/>
          <p:cNvPicPr>
            <a:picLocks noChangeArrowheads="1"/>
          </p:cNvPicPr>
          <p:nvPr/>
        </p:nvPicPr>
        <p:blipFill>
          <a:blip r:embed="rId4"/>
          <a:srcRect/>
          <a:stretch>
            <a:fillRect/>
          </a:stretch>
        </p:blipFill>
        <p:spPr bwMode="auto">
          <a:xfrm>
            <a:off x="4064000" y="4114800"/>
            <a:ext cx="990600" cy="539750"/>
          </a:xfrm>
          <a:prstGeom prst="rect">
            <a:avLst/>
          </a:prstGeom>
          <a:noFill/>
          <a:ln w="9525">
            <a:noFill/>
            <a:miter lim="800000"/>
            <a:headEnd/>
            <a:tailEnd/>
          </a:ln>
          <a:effectLst/>
        </p:spPr>
      </p:pic>
      <p:sp>
        <p:nvSpPr>
          <p:cNvPr id="7" name="Title 6"/>
          <p:cNvSpPr>
            <a:spLocks noGrp="1"/>
          </p:cNvSpPr>
          <p:nvPr>
            <p:ph type="title"/>
          </p:nvPr>
        </p:nvSpPr>
        <p:spPr>
          <a:xfrm>
            <a:off x="-76200" y="-76200"/>
            <a:ext cx="8229600" cy="715962"/>
          </a:xfrm>
        </p:spPr>
        <p:txBody>
          <a:bodyPr>
            <a:normAutofit fontScale="90000"/>
          </a:bodyPr>
          <a:lstStyle/>
          <a:p>
            <a:r>
              <a:rPr lang="en-US" dirty="0" smtClean="0"/>
              <a:t>Enterprise Network Architecture</a:t>
            </a:r>
            <a:endParaRPr lang="en-US" dirty="0"/>
          </a:p>
        </p:txBody>
      </p:sp>
      <p:pic>
        <p:nvPicPr>
          <p:cNvPr id="8" name="Picture 21"/>
          <p:cNvPicPr>
            <a:picLocks noChangeArrowheads="1"/>
          </p:cNvPicPr>
          <p:nvPr/>
        </p:nvPicPr>
        <p:blipFill>
          <a:blip r:embed="rId5"/>
          <a:srcRect/>
          <a:stretch>
            <a:fillRect/>
          </a:stretch>
        </p:blipFill>
        <p:spPr bwMode="auto">
          <a:xfrm>
            <a:off x="5202238" y="1828800"/>
            <a:ext cx="1981200" cy="1371600"/>
          </a:xfrm>
          <a:prstGeom prst="rect">
            <a:avLst/>
          </a:prstGeom>
          <a:noFill/>
          <a:ln w="9525">
            <a:noFill/>
            <a:miter lim="800000"/>
            <a:headEnd/>
            <a:tailEnd/>
          </a:ln>
          <a:effectLst/>
        </p:spPr>
      </p:pic>
      <p:pic>
        <p:nvPicPr>
          <p:cNvPr id="9" name="Picture 44"/>
          <p:cNvPicPr>
            <a:picLocks noChangeArrowheads="1"/>
          </p:cNvPicPr>
          <p:nvPr/>
        </p:nvPicPr>
        <p:blipFill>
          <a:blip r:embed="rId6"/>
          <a:srcRect/>
          <a:stretch>
            <a:fillRect/>
          </a:stretch>
        </p:blipFill>
        <p:spPr bwMode="auto">
          <a:xfrm>
            <a:off x="5583238" y="1600200"/>
            <a:ext cx="768350" cy="827088"/>
          </a:xfrm>
          <a:prstGeom prst="rect">
            <a:avLst/>
          </a:prstGeom>
          <a:noFill/>
          <a:ln w="9525">
            <a:noFill/>
            <a:miter lim="800000"/>
            <a:headEnd/>
            <a:tailEnd/>
          </a:ln>
          <a:effectLst/>
        </p:spPr>
      </p:pic>
      <p:pic>
        <p:nvPicPr>
          <p:cNvPr id="10" name="Picture 21"/>
          <p:cNvPicPr>
            <a:picLocks noChangeArrowheads="1"/>
          </p:cNvPicPr>
          <p:nvPr/>
        </p:nvPicPr>
        <p:blipFill>
          <a:blip r:embed="rId7"/>
          <a:srcRect/>
          <a:stretch>
            <a:fillRect/>
          </a:stretch>
        </p:blipFill>
        <p:spPr bwMode="auto">
          <a:xfrm>
            <a:off x="6345238" y="2362200"/>
            <a:ext cx="584200" cy="939800"/>
          </a:xfrm>
          <a:prstGeom prst="rect">
            <a:avLst/>
          </a:prstGeom>
          <a:noFill/>
          <a:ln w="9525">
            <a:noFill/>
            <a:miter lim="800000"/>
            <a:headEnd/>
            <a:tailEnd/>
          </a:ln>
          <a:effectLst/>
        </p:spPr>
      </p:pic>
      <p:pic>
        <p:nvPicPr>
          <p:cNvPr id="11" name="Picture 46"/>
          <p:cNvPicPr>
            <a:picLocks noChangeArrowheads="1"/>
          </p:cNvPicPr>
          <p:nvPr/>
        </p:nvPicPr>
        <p:blipFill>
          <a:blip r:embed="rId8"/>
          <a:srcRect/>
          <a:stretch>
            <a:fillRect/>
          </a:stretch>
        </p:blipFill>
        <p:spPr bwMode="auto">
          <a:xfrm>
            <a:off x="4064000" y="3429000"/>
            <a:ext cx="920750" cy="584200"/>
          </a:xfrm>
          <a:prstGeom prst="rect">
            <a:avLst/>
          </a:prstGeom>
          <a:noFill/>
          <a:ln w="9525">
            <a:noFill/>
            <a:miter lim="800000"/>
            <a:headEnd/>
            <a:tailEnd/>
          </a:ln>
          <a:effectLst/>
        </p:spPr>
      </p:pic>
      <p:pic>
        <p:nvPicPr>
          <p:cNvPr id="12" name="Picture 45"/>
          <p:cNvPicPr>
            <a:picLocks noChangeArrowheads="1"/>
          </p:cNvPicPr>
          <p:nvPr/>
        </p:nvPicPr>
        <p:blipFill>
          <a:blip r:embed="rId9"/>
          <a:srcRect/>
          <a:stretch>
            <a:fillRect/>
          </a:stretch>
        </p:blipFill>
        <p:spPr bwMode="auto">
          <a:xfrm>
            <a:off x="3302000" y="5105400"/>
            <a:ext cx="3181350" cy="1554162"/>
          </a:xfrm>
          <a:prstGeom prst="rect">
            <a:avLst/>
          </a:prstGeom>
          <a:noFill/>
          <a:ln w="9525">
            <a:noFill/>
            <a:miter lim="800000"/>
            <a:headEnd/>
            <a:tailEnd/>
          </a:ln>
          <a:effectLst/>
        </p:spPr>
      </p:pic>
      <p:pic>
        <p:nvPicPr>
          <p:cNvPr id="13" name="Picture 21"/>
          <p:cNvPicPr>
            <a:picLocks noChangeArrowheads="1"/>
          </p:cNvPicPr>
          <p:nvPr/>
        </p:nvPicPr>
        <p:blipFill>
          <a:blip r:embed="rId7"/>
          <a:srcRect/>
          <a:stretch>
            <a:fillRect/>
          </a:stretch>
        </p:blipFill>
        <p:spPr bwMode="auto">
          <a:xfrm>
            <a:off x="3378200" y="5638800"/>
            <a:ext cx="584200" cy="939800"/>
          </a:xfrm>
          <a:prstGeom prst="rect">
            <a:avLst/>
          </a:prstGeom>
          <a:noFill/>
          <a:ln w="9525">
            <a:noFill/>
            <a:miter lim="800000"/>
            <a:headEnd/>
            <a:tailEnd/>
          </a:ln>
          <a:effectLst/>
        </p:spPr>
      </p:pic>
      <p:pic>
        <p:nvPicPr>
          <p:cNvPr id="14" name="Picture 21"/>
          <p:cNvPicPr>
            <a:picLocks noChangeArrowheads="1"/>
          </p:cNvPicPr>
          <p:nvPr/>
        </p:nvPicPr>
        <p:blipFill>
          <a:blip r:embed="rId7"/>
          <a:srcRect/>
          <a:stretch>
            <a:fillRect/>
          </a:stretch>
        </p:blipFill>
        <p:spPr bwMode="auto">
          <a:xfrm>
            <a:off x="6045200" y="5689600"/>
            <a:ext cx="584200" cy="939800"/>
          </a:xfrm>
          <a:prstGeom prst="rect">
            <a:avLst/>
          </a:prstGeom>
          <a:noFill/>
          <a:ln w="9525">
            <a:noFill/>
            <a:miter lim="800000"/>
            <a:headEnd/>
            <a:tailEnd/>
          </a:ln>
          <a:effectLst/>
        </p:spPr>
      </p:pic>
      <p:pic>
        <p:nvPicPr>
          <p:cNvPr id="15" name="Picture 57"/>
          <p:cNvPicPr>
            <a:picLocks noChangeArrowheads="1"/>
          </p:cNvPicPr>
          <p:nvPr/>
        </p:nvPicPr>
        <p:blipFill>
          <a:blip r:embed="rId10"/>
          <a:srcRect/>
          <a:stretch>
            <a:fillRect/>
          </a:stretch>
        </p:blipFill>
        <p:spPr bwMode="auto">
          <a:xfrm>
            <a:off x="3987800" y="4800600"/>
            <a:ext cx="1066800" cy="457200"/>
          </a:xfrm>
          <a:prstGeom prst="rect">
            <a:avLst/>
          </a:prstGeom>
          <a:noFill/>
          <a:ln w="9525">
            <a:noFill/>
            <a:miter lim="800000"/>
            <a:headEnd/>
            <a:tailEnd/>
          </a:ln>
          <a:effectLst/>
        </p:spPr>
      </p:pic>
      <p:pic>
        <p:nvPicPr>
          <p:cNvPr id="16" name="Picture 21"/>
          <p:cNvPicPr>
            <a:picLocks noChangeArrowheads="1"/>
          </p:cNvPicPr>
          <p:nvPr/>
        </p:nvPicPr>
        <p:blipFill>
          <a:blip r:embed="rId4"/>
          <a:srcRect/>
          <a:stretch>
            <a:fillRect/>
          </a:stretch>
        </p:blipFill>
        <p:spPr bwMode="auto">
          <a:xfrm>
            <a:off x="7391400" y="3657600"/>
            <a:ext cx="990600" cy="539750"/>
          </a:xfrm>
          <a:prstGeom prst="rect">
            <a:avLst/>
          </a:prstGeom>
          <a:noFill/>
          <a:ln w="9525">
            <a:noFill/>
            <a:miter lim="800000"/>
            <a:headEnd/>
            <a:tailEnd/>
          </a:ln>
          <a:effectLst/>
        </p:spPr>
      </p:pic>
      <p:pic>
        <p:nvPicPr>
          <p:cNvPr id="17" name="Picture 21"/>
          <p:cNvPicPr>
            <a:picLocks noChangeArrowheads="1"/>
          </p:cNvPicPr>
          <p:nvPr/>
        </p:nvPicPr>
        <p:blipFill>
          <a:blip r:embed="rId7"/>
          <a:srcRect/>
          <a:stretch>
            <a:fillRect/>
          </a:stretch>
        </p:blipFill>
        <p:spPr bwMode="auto">
          <a:xfrm>
            <a:off x="4673600" y="5765800"/>
            <a:ext cx="584200" cy="939800"/>
          </a:xfrm>
          <a:prstGeom prst="rect">
            <a:avLst/>
          </a:prstGeom>
          <a:noFill/>
          <a:ln w="9525">
            <a:noFill/>
            <a:miter lim="800000"/>
            <a:headEnd/>
            <a:tailEnd/>
          </a:ln>
          <a:effectLst/>
        </p:spPr>
      </p:pic>
      <p:pic>
        <p:nvPicPr>
          <p:cNvPr id="19" name="Picture 57"/>
          <p:cNvPicPr>
            <a:picLocks noChangeArrowheads="1"/>
          </p:cNvPicPr>
          <p:nvPr/>
        </p:nvPicPr>
        <p:blipFill>
          <a:blip r:embed="rId10"/>
          <a:srcRect/>
          <a:stretch>
            <a:fillRect/>
          </a:stretch>
        </p:blipFill>
        <p:spPr bwMode="auto">
          <a:xfrm>
            <a:off x="1447800" y="4038600"/>
            <a:ext cx="1066800" cy="457200"/>
          </a:xfrm>
          <a:prstGeom prst="rect">
            <a:avLst/>
          </a:prstGeom>
          <a:noFill/>
          <a:ln w="9525">
            <a:noFill/>
            <a:miter lim="800000"/>
            <a:headEnd/>
            <a:tailEnd/>
          </a:ln>
          <a:effectLst/>
        </p:spPr>
      </p:pic>
      <p:pic>
        <p:nvPicPr>
          <p:cNvPr id="20" name="Picture 76"/>
          <p:cNvPicPr>
            <a:picLocks noChangeArrowheads="1"/>
          </p:cNvPicPr>
          <p:nvPr/>
        </p:nvPicPr>
        <p:blipFill>
          <a:blip r:embed="rId2"/>
          <a:srcRect/>
          <a:stretch>
            <a:fillRect/>
          </a:stretch>
        </p:blipFill>
        <p:spPr bwMode="auto">
          <a:xfrm>
            <a:off x="1655762" y="1600200"/>
            <a:ext cx="1066800" cy="692150"/>
          </a:xfrm>
          <a:prstGeom prst="rect">
            <a:avLst/>
          </a:prstGeom>
          <a:noFill/>
          <a:ln w="9525">
            <a:noFill/>
            <a:miter lim="800000"/>
            <a:headEnd/>
            <a:tailEnd/>
          </a:ln>
          <a:effectLst/>
        </p:spPr>
      </p:pic>
      <p:pic>
        <p:nvPicPr>
          <p:cNvPr id="21" name="Picture 40"/>
          <p:cNvPicPr>
            <a:picLocks noChangeArrowheads="1"/>
          </p:cNvPicPr>
          <p:nvPr/>
        </p:nvPicPr>
        <p:blipFill>
          <a:blip r:embed="rId3"/>
          <a:srcRect/>
          <a:stretch>
            <a:fillRect/>
          </a:stretch>
        </p:blipFill>
        <p:spPr bwMode="auto">
          <a:xfrm>
            <a:off x="1600200" y="2514600"/>
            <a:ext cx="1122362" cy="520700"/>
          </a:xfrm>
          <a:prstGeom prst="rect">
            <a:avLst/>
          </a:prstGeom>
          <a:noFill/>
          <a:ln w="9525">
            <a:noFill/>
            <a:miter lim="800000"/>
            <a:headEnd/>
            <a:tailEnd/>
          </a:ln>
          <a:effectLst/>
        </p:spPr>
      </p:pic>
      <p:pic>
        <p:nvPicPr>
          <p:cNvPr id="23" name="Picture 8"/>
          <p:cNvPicPr>
            <a:picLocks noChangeArrowheads="1"/>
          </p:cNvPicPr>
          <p:nvPr/>
        </p:nvPicPr>
        <p:blipFill>
          <a:blip r:embed="rId11"/>
          <a:srcRect/>
          <a:stretch>
            <a:fillRect/>
          </a:stretch>
        </p:blipFill>
        <p:spPr bwMode="auto">
          <a:xfrm>
            <a:off x="1192212" y="5029200"/>
            <a:ext cx="941388" cy="914400"/>
          </a:xfrm>
          <a:prstGeom prst="rect">
            <a:avLst/>
          </a:prstGeom>
          <a:noFill/>
          <a:ln w="9525">
            <a:noFill/>
            <a:miter lim="800000"/>
            <a:headEnd/>
            <a:tailEnd/>
          </a:ln>
          <a:effectLst/>
        </p:spPr>
      </p:pic>
      <p:pic>
        <p:nvPicPr>
          <p:cNvPr id="24" name="Picture 8"/>
          <p:cNvPicPr>
            <a:picLocks noChangeArrowheads="1"/>
          </p:cNvPicPr>
          <p:nvPr/>
        </p:nvPicPr>
        <p:blipFill>
          <a:blip r:embed="rId11"/>
          <a:srcRect/>
          <a:stretch>
            <a:fillRect/>
          </a:stretch>
        </p:blipFill>
        <p:spPr bwMode="auto">
          <a:xfrm>
            <a:off x="152400" y="5562600"/>
            <a:ext cx="941388" cy="914400"/>
          </a:xfrm>
          <a:prstGeom prst="rect">
            <a:avLst/>
          </a:prstGeom>
          <a:noFill/>
          <a:ln w="9525">
            <a:noFill/>
            <a:miter lim="800000"/>
            <a:headEnd/>
            <a:tailEnd/>
          </a:ln>
          <a:effectLst/>
        </p:spPr>
      </p:pic>
      <p:cxnSp>
        <p:nvCxnSpPr>
          <p:cNvPr id="26" name="Straight Connector 25"/>
          <p:cNvCxnSpPr>
            <a:stCxn id="4" idx="2"/>
            <a:endCxn id="5" idx="0"/>
          </p:cNvCxnSpPr>
          <p:nvPr/>
        </p:nvCxnSpPr>
        <p:spPr>
          <a:xfrm rot="16200000" flipH="1">
            <a:off x="7675959" y="2174478"/>
            <a:ext cx="546100" cy="7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5" idx="2"/>
          </p:cNvCxnSpPr>
          <p:nvPr/>
        </p:nvCxnSpPr>
        <p:spPr>
          <a:xfrm rot="16200000" flipH="1">
            <a:off x="7611269" y="3313112"/>
            <a:ext cx="685800" cy="3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9" idx="3"/>
          </p:cNvCxnSpPr>
          <p:nvPr/>
        </p:nvCxnSpPr>
        <p:spPr>
          <a:xfrm>
            <a:off x="6351588" y="2013744"/>
            <a:ext cx="1116012" cy="500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5" idx="1"/>
            <a:endCxn id="10" idx="3"/>
          </p:cNvCxnSpPr>
          <p:nvPr/>
        </p:nvCxnSpPr>
        <p:spPr>
          <a:xfrm rot="10800000" flipV="1">
            <a:off x="6929438" y="2711450"/>
            <a:ext cx="461962" cy="120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6" idx="1"/>
            <a:endCxn id="11" idx="3"/>
          </p:cNvCxnSpPr>
          <p:nvPr/>
        </p:nvCxnSpPr>
        <p:spPr>
          <a:xfrm rot="10800000">
            <a:off x="4984750" y="3721101"/>
            <a:ext cx="2406650" cy="206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11" idx="2"/>
            <a:endCxn id="6" idx="0"/>
          </p:cNvCxnSpPr>
          <p:nvPr/>
        </p:nvCxnSpPr>
        <p:spPr>
          <a:xfrm rot="16200000" flipH="1">
            <a:off x="4491037" y="4046537"/>
            <a:ext cx="101600" cy="34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6" idx="2"/>
            <a:endCxn id="15" idx="0"/>
          </p:cNvCxnSpPr>
          <p:nvPr/>
        </p:nvCxnSpPr>
        <p:spPr>
          <a:xfrm rot="5400000">
            <a:off x="4467225" y="4708525"/>
            <a:ext cx="14605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15" idx="2"/>
            <a:endCxn id="13" idx="0"/>
          </p:cNvCxnSpPr>
          <p:nvPr/>
        </p:nvCxnSpPr>
        <p:spPr>
          <a:xfrm rot="5400000">
            <a:off x="3905250" y="5022850"/>
            <a:ext cx="381000" cy="850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5" idx="2"/>
            <a:endCxn id="17" idx="0"/>
          </p:cNvCxnSpPr>
          <p:nvPr/>
        </p:nvCxnSpPr>
        <p:spPr>
          <a:xfrm rot="16200000" flipH="1">
            <a:off x="4489450" y="5289550"/>
            <a:ext cx="508000" cy="444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5" idx="2"/>
            <a:endCxn id="14" idx="0"/>
          </p:cNvCxnSpPr>
          <p:nvPr/>
        </p:nvCxnSpPr>
        <p:spPr>
          <a:xfrm rot="16200000" flipH="1">
            <a:off x="5213350" y="4565650"/>
            <a:ext cx="431800" cy="18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11" idx="1"/>
            <a:endCxn id="19" idx="3"/>
          </p:cNvCxnSpPr>
          <p:nvPr/>
        </p:nvCxnSpPr>
        <p:spPr>
          <a:xfrm rot="10800000" flipV="1">
            <a:off x="2514600" y="3721100"/>
            <a:ext cx="1549400" cy="546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9" idx="2"/>
            <a:endCxn id="23" idx="0"/>
          </p:cNvCxnSpPr>
          <p:nvPr/>
        </p:nvCxnSpPr>
        <p:spPr>
          <a:xfrm rot="5400000">
            <a:off x="1555353" y="4603353"/>
            <a:ext cx="533400" cy="318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9" idx="2"/>
            <a:endCxn id="24" idx="0"/>
          </p:cNvCxnSpPr>
          <p:nvPr/>
        </p:nvCxnSpPr>
        <p:spPr>
          <a:xfrm rot="5400000">
            <a:off x="768747" y="4350147"/>
            <a:ext cx="1066800" cy="1358106"/>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Picture 8"/>
          <p:cNvPicPr>
            <a:picLocks noChangeArrowheads="1"/>
          </p:cNvPicPr>
          <p:nvPr/>
        </p:nvPicPr>
        <p:blipFill>
          <a:blip r:embed="rId11"/>
          <a:srcRect/>
          <a:stretch>
            <a:fillRect/>
          </a:stretch>
        </p:blipFill>
        <p:spPr bwMode="auto">
          <a:xfrm>
            <a:off x="304800" y="4572000"/>
            <a:ext cx="941388" cy="914400"/>
          </a:xfrm>
          <a:prstGeom prst="rect">
            <a:avLst/>
          </a:prstGeom>
          <a:noFill/>
          <a:ln w="9525">
            <a:noFill/>
            <a:miter lim="800000"/>
            <a:headEnd/>
            <a:tailEnd/>
          </a:ln>
          <a:effectLst/>
        </p:spPr>
      </p:pic>
      <p:cxnSp>
        <p:nvCxnSpPr>
          <p:cNvPr id="57" name="Straight Connector 56"/>
          <p:cNvCxnSpPr>
            <a:stCxn id="19" idx="2"/>
            <a:endCxn id="22" idx="0"/>
          </p:cNvCxnSpPr>
          <p:nvPr/>
        </p:nvCxnSpPr>
        <p:spPr>
          <a:xfrm rot="5400000">
            <a:off x="1340247" y="3931047"/>
            <a:ext cx="76200" cy="120570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11" idx="0"/>
            <a:endCxn id="21" idx="3"/>
          </p:cNvCxnSpPr>
          <p:nvPr/>
        </p:nvCxnSpPr>
        <p:spPr>
          <a:xfrm rot="16200000" flipV="1">
            <a:off x="3296444" y="2201068"/>
            <a:ext cx="654050" cy="1801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21" idx="0"/>
            <a:endCxn id="20" idx="2"/>
          </p:cNvCxnSpPr>
          <p:nvPr/>
        </p:nvCxnSpPr>
        <p:spPr>
          <a:xfrm rot="5400000" flipH="1" flipV="1">
            <a:off x="2064146" y="2389585"/>
            <a:ext cx="222250" cy="27781"/>
          </a:xfrm>
          <a:prstGeom prst="line">
            <a:avLst/>
          </a:prstGeom>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5943600" y="926068"/>
            <a:ext cx="1833579" cy="369332"/>
          </a:xfrm>
          <a:prstGeom prst="rect">
            <a:avLst/>
          </a:prstGeom>
          <a:noFill/>
        </p:spPr>
        <p:txBody>
          <a:bodyPr wrap="none" rtlCol="0">
            <a:spAutoFit/>
          </a:bodyPr>
          <a:lstStyle/>
          <a:p>
            <a:r>
              <a:rPr lang="en-US" b="1" dirty="0" smtClean="0"/>
              <a:t>Perimeter Router</a:t>
            </a:r>
            <a:endParaRPr lang="en-US" b="1" dirty="0"/>
          </a:p>
        </p:txBody>
      </p:sp>
      <p:sp>
        <p:nvSpPr>
          <p:cNvPr id="63" name="TextBox 62"/>
          <p:cNvSpPr txBox="1"/>
          <p:nvPr/>
        </p:nvSpPr>
        <p:spPr>
          <a:xfrm>
            <a:off x="8495951" y="2526268"/>
            <a:ext cx="495649" cy="369332"/>
          </a:xfrm>
          <a:prstGeom prst="rect">
            <a:avLst/>
          </a:prstGeom>
          <a:noFill/>
        </p:spPr>
        <p:txBody>
          <a:bodyPr wrap="none" rtlCol="0">
            <a:spAutoFit/>
          </a:bodyPr>
          <a:lstStyle/>
          <a:p>
            <a:r>
              <a:rPr lang="en-US" b="1" dirty="0" smtClean="0"/>
              <a:t>FW</a:t>
            </a:r>
            <a:endParaRPr lang="en-US" b="1" dirty="0"/>
          </a:p>
        </p:txBody>
      </p:sp>
      <p:sp>
        <p:nvSpPr>
          <p:cNvPr id="64" name="TextBox 63"/>
          <p:cNvSpPr txBox="1"/>
          <p:nvPr/>
        </p:nvSpPr>
        <p:spPr>
          <a:xfrm>
            <a:off x="8382000" y="3733800"/>
            <a:ext cx="478016" cy="369332"/>
          </a:xfrm>
          <a:prstGeom prst="rect">
            <a:avLst/>
          </a:prstGeom>
          <a:noFill/>
        </p:spPr>
        <p:txBody>
          <a:bodyPr wrap="none" rtlCol="0">
            <a:spAutoFit/>
          </a:bodyPr>
          <a:lstStyle/>
          <a:p>
            <a:r>
              <a:rPr lang="en-US" b="1" dirty="0" smtClean="0"/>
              <a:t>IPS</a:t>
            </a:r>
            <a:endParaRPr lang="en-US" b="1" dirty="0"/>
          </a:p>
        </p:txBody>
      </p:sp>
      <p:sp>
        <p:nvSpPr>
          <p:cNvPr id="65" name="TextBox 64"/>
          <p:cNvSpPr txBox="1"/>
          <p:nvPr/>
        </p:nvSpPr>
        <p:spPr>
          <a:xfrm>
            <a:off x="4114800" y="2971800"/>
            <a:ext cx="1308692" cy="369332"/>
          </a:xfrm>
          <a:prstGeom prst="rect">
            <a:avLst/>
          </a:prstGeom>
          <a:noFill/>
        </p:spPr>
        <p:txBody>
          <a:bodyPr wrap="none" rtlCol="0">
            <a:spAutoFit/>
          </a:bodyPr>
          <a:lstStyle/>
          <a:p>
            <a:r>
              <a:rPr lang="en-US" b="1" dirty="0" smtClean="0"/>
              <a:t>Core Switch</a:t>
            </a:r>
            <a:endParaRPr lang="en-US" b="1" dirty="0"/>
          </a:p>
        </p:txBody>
      </p:sp>
      <p:sp>
        <p:nvSpPr>
          <p:cNvPr id="66" name="TextBox 65"/>
          <p:cNvSpPr txBox="1"/>
          <p:nvPr/>
        </p:nvSpPr>
        <p:spPr>
          <a:xfrm>
            <a:off x="5334000" y="2438400"/>
            <a:ext cx="1011815" cy="369332"/>
          </a:xfrm>
          <a:prstGeom prst="rect">
            <a:avLst/>
          </a:prstGeom>
          <a:noFill/>
        </p:spPr>
        <p:txBody>
          <a:bodyPr wrap="none" rtlCol="0">
            <a:spAutoFit/>
          </a:bodyPr>
          <a:lstStyle/>
          <a:p>
            <a:r>
              <a:rPr lang="en-US" b="1" dirty="0" smtClean="0"/>
              <a:t>FW DMZ</a:t>
            </a:r>
            <a:endParaRPr lang="en-US" b="1" dirty="0"/>
          </a:p>
        </p:txBody>
      </p:sp>
      <p:sp>
        <p:nvSpPr>
          <p:cNvPr id="67" name="TextBox 66"/>
          <p:cNvSpPr txBox="1"/>
          <p:nvPr/>
        </p:nvSpPr>
        <p:spPr>
          <a:xfrm>
            <a:off x="3200400" y="4191000"/>
            <a:ext cx="893193" cy="369332"/>
          </a:xfrm>
          <a:prstGeom prst="rect">
            <a:avLst/>
          </a:prstGeom>
          <a:noFill/>
        </p:spPr>
        <p:txBody>
          <a:bodyPr wrap="none" rtlCol="0">
            <a:spAutoFit/>
          </a:bodyPr>
          <a:lstStyle/>
          <a:p>
            <a:r>
              <a:rPr lang="en-US" b="1" dirty="0" smtClean="0"/>
              <a:t>FW/IPS</a:t>
            </a:r>
            <a:endParaRPr lang="en-US" b="1" dirty="0"/>
          </a:p>
        </p:txBody>
      </p:sp>
      <p:sp>
        <p:nvSpPr>
          <p:cNvPr id="68" name="TextBox 67"/>
          <p:cNvSpPr txBox="1"/>
          <p:nvPr/>
        </p:nvSpPr>
        <p:spPr>
          <a:xfrm>
            <a:off x="5105400" y="4800600"/>
            <a:ext cx="1136530" cy="369332"/>
          </a:xfrm>
          <a:prstGeom prst="rect">
            <a:avLst/>
          </a:prstGeom>
          <a:noFill/>
        </p:spPr>
        <p:txBody>
          <a:bodyPr wrap="none" rtlCol="0">
            <a:spAutoFit/>
          </a:bodyPr>
          <a:lstStyle/>
          <a:p>
            <a:r>
              <a:rPr lang="en-US" b="1" dirty="0" smtClean="0"/>
              <a:t>DC Switch</a:t>
            </a:r>
            <a:endParaRPr lang="en-US" b="1" dirty="0"/>
          </a:p>
        </p:txBody>
      </p:sp>
      <p:sp>
        <p:nvSpPr>
          <p:cNvPr id="69" name="TextBox 68"/>
          <p:cNvSpPr txBox="1"/>
          <p:nvPr/>
        </p:nvSpPr>
        <p:spPr>
          <a:xfrm>
            <a:off x="1219200" y="3657600"/>
            <a:ext cx="1498808" cy="369332"/>
          </a:xfrm>
          <a:prstGeom prst="rect">
            <a:avLst/>
          </a:prstGeom>
          <a:noFill/>
        </p:spPr>
        <p:txBody>
          <a:bodyPr wrap="none" rtlCol="0">
            <a:spAutoFit/>
          </a:bodyPr>
          <a:lstStyle/>
          <a:p>
            <a:r>
              <a:rPr lang="en-US" b="1" dirty="0" smtClean="0"/>
              <a:t>Access Switch</a:t>
            </a:r>
            <a:endParaRPr lang="en-US" b="1" dirty="0"/>
          </a:p>
        </p:txBody>
      </p:sp>
      <p:sp>
        <p:nvSpPr>
          <p:cNvPr id="70" name="TextBox 69"/>
          <p:cNvSpPr txBox="1"/>
          <p:nvPr/>
        </p:nvSpPr>
        <p:spPr>
          <a:xfrm>
            <a:off x="990600" y="2602468"/>
            <a:ext cx="495649" cy="369332"/>
          </a:xfrm>
          <a:prstGeom prst="rect">
            <a:avLst/>
          </a:prstGeom>
          <a:noFill/>
        </p:spPr>
        <p:txBody>
          <a:bodyPr wrap="none" rtlCol="0">
            <a:spAutoFit/>
          </a:bodyPr>
          <a:lstStyle/>
          <a:p>
            <a:r>
              <a:rPr lang="en-US" b="1" dirty="0" smtClean="0"/>
              <a:t>FW</a:t>
            </a:r>
            <a:endParaRPr lang="en-US" b="1" dirty="0"/>
          </a:p>
        </p:txBody>
      </p:sp>
      <p:sp>
        <p:nvSpPr>
          <p:cNvPr id="71" name="TextBox 70"/>
          <p:cNvSpPr txBox="1"/>
          <p:nvPr/>
        </p:nvSpPr>
        <p:spPr>
          <a:xfrm>
            <a:off x="76200" y="1764268"/>
            <a:ext cx="1655005" cy="369332"/>
          </a:xfrm>
          <a:prstGeom prst="rect">
            <a:avLst/>
          </a:prstGeom>
          <a:noFill/>
        </p:spPr>
        <p:txBody>
          <a:bodyPr wrap="none" rtlCol="0">
            <a:spAutoFit/>
          </a:bodyPr>
          <a:lstStyle/>
          <a:p>
            <a:r>
              <a:rPr lang="en-US" b="1" dirty="0" smtClean="0"/>
              <a:t>Intranet Router</a:t>
            </a:r>
            <a:endParaRPr lang="en-US" b="1" dirty="0"/>
          </a:p>
        </p:txBody>
      </p:sp>
      <p:cxnSp>
        <p:nvCxnSpPr>
          <p:cNvPr id="73" name="Straight Connector 72"/>
          <p:cNvCxnSpPr/>
          <p:nvPr/>
        </p:nvCxnSpPr>
        <p:spPr>
          <a:xfrm rot="16200000" flipH="1">
            <a:off x="1562100" y="1257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600200" y="1219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flipH="1">
            <a:off x="1333500" y="647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7581900" y="876300"/>
            <a:ext cx="381000" cy="3048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620000" y="838200"/>
            <a:ext cx="304800" cy="1588"/>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6200000" flipH="1">
            <a:off x="7353300" y="266700"/>
            <a:ext cx="685800" cy="457200"/>
          </a:xfrm>
          <a:prstGeom prst="line">
            <a:avLst/>
          </a:prstGeom>
          <a:ln w="57150">
            <a:prstDash val="solid"/>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705600" y="6019800"/>
            <a:ext cx="1938031" cy="369332"/>
          </a:xfrm>
          <a:prstGeom prst="rect">
            <a:avLst/>
          </a:prstGeom>
          <a:noFill/>
        </p:spPr>
        <p:txBody>
          <a:bodyPr wrap="none" rtlCol="0">
            <a:spAutoFit/>
          </a:bodyPr>
          <a:lstStyle/>
          <a:p>
            <a:r>
              <a:rPr lang="en-US" b="1" dirty="0" smtClean="0"/>
              <a:t>Application Server</a:t>
            </a:r>
            <a:endParaRPr lang="en-US" b="1" dirty="0"/>
          </a:p>
        </p:txBody>
      </p:sp>
      <p:sp>
        <p:nvSpPr>
          <p:cNvPr id="82" name="TextBox 81"/>
          <p:cNvSpPr txBox="1"/>
          <p:nvPr/>
        </p:nvSpPr>
        <p:spPr>
          <a:xfrm>
            <a:off x="2303435" y="6096000"/>
            <a:ext cx="1125565" cy="369332"/>
          </a:xfrm>
          <a:prstGeom prst="rect">
            <a:avLst/>
          </a:prstGeom>
          <a:noFill/>
        </p:spPr>
        <p:txBody>
          <a:bodyPr wrap="none" rtlCol="0">
            <a:spAutoFit/>
          </a:bodyPr>
          <a:lstStyle/>
          <a:p>
            <a:r>
              <a:rPr lang="en-US" b="1" dirty="0" smtClean="0"/>
              <a:t>DB Server</a:t>
            </a:r>
            <a:endParaRPr lang="en-US" b="1" dirty="0"/>
          </a:p>
        </p:txBody>
      </p:sp>
      <p:sp>
        <p:nvSpPr>
          <p:cNvPr id="83" name="TextBox 82"/>
          <p:cNvSpPr txBox="1"/>
          <p:nvPr/>
        </p:nvSpPr>
        <p:spPr>
          <a:xfrm>
            <a:off x="452615" y="6477000"/>
            <a:ext cx="1452385" cy="369332"/>
          </a:xfrm>
          <a:prstGeom prst="rect">
            <a:avLst/>
          </a:prstGeom>
          <a:noFill/>
        </p:spPr>
        <p:txBody>
          <a:bodyPr wrap="none" rtlCol="0">
            <a:spAutoFit/>
          </a:bodyPr>
          <a:lstStyle/>
          <a:p>
            <a:r>
              <a:rPr lang="en-US" b="1" dirty="0" smtClean="0"/>
              <a:t>Workstations</a:t>
            </a:r>
            <a:endParaRPr lang="en-US" b="1" dirty="0"/>
          </a:p>
        </p:txBody>
      </p:sp>
      <p:sp>
        <p:nvSpPr>
          <p:cNvPr id="84" name="TextBox 83"/>
          <p:cNvSpPr txBox="1"/>
          <p:nvPr/>
        </p:nvSpPr>
        <p:spPr>
          <a:xfrm>
            <a:off x="4191000" y="1752600"/>
            <a:ext cx="1290481" cy="369332"/>
          </a:xfrm>
          <a:prstGeom prst="rect">
            <a:avLst/>
          </a:prstGeom>
          <a:noFill/>
        </p:spPr>
        <p:txBody>
          <a:bodyPr wrap="none" rtlCol="0">
            <a:spAutoFit/>
          </a:bodyPr>
          <a:lstStyle/>
          <a:p>
            <a:r>
              <a:rPr lang="en-US" b="1" dirty="0" smtClean="0"/>
              <a:t>Web Server</a:t>
            </a:r>
            <a:endParaRPr lang="en-US" b="1" dirty="0"/>
          </a:p>
        </p:txBody>
      </p:sp>
      <p:sp>
        <p:nvSpPr>
          <p:cNvPr id="76" name="TextBox 75"/>
          <p:cNvSpPr txBox="1"/>
          <p:nvPr/>
        </p:nvSpPr>
        <p:spPr>
          <a:xfrm>
            <a:off x="4437035" y="6564868"/>
            <a:ext cx="1183273" cy="369332"/>
          </a:xfrm>
          <a:prstGeom prst="rect">
            <a:avLst/>
          </a:prstGeom>
          <a:noFill/>
        </p:spPr>
        <p:txBody>
          <a:bodyPr wrap="none" rtlCol="0">
            <a:spAutoFit/>
          </a:bodyPr>
          <a:lstStyle/>
          <a:p>
            <a:r>
              <a:rPr lang="en-US" b="1" dirty="0" smtClean="0"/>
              <a:t>File Server</a:t>
            </a:r>
            <a:endParaRPr lang="en-US" b="1" dirty="0"/>
          </a:p>
        </p:txBody>
      </p:sp>
      <p:sp>
        <p:nvSpPr>
          <p:cNvPr id="72" name="Rounded Rectangle 71"/>
          <p:cNvSpPr/>
          <p:nvPr/>
        </p:nvSpPr>
        <p:spPr>
          <a:xfrm>
            <a:off x="5943600" y="5562600"/>
            <a:ext cx="838200" cy="10668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rPr>
              <a:t>HIPS</a:t>
            </a:r>
            <a:endParaRPr lang="en-US" sz="2000" b="1" dirty="0">
              <a:solidFill>
                <a:srgbClr val="FFFF00"/>
              </a:solidFill>
            </a:endParaRPr>
          </a:p>
        </p:txBody>
      </p:sp>
      <p:sp>
        <p:nvSpPr>
          <p:cNvPr id="89" name="Rounded Rectangle 88"/>
          <p:cNvSpPr/>
          <p:nvPr/>
        </p:nvSpPr>
        <p:spPr>
          <a:xfrm>
            <a:off x="4495800" y="5715000"/>
            <a:ext cx="838200" cy="6096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rPr>
              <a:t>HIPS</a:t>
            </a:r>
            <a:endParaRPr lang="en-US" sz="2000" b="1" dirty="0">
              <a:solidFill>
                <a:srgbClr val="FFFF00"/>
              </a:solidFill>
            </a:endParaRPr>
          </a:p>
        </p:txBody>
      </p:sp>
      <p:sp>
        <p:nvSpPr>
          <p:cNvPr id="90" name="Rounded Rectangle 89"/>
          <p:cNvSpPr/>
          <p:nvPr/>
        </p:nvSpPr>
        <p:spPr>
          <a:xfrm>
            <a:off x="3200400" y="5562600"/>
            <a:ext cx="838200" cy="533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rPr>
              <a:t>HIPS</a:t>
            </a:r>
            <a:endParaRPr lang="en-US" sz="2000" b="1" dirty="0">
              <a:solidFill>
                <a:srgbClr val="FFFF00"/>
              </a:solidFill>
            </a:endParaRPr>
          </a:p>
        </p:txBody>
      </p:sp>
      <p:sp>
        <p:nvSpPr>
          <p:cNvPr id="91" name="Rounded Rectangle 90"/>
          <p:cNvSpPr/>
          <p:nvPr/>
        </p:nvSpPr>
        <p:spPr>
          <a:xfrm>
            <a:off x="5486400" y="1600200"/>
            <a:ext cx="838200" cy="10668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rPr>
              <a:t>HIPS</a:t>
            </a:r>
            <a:endParaRPr lang="en-US" sz="2000" b="1" dirty="0">
              <a:solidFill>
                <a:srgbClr val="FFFF00"/>
              </a:solidFill>
            </a:endParaRPr>
          </a:p>
        </p:txBody>
      </p:sp>
      <p:sp>
        <p:nvSpPr>
          <p:cNvPr id="92" name="Rounded Rectangle 91"/>
          <p:cNvSpPr/>
          <p:nvPr/>
        </p:nvSpPr>
        <p:spPr>
          <a:xfrm>
            <a:off x="1295400" y="4876800"/>
            <a:ext cx="838200" cy="106680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FF00"/>
                </a:solidFill>
              </a:rPr>
              <a:t>AV</a:t>
            </a:r>
          </a:p>
          <a:p>
            <a:pPr algn="ctr"/>
            <a:r>
              <a:rPr lang="en-US" sz="2800" b="1" dirty="0" smtClean="0">
                <a:solidFill>
                  <a:srgbClr val="FFFF00"/>
                </a:solidFill>
              </a:rPr>
              <a:t>DLP</a:t>
            </a:r>
          </a:p>
        </p:txBody>
      </p:sp>
      <p:sp>
        <p:nvSpPr>
          <p:cNvPr id="93" name="Rounded Rectangle 92"/>
          <p:cNvSpPr/>
          <p:nvPr/>
        </p:nvSpPr>
        <p:spPr>
          <a:xfrm>
            <a:off x="2667000" y="6248400"/>
            <a:ext cx="1524000" cy="5334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rPr>
              <a:t>DB Security</a:t>
            </a:r>
            <a:endParaRPr lang="en-US" sz="2000" b="1" dirty="0">
              <a:solidFill>
                <a:srgbClr val="FFFF00"/>
              </a:solidFill>
            </a:endParaRPr>
          </a:p>
        </p:txBody>
      </p:sp>
      <p:sp>
        <p:nvSpPr>
          <p:cNvPr id="94" name="Rounded Rectangle 93"/>
          <p:cNvSpPr/>
          <p:nvPr/>
        </p:nvSpPr>
        <p:spPr>
          <a:xfrm>
            <a:off x="304800" y="4419600"/>
            <a:ext cx="838200" cy="106680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FF00"/>
                </a:solidFill>
              </a:rPr>
              <a:t>AV</a:t>
            </a:r>
          </a:p>
          <a:p>
            <a:pPr algn="ctr"/>
            <a:r>
              <a:rPr lang="en-US" sz="2800" b="1" dirty="0" smtClean="0">
                <a:solidFill>
                  <a:srgbClr val="FFFF00"/>
                </a:solidFill>
              </a:rPr>
              <a:t>DLP</a:t>
            </a:r>
            <a:endParaRPr lang="en-US" sz="2800" b="1" dirty="0">
              <a:solidFill>
                <a:srgbClr val="FFFF00"/>
              </a:solidFill>
            </a:endParaRPr>
          </a:p>
        </p:txBody>
      </p:sp>
      <p:sp>
        <p:nvSpPr>
          <p:cNvPr id="95" name="Rounded Rectangle 94"/>
          <p:cNvSpPr/>
          <p:nvPr/>
        </p:nvSpPr>
        <p:spPr>
          <a:xfrm>
            <a:off x="4495800" y="6400800"/>
            <a:ext cx="914400" cy="5334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rPr>
              <a:t>DLP</a:t>
            </a:r>
            <a:endParaRPr lang="en-US" sz="2000" b="1" dirty="0">
              <a:solidFill>
                <a:srgbClr val="FFFF00"/>
              </a:solidFill>
            </a:endParaRPr>
          </a:p>
        </p:txBody>
      </p:sp>
      <p:sp>
        <p:nvSpPr>
          <p:cNvPr id="96" name="Rounded Rectangle 95"/>
          <p:cNvSpPr/>
          <p:nvPr/>
        </p:nvSpPr>
        <p:spPr>
          <a:xfrm>
            <a:off x="152400" y="5562600"/>
            <a:ext cx="838200" cy="106680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FF00"/>
                </a:solidFill>
              </a:rPr>
              <a:t>AV</a:t>
            </a:r>
          </a:p>
          <a:p>
            <a:pPr algn="ctr"/>
            <a:r>
              <a:rPr lang="en-US" sz="2800" b="1" dirty="0" smtClean="0">
                <a:solidFill>
                  <a:srgbClr val="FFFF00"/>
                </a:solidFill>
              </a:rPr>
              <a:t>DLP</a:t>
            </a:r>
          </a:p>
        </p:txBody>
      </p:sp>
      <p:pic>
        <p:nvPicPr>
          <p:cNvPr id="97" name="Picture 39"/>
          <p:cNvPicPr>
            <a:picLocks noChangeArrowheads="1"/>
          </p:cNvPicPr>
          <p:nvPr/>
        </p:nvPicPr>
        <p:blipFill>
          <a:blip r:embed="rId12"/>
          <a:srcRect/>
          <a:stretch>
            <a:fillRect/>
          </a:stretch>
        </p:blipFill>
        <p:spPr bwMode="auto">
          <a:xfrm rot="5400000">
            <a:off x="5886450" y="3644900"/>
            <a:ext cx="958850" cy="527050"/>
          </a:xfrm>
          <a:prstGeom prst="rect">
            <a:avLst/>
          </a:prstGeom>
          <a:noFill/>
          <a:ln w="9525">
            <a:noFill/>
            <a:miter lim="800000"/>
            <a:headEnd/>
            <a:tailEnd/>
          </a:ln>
          <a:effectLst/>
        </p:spPr>
      </p:pic>
      <p:sp>
        <p:nvSpPr>
          <p:cNvPr id="98" name="TextBox 97"/>
          <p:cNvSpPr txBox="1"/>
          <p:nvPr/>
        </p:nvSpPr>
        <p:spPr>
          <a:xfrm>
            <a:off x="5726509" y="4355068"/>
            <a:ext cx="1436291" cy="369332"/>
          </a:xfrm>
          <a:prstGeom prst="rect">
            <a:avLst/>
          </a:prstGeom>
          <a:noFill/>
        </p:spPr>
        <p:txBody>
          <a:bodyPr wrap="none" rtlCol="0">
            <a:spAutoFit/>
          </a:bodyPr>
          <a:lstStyle/>
          <a:p>
            <a:r>
              <a:rPr lang="en-US" b="1" dirty="0" smtClean="0"/>
              <a:t>Network DLP</a:t>
            </a:r>
            <a:endParaRPr lang="en-US" b="1" dirty="0"/>
          </a:p>
        </p:txBody>
      </p:sp>
      <p:sp>
        <p:nvSpPr>
          <p:cNvPr id="99" name="Rounded Rectangle 98"/>
          <p:cNvSpPr/>
          <p:nvPr/>
        </p:nvSpPr>
        <p:spPr>
          <a:xfrm>
            <a:off x="1219200" y="1447800"/>
            <a:ext cx="1752600" cy="3200400"/>
          </a:xfrm>
          <a:prstGeom prst="roundRect">
            <a:avLst/>
          </a:prstGeom>
          <a:noFill/>
          <a:ln>
            <a:solidFill>
              <a:srgbClr val="B21059"/>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ounded Rectangle 99"/>
          <p:cNvSpPr/>
          <p:nvPr/>
        </p:nvSpPr>
        <p:spPr>
          <a:xfrm>
            <a:off x="3733800" y="2895600"/>
            <a:ext cx="1752600" cy="2590800"/>
          </a:xfrm>
          <a:prstGeom prst="roundRect">
            <a:avLst/>
          </a:prstGeom>
          <a:noFill/>
          <a:ln>
            <a:solidFill>
              <a:srgbClr val="B21059"/>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ounded Rectangle 100"/>
          <p:cNvSpPr/>
          <p:nvPr/>
        </p:nvSpPr>
        <p:spPr>
          <a:xfrm>
            <a:off x="7086600" y="990600"/>
            <a:ext cx="1752600" cy="3429000"/>
          </a:xfrm>
          <a:prstGeom prst="roundRect">
            <a:avLst/>
          </a:prstGeom>
          <a:noFill/>
          <a:ln>
            <a:solidFill>
              <a:srgbClr val="B21059"/>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p:cNvSpPr txBox="1"/>
          <p:nvPr/>
        </p:nvSpPr>
        <p:spPr>
          <a:xfrm>
            <a:off x="7010400" y="4572000"/>
            <a:ext cx="2058962" cy="400110"/>
          </a:xfrm>
          <a:prstGeom prst="rect">
            <a:avLst/>
          </a:prstGeom>
          <a:noFill/>
        </p:spPr>
        <p:txBody>
          <a:bodyPr wrap="none" rtlCol="0">
            <a:spAutoFit/>
          </a:bodyPr>
          <a:lstStyle/>
          <a:p>
            <a:r>
              <a:rPr lang="en-US" sz="2000" b="1" dirty="0" smtClean="0">
                <a:solidFill>
                  <a:srgbClr val="FF0000"/>
                </a:solidFill>
              </a:rPr>
              <a:t>Device Hardening</a:t>
            </a:r>
            <a:endParaRPr lang="en-US" sz="2000" b="1" dirty="0">
              <a:solidFill>
                <a:srgbClr val="FF0000"/>
              </a:solidFill>
            </a:endParaRPr>
          </a:p>
        </p:txBody>
      </p:sp>
      <p:sp>
        <p:nvSpPr>
          <p:cNvPr id="103" name="TextBox 102"/>
          <p:cNvSpPr txBox="1"/>
          <p:nvPr/>
        </p:nvSpPr>
        <p:spPr>
          <a:xfrm>
            <a:off x="1903438" y="1047690"/>
            <a:ext cx="2058962" cy="400110"/>
          </a:xfrm>
          <a:prstGeom prst="rect">
            <a:avLst/>
          </a:prstGeom>
          <a:noFill/>
        </p:spPr>
        <p:txBody>
          <a:bodyPr wrap="none" rtlCol="0">
            <a:spAutoFit/>
          </a:bodyPr>
          <a:lstStyle/>
          <a:p>
            <a:r>
              <a:rPr lang="en-US" sz="2000" b="1" dirty="0" smtClean="0">
                <a:solidFill>
                  <a:srgbClr val="FF0000"/>
                </a:solidFill>
              </a:rPr>
              <a:t>Device Hardening</a:t>
            </a:r>
            <a:endParaRPr lang="en-US" sz="2000" b="1" dirty="0">
              <a:solidFill>
                <a:srgbClr val="FF0000"/>
              </a:solidFill>
            </a:endParaRPr>
          </a:p>
        </p:txBody>
      </p:sp>
      <p:sp>
        <p:nvSpPr>
          <p:cNvPr id="104" name="TextBox 103"/>
          <p:cNvSpPr txBox="1"/>
          <p:nvPr/>
        </p:nvSpPr>
        <p:spPr>
          <a:xfrm>
            <a:off x="3200400" y="2362200"/>
            <a:ext cx="2058962" cy="400110"/>
          </a:xfrm>
          <a:prstGeom prst="rect">
            <a:avLst/>
          </a:prstGeom>
          <a:noFill/>
        </p:spPr>
        <p:txBody>
          <a:bodyPr wrap="none" rtlCol="0">
            <a:spAutoFit/>
          </a:bodyPr>
          <a:lstStyle/>
          <a:p>
            <a:r>
              <a:rPr lang="en-US" sz="2000" b="1" dirty="0" smtClean="0">
                <a:solidFill>
                  <a:srgbClr val="FF0000"/>
                </a:solidFill>
              </a:rPr>
              <a:t>Device Hardening</a:t>
            </a:r>
            <a:endParaRPr lang="en-US" sz="2000" b="1" dirty="0">
              <a:solidFill>
                <a:srgbClr val="FF0000"/>
              </a:solidFill>
            </a:endParaRPr>
          </a:p>
        </p:txBody>
      </p:sp>
      <p:pic>
        <p:nvPicPr>
          <p:cNvPr id="85" name="Picture 21"/>
          <p:cNvPicPr>
            <a:picLocks noChangeArrowheads="1"/>
          </p:cNvPicPr>
          <p:nvPr/>
        </p:nvPicPr>
        <p:blipFill>
          <a:blip r:embed="rId7"/>
          <a:srcRect/>
          <a:stretch>
            <a:fillRect/>
          </a:stretch>
        </p:blipFill>
        <p:spPr bwMode="auto">
          <a:xfrm>
            <a:off x="6731000" y="4953000"/>
            <a:ext cx="584200" cy="939800"/>
          </a:xfrm>
          <a:prstGeom prst="rect">
            <a:avLst/>
          </a:prstGeom>
          <a:noFill/>
          <a:ln w="9525">
            <a:noFill/>
            <a:miter lim="800000"/>
            <a:headEnd/>
            <a:tailEnd/>
          </a:ln>
          <a:effectLst/>
        </p:spPr>
      </p:pic>
      <p:cxnSp>
        <p:nvCxnSpPr>
          <p:cNvPr id="86" name="Straight Connector 85"/>
          <p:cNvCxnSpPr>
            <a:endCxn id="85" idx="1"/>
          </p:cNvCxnSpPr>
          <p:nvPr/>
        </p:nvCxnSpPr>
        <p:spPr>
          <a:xfrm rot="16200000" flipH="1">
            <a:off x="5543550" y="4235450"/>
            <a:ext cx="165100" cy="2209800"/>
          </a:xfrm>
          <a:prstGeom prst="line">
            <a:avLst/>
          </a:prstGeom>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7391400" y="5105400"/>
            <a:ext cx="1536190" cy="923330"/>
          </a:xfrm>
          <a:prstGeom prst="rect">
            <a:avLst/>
          </a:prstGeom>
          <a:noFill/>
        </p:spPr>
        <p:txBody>
          <a:bodyPr wrap="none" rtlCol="0">
            <a:spAutoFit/>
          </a:bodyPr>
          <a:lstStyle/>
          <a:p>
            <a:r>
              <a:rPr lang="en-US" b="1" dirty="0" smtClean="0"/>
              <a:t>SIM/SOC</a:t>
            </a:r>
          </a:p>
          <a:p>
            <a:r>
              <a:rPr lang="en-US" b="1" dirty="0" smtClean="0"/>
              <a:t>(Security </a:t>
            </a:r>
          </a:p>
          <a:p>
            <a:r>
              <a:rPr lang="en-US" b="1" dirty="0" smtClean="0"/>
              <a:t>Management)</a:t>
            </a:r>
            <a:endParaRPr lang="en-US" b="1" dirty="0"/>
          </a:p>
        </p:txBody>
      </p:sp>
      <p:sp>
        <p:nvSpPr>
          <p:cNvPr id="88" name="Rounded Rectangle 87"/>
          <p:cNvSpPr/>
          <p:nvPr/>
        </p:nvSpPr>
        <p:spPr>
          <a:xfrm>
            <a:off x="6629400" y="4876800"/>
            <a:ext cx="2286000" cy="1219200"/>
          </a:xfrm>
          <a:prstGeom prst="roundRect">
            <a:avLst/>
          </a:prstGeom>
          <a:noFill/>
          <a:ln>
            <a:solidFill>
              <a:schemeClr val="tx2">
                <a:lumMod val="75000"/>
              </a:schemeClr>
            </a:solidFill>
          </a:ln>
          <a:effectLst>
            <a:glow rad="1397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1000" fill="hold"/>
                                        <p:tgtEl>
                                          <p:spTgt spid="94"/>
                                        </p:tgtEl>
                                        <p:attrNameLst>
                                          <p:attrName>ppt_x</p:attrName>
                                        </p:attrNameLst>
                                      </p:cBhvr>
                                      <p:tavLst>
                                        <p:tav tm="0">
                                          <p:val>
                                            <p:strVal val="#ppt_x"/>
                                          </p:val>
                                        </p:tav>
                                        <p:tav tm="100000">
                                          <p:val>
                                            <p:strVal val="#ppt_x"/>
                                          </p:val>
                                        </p:tav>
                                      </p:tavLst>
                                    </p:anim>
                                    <p:anim calcmode="lin" valueType="num">
                                      <p:cBhvr additive="base">
                                        <p:cTn id="8" dur="1000" fill="hold"/>
                                        <p:tgtEl>
                                          <p:spTgt spid="9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000" fill="hold"/>
                                        <p:tgtEl>
                                          <p:spTgt spid="96"/>
                                        </p:tgtEl>
                                        <p:attrNameLst>
                                          <p:attrName>ppt_x</p:attrName>
                                        </p:attrNameLst>
                                      </p:cBhvr>
                                      <p:tavLst>
                                        <p:tav tm="0">
                                          <p:val>
                                            <p:strVal val="#ppt_x"/>
                                          </p:val>
                                        </p:tav>
                                        <p:tav tm="100000">
                                          <p:val>
                                            <p:strVal val="#ppt_x"/>
                                          </p:val>
                                        </p:tav>
                                      </p:tavLst>
                                    </p:anim>
                                    <p:anim calcmode="lin" valueType="num">
                                      <p:cBhvr additive="base">
                                        <p:cTn id="12" dur="1000" fill="hold"/>
                                        <p:tgtEl>
                                          <p:spTgt spid="9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2"/>
                                        </p:tgtEl>
                                        <p:attrNameLst>
                                          <p:attrName>style.visibility</p:attrName>
                                        </p:attrNameLst>
                                      </p:cBhvr>
                                      <p:to>
                                        <p:strVal val="visible"/>
                                      </p:to>
                                    </p:set>
                                    <p:anim calcmode="lin" valueType="num">
                                      <p:cBhvr additive="base">
                                        <p:cTn id="15" dur="1000" fill="hold"/>
                                        <p:tgtEl>
                                          <p:spTgt spid="92"/>
                                        </p:tgtEl>
                                        <p:attrNameLst>
                                          <p:attrName>ppt_x</p:attrName>
                                        </p:attrNameLst>
                                      </p:cBhvr>
                                      <p:tavLst>
                                        <p:tav tm="0">
                                          <p:val>
                                            <p:strVal val="#ppt_x"/>
                                          </p:val>
                                        </p:tav>
                                        <p:tav tm="100000">
                                          <p:val>
                                            <p:strVal val="#ppt_x"/>
                                          </p:val>
                                        </p:tav>
                                      </p:tavLst>
                                    </p:anim>
                                    <p:anim calcmode="lin" valueType="num">
                                      <p:cBhvr additive="base">
                                        <p:cTn id="16" dur="10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0"/>
                                        </p:tgtEl>
                                        <p:attrNameLst>
                                          <p:attrName>style.visibility</p:attrName>
                                        </p:attrNameLst>
                                      </p:cBhvr>
                                      <p:to>
                                        <p:strVal val="visible"/>
                                      </p:to>
                                    </p:set>
                                    <p:anim calcmode="lin" valueType="num">
                                      <p:cBhvr additive="base">
                                        <p:cTn id="21" dur="1000" fill="hold"/>
                                        <p:tgtEl>
                                          <p:spTgt spid="90"/>
                                        </p:tgtEl>
                                        <p:attrNameLst>
                                          <p:attrName>ppt_x</p:attrName>
                                        </p:attrNameLst>
                                      </p:cBhvr>
                                      <p:tavLst>
                                        <p:tav tm="0">
                                          <p:val>
                                            <p:strVal val="#ppt_x"/>
                                          </p:val>
                                        </p:tav>
                                        <p:tav tm="100000">
                                          <p:val>
                                            <p:strVal val="#ppt_x"/>
                                          </p:val>
                                        </p:tav>
                                      </p:tavLst>
                                    </p:anim>
                                    <p:anim calcmode="lin" valueType="num">
                                      <p:cBhvr additive="base">
                                        <p:cTn id="22" dur="1000" fill="hold"/>
                                        <p:tgtEl>
                                          <p:spTgt spid="9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9"/>
                                        </p:tgtEl>
                                        <p:attrNameLst>
                                          <p:attrName>style.visibility</p:attrName>
                                        </p:attrNameLst>
                                      </p:cBhvr>
                                      <p:to>
                                        <p:strVal val="visible"/>
                                      </p:to>
                                    </p:set>
                                    <p:anim calcmode="lin" valueType="num">
                                      <p:cBhvr additive="base">
                                        <p:cTn id="25" dur="1000" fill="hold"/>
                                        <p:tgtEl>
                                          <p:spTgt spid="89"/>
                                        </p:tgtEl>
                                        <p:attrNameLst>
                                          <p:attrName>ppt_x</p:attrName>
                                        </p:attrNameLst>
                                      </p:cBhvr>
                                      <p:tavLst>
                                        <p:tav tm="0">
                                          <p:val>
                                            <p:strVal val="#ppt_x"/>
                                          </p:val>
                                        </p:tav>
                                        <p:tav tm="100000">
                                          <p:val>
                                            <p:strVal val="#ppt_x"/>
                                          </p:val>
                                        </p:tav>
                                      </p:tavLst>
                                    </p:anim>
                                    <p:anim calcmode="lin" valueType="num">
                                      <p:cBhvr additive="base">
                                        <p:cTn id="26" dur="1000" fill="hold"/>
                                        <p:tgtEl>
                                          <p:spTgt spid="8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additive="base">
                                        <p:cTn id="29" dur="1000" fill="hold"/>
                                        <p:tgtEl>
                                          <p:spTgt spid="72"/>
                                        </p:tgtEl>
                                        <p:attrNameLst>
                                          <p:attrName>ppt_x</p:attrName>
                                        </p:attrNameLst>
                                      </p:cBhvr>
                                      <p:tavLst>
                                        <p:tav tm="0">
                                          <p:val>
                                            <p:strVal val="#ppt_x"/>
                                          </p:val>
                                        </p:tav>
                                        <p:tav tm="100000">
                                          <p:val>
                                            <p:strVal val="#ppt_x"/>
                                          </p:val>
                                        </p:tav>
                                      </p:tavLst>
                                    </p:anim>
                                    <p:anim calcmode="lin" valueType="num">
                                      <p:cBhvr additive="base">
                                        <p:cTn id="30" dur="1000" fill="hold"/>
                                        <p:tgtEl>
                                          <p:spTgt spid="7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additive="base">
                                        <p:cTn id="33" dur="1000" fill="hold"/>
                                        <p:tgtEl>
                                          <p:spTgt spid="91"/>
                                        </p:tgtEl>
                                        <p:attrNameLst>
                                          <p:attrName>ppt_x</p:attrName>
                                        </p:attrNameLst>
                                      </p:cBhvr>
                                      <p:tavLst>
                                        <p:tav tm="0">
                                          <p:val>
                                            <p:strVal val="#ppt_x"/>
                                          </p:val>
                                        </p:tav>
                                        <p:tav tm="100000">
                                          <p:val>
                                            <p:strVal val="#ppt_x"/>
                                          </p:val>
                                        </p:tav>
                                      </p:tavLst>
                                    </p:anim>
                                    <p:anim calcmode="lin" valueType="num">
                                      <p:cBhvr additive="base">
                                        <p:cTn id="34" dur="10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1" fill="hold" grpId="0" nodeType="click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additive="base">
                                        <p:cTn id="39" dur="1000" fill="hold"/>
                                        <p:tgtEl>
                                          <p:spTgt spid="93"/>
                                        </p:tgtEl>
                                        <p:attrNameLst>
                                          <p:attrName>ppt_x</p:attrName>
                                        </p:attrNameLst>
                                      </p:cBhvr>
                                      <p:tavLst>
                                        <p:tav tm="0">
                                          <p:val>
                                            <p:strVal val="#ppt_x"/>
                                          </p:val>
                                        </p:tav>
                                        <p:tav tm="100000">
                                          <p:val>
                                            <p:strVal val="#ppt_x"/>
                                          </p:val>
                                        </p:tav>
                                      </p:tavLst>
                                    </p:anim>
                                    <p:anim calcmode="lin" valueType="num">
                                      <p:cBhvr additive="base">
                                        <p:cTn id="40" dur="1000" fill="hold"/>
                                        <p:tgtEl>
                                          <p:spTgt spid="93"/>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1000" fill="hold"/>
                                        <p:tgtEl>
                                          <p:spTgt spid="95"/>
                                        </p:tgtEl>
                                        <p:attrNameLst>
                                          <p:attrName>ppt_x</p:attrName>
                                        </p:attrNameLst>
                                      </p:cBhvr>
                                      <p:tavLst>
                                        <p:tav tm="0">
                                          <p:val>
                                            <p:strVal val="#ppt_x"/>
                                          </p:val>
                                        </p:tav>
                                        <p:tav tm="100000">
                                          <p:val>
                                            <p:strVal val="#ppt_x"/>
                                          </p:val>
                                        </p:tav>
                                      </p:tavLst>
                                    </p:anim>
                                    <p:anim calcmode="lin" valueType="num">
                                      <p:cBhvr additive="base">
                                        <p:cTn id="44" dur="1000" fill="hold"/>
                                        <p:tgtEl>
                                          <p:spTgt spid="95"/>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1" nodeType="clickEffect">
                                  <p:stCondLst>
                                    <p:cond delay="0"/>
                                  </p:stCondLst>
                                  <p:childTnLst>
                                    <p:set>
                                      <p:cBhvr>
                                        <p:cTn id="48" dur="1" fill="hold">
                                          <p:stCondLst>
                                            <p:cond delay="0"/>
                                          </p:stCondLst>
                                        </p:cTn>
                                        <p:tgtEl>
                                          <p:spTgt spid="93"/>
                                        </p:tgtEl>
                                        <p:attrNameLst>
                                          <p:attrName>style.visibility</p:attrName>
                                        </p:attrNameLst>
                                      </p:cBhvr>
                                      <p:to>
                                        <p:strVal val="visible"/>
                                      </p:to>
                                    </p:set>
                                    <p:anim calcmode="lin" valueType="num">
                                      <p:cBhvr additive="base">
                                        <p:cTn id="49" dur="500" fill="hold"/>
                                        <p:tgtEl>
                                          <p:spTgt spid="93"/>
                                        </p:tgtEl>
                                        <p:attrNameLst>
                                          <p:attrName>ppt_x</p:attrName>
                                        </p:attrNameLst>
                                      </p:cBhvr>
                                      <p:tavLst>
                                        <p:tav tm="0">
                                          <p:val>
                                            <p:strVal val="#ppt_x"/>
                                          </p:val>
                                        </p:tav>
                                        <p:tav tm="100000">
                                          <p:val>
                                            <p:strVal val="#ppt_x"/>
                                          </p:val>
                                        </p:tav>
                                      </p:tavLst>
                                    </p:anim>
                                    <p:anim calcmode="lin" valueType="num">
                                      <p:cBhvr additive="base">
                                        <p:cTn id="50" dur="500" fill="hold"/>
                                        <p:tgtEl>
                                          <p:spTgt spid="93"/>
                                        </p:tgtEl>
                                        <p:attrNameLst>
                                          <p:attrName>ppt_y</p:attrName>
                                        </p:attrNameLst>
                                      </p:cBhvr>
                                      <p:tavLst>
                                        <p:tav tm="0">
                                          <p:val>
                                            <p:strVal val="1+#ppt_h/2"/>
                                          </p:val>
                                        </p:tav>
                                        <p:tav tm="100000">
                                          <p:val>
                                            <p:strVal val="#ppt_y"/>
                                          </p:val>
                                        </p:tav>
                                      </p:tavLst>
                                    </p:anim>
                                  </p:childTnLst>
                                </p:cTn>
                              </p:par>
                              <p:par>
                                <p:cTn id="51" presetID="2" presetClass="entr" presetSubtype="4" fill="hold" grpId="1" nodeType="withEffect">
                                  <p:stCondLst>
                                    <p:cond delay="0"/>
                                  </p:stCondLst>
                                  <p:childTnLst>
                                    <p:set>
                                      <p:cBhvr>
                                        <p:cTn id="52" dur="1" fill="hold">
                                          <p:stCondLst>
                                            <p:cond delay="0"/>
                                          </p:stCondLst>
                                        </p:cTn>
                                        <p:tgtEl>
                                          <p:spTgt spid="95"/>
                                        </p:tgtEl>
                                        <p:attrNameLst>
                                          <p:attrName>style.visibility</p:attrName>
                                        </p:attrNameLst>
                                      </p:cBhvr>
                                      <p:to>
                                        <p:strVal val="visible"/>
                                      </p:to>
                                    </p:set>
                                    <p:anim calcmode="lin" valueType="num">
                                      <p:cBhvr additive="base">
                                        <p:cTn id="53" dur="500" fill="hold"/>
                                        <p:tgtEl>
                                          <p:spTgt spid="95"/>
                                        </p:tgtEl>
                                        <p:attrNameLst>
                                          <p:attrName>ppt_x</p:attrName>
                                        </p:attrNameLst>
                                      </p:cBhvr>
                                      <p:tavLst>
                                        <p:tav tm="0">
                                          <p:val>
                                            <p:strVal val="#ppt_x"/>
                                          </p:val>
                                        </p:tav>
                                        <p:tav tm="100000">
                                          <p:val>
                                            <p:strVal val="#ppt_x"/>
                                          </p:val>
                                        </p:tav>
                                      </p:tavLst>
                                    </p:anim>
                                    <p:anim calcmode="lin" valueType="num">
                                      <p:cBhvr additive="base">
                                        <p:cTn id="54" dur="500" fill="hold"/>
                                        <p:tgtEl>
                                          <p:spTgt spid="9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03"/>
                                        </p:tgtEl>
                                        <p:attrNameLst>
                                          <p:attrName>style.visibility</p:attrName>
                                        </p:attrNameLst>
                                      </p:cBhvr>
                                      <p:to>
                                        <p:strVal val="visible"/>
                                      </p:to>
                                    </p:set>
                                    <p:anim calcmode="lin" valueType="num">
                                      <p:cBhvr additive="base">
                                        <p:cTn id="57" dur="500" fill="hold"/>
                                        <p:tgtEl>
                                          <p:spTgt spid="103"/>
                                        </p:tgtEl>
                                        <p:attrNameLst>
                                          <p:attrName>ppt_x</p:attrName>
                                        </p:attrNameLst>
                                      </p:cBhvr>
                                      <p:tavLst>
                                        <p:tav tm="0">
                                          <p:val>
                                            <p:strVal val="#ppt_x"/>
                                          </p:val>
                                        </p:tav>
                                        <p:tav tm="100000">
                                          <p:val>
                                            <p:strVal val="#ppt_x"/>
                                          </p:val>
                                        </p:tav>
                                      </p:tavLst>
                                    </p:anim>
                                    <p:anim calcmode="lin" valueType="num">
                                      <p:cBhvr additive="base">
                                        <p:cTn id="58" dur="500" fill="hold"/>
                                        <p:tgtEl>
                                          <p:spTgt spid="103"/>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99"/>
                                        </p:tgtEl>
                                        <p:attrNameLst>
                                          <p:attrName>style.visibility</p:attrName>
                                        </p:attrNameLst>
                                      </p:cBhvr>
                                      <p:to>
                                        <p:strVal val="visible"/>
                                      </p:to>
                                    </p:set>
                                    <p:anim calcmode="lin" valueType="num">
                                      <p:cBhvr additive="base">
                                        <p:cTn id="61" dur="500" fill="hold"/>
                                        <p:tgtEl>
                                          <p:spTgt spid="99"/>
                                        </p:tgtEl>
                                        <p:attrNameLst>
                                          <p:attrName>ppt_x</p:attrName>
                                        </p:attrNameLst>
                                      </p:cBhvr>
                                      <p:tavLst>
                                        <p:tav tm="0">
                                          <p:val>
                                            <p:strVal val="#ppt_x"/>
                                          </p:val>
                                        </p:tav>
                                        <p:tav tm="100000">
                                          <p:val>
                                            <p:strVal val="#ppt_x"/>
                                          </p:val>
                                        </p:tav>
                                      </p:tavLst>
                                    </p:anim>
                                    <p:anim calcmode="lin" valueType="num">
                                      <p:cBhvr additive="base">
                                        <p:cTn id="62" dur="500" fill="hold"/>
                                        <p:tgtEl>
                                          <p:spTgt spid="9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00"/>
                                        </p:tgtEl>
                                        <p:attrNameLst>
                                          <p:attrName>style.visibility</p:attrName>
                                        </p:attrNameLst>
                                      </p:cBhvr>
                                      <p:to>
                                        <p:strVal val="visible"/>
                                      </p:to>
                                    </p:set>
                                    <p:anim calcmode="lin" valueType="num">
                                      <p:cBhvr additive="base">
                                        <p:cTn id="65" dur="500" fill="hold"/>
                                        <p:tgtEl>
                                          <p:spTgt spid="100"/>
                                        </p:tgtEl>
                                        <p:attrNameLst>
                                          <p:attrName>ppt_x</p:attrName>
                                        </p:attrNameLst>
                                      </p:cBhvr>
                                      <p:tavLst>
                                        <p:tav tm="0">
                                          <p:val>
                                            <p:strVal val="#ppt_x"/>
                                          </p:val>
                                        </p:tav>
                                        <p:tav tm="100000">
                                          <p:val>
                                            <p:strVal val="#ppt_x"/>
                                          </p:val>
                                        </p:tav>
                                      </p:tavLst>
                                    </p:anim>
                                    <p:anim calcmode="lin" valueType="num">
                                      <p:cBhvr additive="base">
                                        <p:cTn id="66" dur="500" fill="hold"/>
                                        <p:tgtEl>
                                          <p:spTgt spid="10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04"/>
                                        </p:tgtEl>
                                        <p:attrNameLst>
                                          <p:attrName>style.visibility</p:attrName>
                                        </p:attrNameLst>
                                      </p:cBhvr>
                                      <p:to>
                                        <p:strVal val="visible"/>
                                      </p:to>
                                    </p:set>
                                    <p:anim calcmode="lin" valueType="num">
                                      <p:cBhvr additive="base">
                                        <p:cTn id="69" dur="500" fill="hold"/>
                                        <p:tgtEl>
                                          <p:spTgt spid="104"/>
                                        </p:tgtEl>
                                        <p:attrNameLst>
                                          <p:attrName>ppt_x</p:attrName>
                                        </p:attrNameLst>
                                      </p:cBhvr>
                                      <p:tavLst>
                                        <p:tav tm="0">
                                          <p:val>
                                            <p:strVal val="#ppt_x"/>
                                          </p:val>
                                        </p:tav>
                                        <p:tav tm="100000">
                                          <p:val>
                                            <p:strVal val="#ppt_x"/>
                                          </p:val>
                                        </p:tav>
                                      </p:tavLst>
                                    </p:anim>
                                    <p:anim calcmode="lin" valueType="num">
                                      <p:cBhvr additive="base">
                                        <p:cTn id="70" dur="500" fill="hold"/>
                                        <p:tgtEl>
                                          <p:spTgt spid="104"/>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01"/>
                                        </p:tgtEl>
                                        <p:attrNameLst>
                                          <p:attrName>style.visibility</p:attrName>
                                        </p:attrNameLst>
                                      </p:cBhvr>
                                      <p:to>
                                        <p:strVal val="visible"/>
                                      </p:to>
                                    </p:set>
                                    <p:anim calcmode="lin" valueType="num">
                                      <p:cBhvr additive="base">
                                        <p:cTn id="73" dur="500" fill="hold"/>
                                        <p:tgtEl>
                                          <p:spTgt spid="101"/>
                                        </p:tgtEl>
                                        <p:attrNameLst>
                                          <p:attrName>ppt_x</p:attrName>
                                        </p:attrNameLst>
                                      </p:cBhvr>
                                      <p:tavLst>
                                        <p:tav tm="0">
                                          <p:val>
                                            <p:strVal val="#ppt_x"/>
                                          </p:val>
                                        </p:tav>
                                        <p:tav tm="100000">
                                          <p:val>
                                            <p:strVal val="#ppt_x"/>
                                          </p:val>
                                        </p:tav>
                                      </p:tavLst>
                                    </p:anim>
                                    <p:anim calcmode="lin" valueType="num">
                                      <p:cBhvr additive="base">
                                        <p:cTn id="74" dur="500" fill="hold"/>
                                        <p:tgtEl>
                                          <p:spTgt spid="101"/>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02"/>
                                        </p:tgtEl>
                                        <p:attrNameLst>
                                          <p:attrName>style.visibility</p:attrName>
                                        </p:attrNameLst>
                                      </p:cBhvr>
                                      <p:to>
                                        <p:strVal val="visible"/>
                                      </p:to>
                                    </p:set>
                                    <p:anim calcmode="lin" valueType="num">
                                      <p:cBhvr additive="base">
                                        <p:cTn id="77" dur="500" fill="hold"/>
                                        <p:tgtEl>
                                          <p:spTgt spid="102"/>
                                        </p:tgtEl>
                                        <p:attrNameLst>
                                          <p:attrName>ppt_x</p:attrName>
                                        </p:attrNameLst>
                                      </p:cBhvr>
                                      <p:tavLst>
                                        <p:tav tm="0">
                                          <p:val>
                                            <p:strVal val="#ppt_x"/>
                                          </p:val>
                                        </p:tav>
                                        <p:tav tm="100000">
                                          <p:val>
                                            <p:strVal val="#ppt_x"/>
                                          </p:val>
                                        </p:tav>
                                      </p:tavLst>
                                    </p:anim>
                                    <p:anim calcmode="lin" valueType="num">
                                      <p:cBhvr additive="base">
                                        <p:cTn id="78"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97"/>
                                        </p:tgtEl>
                                        <p:attrNameLst>
                                          <p:attrName>style.visibility</p:attrName>
                                        </p:attrNameLst>
                                      </p:cBhvr>
                                      <p:to>
                                        <p:strVal val="visible"/>
                                      </p:to>
                                    </p:set>
                                    <p:anim calcmode="lin" valueType="num">
                                      <p:cBhvr additive="base">
                                        <p:cTn id="83" dur="1000" fill="hold"/>
                                        <p:tgtEl>
                                          <p:spTgt spid="97"/>
                                        </p:tgtEl>
                                        <p:attrNameLst>
                                          <p:attrName>ppt_x</p:attrName>
                                        </p:attrNameLst>
                                      </p:cBhvr>
                                      <p:tavLst>
                                        <p:tav tm="0">
                                          <p:val>
                                            <p:strVal val="#ppt_x"/>
                                          </p:val>
                                        </p:tav>
                                        <p:tav tm="100000">
                                          <p:val>
                                            <p:strVal val="#ppt_x"/>
                                          </p:val>
                                        </p:tav>
                                      </p:tavLst>
                                    </p:anim>
                                    <p:anim calcmode="lin" valueType="num">
                                      <p:cBhvr additive="base">
                                        <p:cTn id="84" dur="1000" fill="hold"/>
                                        <p:tgtEl>
                                          <p:spTgt spid="9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98"/>
                                        </p:tgtEl>
                                        <p:attrNameLst>
                                          <p:attrName>style.visibility</p:attrName>
                                        </p:attrNameLst>
                                      </p:cBhvr>
                                      <p:to>
                                        <p:strVal val="visible"/>
                                      </p:to>
                                    </p:set>
                                    <p:anim calcmode="lin" valueType="num">
                                      <p:cBhvr additive="base">
                                        <p:cTn id="87" dur="1000" fill="hold"/>
                                        <p:tgtEl>
                                          <p:spTgt spid="98"/>
                                        </p:tgtEl>
                                        <p:attrNameLst>
                                          <p:attrName>ppt_x</p:attrName>
                                        </p:attrNameLst>
                                      </p:cBhvr>
                                      <p:tavLst>
                                        <p:tav tm="0">
                                          <p:val>
                                            <p:strVal val="#ppt_x"/>
                                          </p:val>
                                        </p:tav>
                                        <p:tav tm="100000">
                                          <p:val>
                                            <p:strVal val="#ppt_x"/>
                                          </p:val>
                                        </p:tav>
                                      </p:tavLst>
                                    </p:anim>
                                    <p:anim calcmode="lin" valueType="num">
                                      <p:cBhvr additive="base">
                                        <p:cTn id="88" dur="1000" fill="hold"/>
                                        <p:tgtEl>
                                          <p:spTgt spid="98"/>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1" fill="hold" grpId="0" nodeType="clickEffect">
                                  <p:stCondLst>
                                    <p:cond delay="0"/>
                                  </p:stCondLst>
                                  <p:childTnLst>
                                    <p:set>
                                      <p:cBhvr>
                                        <p:cTn id="92" dur="1" fill="hold">
                                          <p:stCondLst>
                                            <p:cond delay="0"/>
                                          </p:stCondLst>
                                        </p:cTn>
                                        <p:tgtEl>
                                          <p:spTgt spid="88"/>
                                        </p:tgtEl>
                                        <p:attrNameLst>
                                          <p:attrName>style.visibility</p:attrName>
                                        </p:attrNameLst>
                                      </p:cBhvr>
                                      <p:to>
                                        <p:strVal val="visible"/>
                                      </p:to>
                                    </p:set>
                                    <p:anim calcmode="lin" valueType="num">
                                      <p:cBhvr additive="base">
                                        <p:cTn id="93" dur="1000" fill="hold"/>
                                        <p:tgtEl>
                                          <p:spTgt spid="88"/>
                                        </p:tgtEl>
                                        <p:attrNameLst>
                                          <p:attrName>ppt_x</p:attrName>
                                        </p:attrNameLst>
                                      </p:cBhvr>
                                      <p:tavLst>
                                        <p:tav tm="0">
                                          <p:val>
                                            <p:strVal val="#ppt_x"/>
                                          </p:val>
                                        </p:tav>
                                        <p:tav tm="100000">
                                          <p:val>
                                            <p:strVal val="#ppt_x"/>
                                          </p:val>
                                        </p:tav>
                                      </p:tavLst>
                                    </p:anim>
                                    <p:anim calcmode="lin" valueType="num">
                                      <p:cBhvr additive="base">
                                        <p:cTn id="94" dur="1000" fill="hold"/>
                                        <p:tgtEl>
                                          <p:spTgt spid="88"/>
                                        </p:tgtEl>
                                        <p:attrNameLst>
                                          <p:attrName>ppt_y</p:attrName>
                                        </p:attrNameLst>
                                      </p:cBhvr>
                                      <p:tavLst>
                                        <p:tav tm="0">
                                          <p:val>
                                            <p:strVal val="0-#ppt_h/2"/>
                                          </p:val>
                                        </p:tav>
                                        <p:tav tm="100000">
                                          <p:val>
                                            <p:strVal val="#ppt_y"/>
                                          </p:val>
                                        </p:tav>
                                      </p:tavLst>
                                    </p:anim>
                                  </p:childTnLst>
                                </p:cTn>
                              </p:par>
                              <p:par>
                                <p:cTn id="95" presetID="2" presetClass="entr" presetSubtype="1" fill="hold" grpId="0" nodeType="withEffect">
                                  <p:stCondLst>
                                    <p:cond delay="0"/>
                                  </p:stCondLst>
                                  <p:childTnLst>
                                    <p:set>
                                      <p:cBhvr>
                                        <p:cTn id="96" dur="1" fill="hold">
                                          <p:stCondLst>
                                            <p:cond delay="0"/>
                                          </p:stCondLst>
                                        </p:cTn>
                                        <p:tgtEl>
                                          <p:spTgt spid="87"/>
                                        </p:tgtEl>
                                        <p:attrNameLst>
                                          <p:attrName>style.visibility</p:attrName>
                                        </p:attrNameLst>
                                      </p:cBhvr>
                                      <p:to>
                                        <p:strVal val="visible"/>
                                      </p:to>
                                    </p:set>
                                    <p:anim calcmode="lin" valueType="num">
                                      <p:cBhvr additive="base">
                                        <p:cTn id="97" dur="1000" fill="hold"/>
                                        <p:tgtEl>
                                          <p:spTgt spid="87"/>
                                        </p:tgtEl>
                                        <p:attrNameLst>
                                          <p:attrName>ppt_x</p:attrName>
                                        </p:attrNameLst>
                                      </p:cBhvr>
                                      <p:tavLst>
                                        <p:tav tm="0">
                                          <p:val>
                                            <p:strVal val="#ppt_x"/>
                                          </p:val>
                                        </p:tav>
                                        <p:tav tm="100000">
                                          <p:val>
                                            <p:strVal val="#ppt_x"/>
                                          </p:val>
                                        </p:tav>
                                      </p:tavLst>
                                    </p:anim>
                                    <p:anim calcmode="lin" valueType="num">
                                      <p:cBhvr additive="base">
                                        <p:cTn id="98" dur="1000" fill="hold"/>
                                        <p:tgtEl>
                                          <p:spTgt spid="87"/>
                                        </p:tgtEl>
                                        <p:attrNameLst>
                                          <p:attrName>ppt_y</p:attrName>
                                        </p:attrNameLst>
                                      </p:cBhvr>
                                      <p:tavLst>
                                        <p:tav tm="0">
                                          <p:val>
                                            <p:strVal val="0-#ppt_h/2"/>
                                          </p:val>
                                        </p:tav>
                                        <p:tav tm="100000">
                                          <p:val>
                                            <p:strVal val="#ppt_y"/>
                                          </p:val>
                                        </p:tav>
                                      </p:tavLst>
                                    </p:anim>
                                  </p:childTnLst>
                                </p:cTn>
                              </p:par>
                              <p:par>
                                <p:cTn id="99" presetID="2" presetClass="entr" presetSubtype="1" fill="hold" nodeType="withEffect">
                                  <p:stCondLst>
                                    <p:cond delay="0"/>
                                  </p:stCondLst>
                                  <p:childTnLst>
                                    <p:set>
                                      <p:cBhvr>
                                        <p:cTn id="100" dur="1" fill="hold">
                                          <p:stCondLst>
                                            <p:cond delay="0"/>
                                          </p:stCondLst>
                                        </p:cTn>
                                        <p:tgtEl>
                                          <p:spTgt spid="85"/>
                                        </p:tgtEl>
                                        <p:attrNameLst>
                                          <p:attrName>style.visibility</p:attrName>
                                        </p:attrNameLst>
                                      </p:cBhvr>
                                      <p:to>
                                        <p:strVal val="visible"/>
                                      </p:to>
                                    </p:set>
                                    <p:anim calcmode="lin" valueType="num">
                                      <p:cBhvr additive="base">
                                        <p:cTn id="101" dur="1000" fill="hold"/>
                                        <p:tgtEl>
                                          <p:spTgt spid="85"/>
                                        </p:tgtEl>
                                        <p:attrNameLst>
                                          <p:attrName>ppt_x</p:attrName>
                                        </p:attrNameLst>
                                      </p:cBhvr>
                                      <p:tavLst>
                                        <p:tav tm="0">
                                          <p:val>
                                            <p:strVal val="#ppt_x"/>
                                          </p:val>
                                        </p:tav>
                                        <p:tav tm="100000">
                                          <p:val>
                                            <p:strVal val="#ppt_x"/>
                                          </p:val>
                                        </p:tav>
                                      </p:tavLst>
                                    </p:anim>
                                    <p:anim calcmode="lin" valueType="num">
                                      <p:cBhvr additive="base">
                                        <p:cTn id="102" dur="1000" fill="hold"/>
                                        <p:tgtEl>
                                          <p:spTgt spid="85"/>
                                        </p:tgtEl>
                                        <p:attrNameLst>
                                          <p:attrName>ppt_y</p:attrName>
                                        </p:attrNameLst>
                                      </p:cBhvr>
                                      <p:tavLst>
                                        <p:tav tm="0">
                                          <p:val>
                                            <p:strVal val="0-#ppt_h/2"/>
                                          </p:val>
                                        </p:tav>
                                        <p:tav tm="100000">
                                          <p:val>
                                            <p:strVal val="#ppt_y"/>
                                          </p:val>
                                        </p:tav>
                                      </p:tavLst>
                                    </p:anim>
                                  </p:childTnLst>
                                </p:cTn>
                              </p:par>
                              <p:par>
                                <p:cTn id="103" presetID="2" presetClass="entr" presetSubtype="1" fill="hold" nodeType="withEffect">
                                  <p:stCondLst>
                                    <p:cond delay="0"/>
                                  </p:stCondLst>
                                  <p:childTnLst>
                                    <p:set>
                                      <p:cBhvr>
                                        <p:cTn id="104" dur="1" fill="hold">
                                          <p:stCondLst>
                                            <p:cond delay="0"/>
                                          </p:stCondLst>
                                        </p:cTn>
                                        <p:tgtEl>
                                          <p:spTgt spid="86"/>
                                        </p:tgtEl>
                                        <p:attrNameLst>
                                          <p:attrName>style.visibility</p:attrName>
                                        </p:attrNameLst>
                                      </p:cBhvr>
                                      <p:to>
                                        <p:strVal val="visible"/>
                                      </p:to>
                                    </p:set>
                                    <p:anim calcmode="lin" valueType="num">
                                      <p:cBhvr additive="base">
                                        <p:cTn id="105" dur="1000" fill="hold"/>
                                        <p:tgtEl>
                                          <p:spTgt spid="86"/>
                                        </p:tgtEl>
                                        <p:attrNameLst>
                                          <p:attrName>ppt_x</p:attrName>
                                        </p:attrNameLst>
                                      </p:cBhvr>
                                      <p:tavLst>
                                        <p:tav tm="0">
                                          <p:val>
                                            <p:strVal val="#ppt_x"/>
                                          </p:val>
                                        </p:tav>
                                        <p:tav tm="100000">
                                          <p:val>
                                            <p:strVal val="#ppt_x"/>
                                          </p:val>
                                        </p:tav>
                                      </p:tavLst>
                                    </p:anim>
                                    <p:anim calcmode="lin" valueType="num">
                                      <p:cBhvr additive="base">
                                        <p:cTn id="106" dur="1000" fill="hold"/>
                                        <p:tgtEl>
                                          <p:spTgt spid="8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9" grpId="0" animBg="1"/>
      <p:bldP spid="90" grpId="0" animBg="1"/>
      <p:bldP spid="91" grpId="0" animBg="1"/>
      <p:bldP spid="92" grpId="0" animBg="1"/>
      <p:bldP spid="93" grpId="0" animBg="1"/>
      <p:bldP spid="93" grpId="1" animBg="1"/>
      <p:bldP spid="94" grpId="0" animBg="1"/>
      <p:bldP spid="95" grpId="0" animBg="1"/>
      <p:bldP spid="95" grpId="1" animBg="1"/>
      <p:bldP spid="96" grpId="0" animBg="1"/>
      <p:bldP spid="98" grpId="0"/>
      <p:bldP spid="99" grpId="0" animBg="1"/>
      <p:bldP spid="100" grpId="0" animBg="1"/>
      <p:bldP spid="101" grpId="0" animBg="1"/>
      <p:bldP spid="102" grpId="0"/>
      <p:bldP spid="103" grpId="0"/>
      <p:bldP spid="104" grpId="0"/>
      <p:bldP spid="87" grpId="0"/>
      <p:bldP spid="8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4.2.8 Vulnerability </a:t>
            </a:r>
            <a:r>
              <a:rPr lang="en-US" dirty="0" smtClean="0"/>
              <a:t>Assessment Scanner </a:t>
            </a:r>
            <a:endParaRPr lang="en-US" dirty="0"/>
          </a:p>
        </p:txBody>
      </p:sp>
      <p:sp>
        <p:nvSpPr>
          <p:cNvPr id="3" name="Content Placeholder 2"/>
          <p:cNvSpPr>
            <a:spLocks noGrp="1"/>
          </p:cNvSpPr>
          <p:nvPr>
            <p:ph idx="1"/>
          </p:nvPr>
        </p:nvSpPr>
        <p:spPr/>
        <p:txBody>
          <a:bodyPr>
            <a:normAutofit fontScale="92500"/>
          </a:bodyPr>
          <a:lstStyle/>
          <a:p>
            <a:r>
              <a:rPr lang="en-US" dirty="0" smtClean="0"/>
              <a:t>A </a:t>
            </a:r>
            <a:r>
              <a:rPr lang="en-US" b="1" dirty="0" smtClean="0"/>
              <a:t>vulnerability scanner</a:t>
            </a:r>
            <a:r>
              <a:rPr lang="en-US" dirty="0" smtClean="0"/>
              <a:t> is a </a:t>
            </a:r>
            <a:r>
              <a:rPr lang="en-US" dirty="0" smtClean="0">
                <a:hlinkClick r:id="rId2" action="ppaction://hlinkfile" tooltip="Computer program"/>
              </a:rPr>
              <a:t>computer program</a:t>
            </a:r>
            <a:r>
              <a:rPr lang="en-US" dirty="0" smtClean="0"/>
              <a:t> designed to assess computers, computer systems, </a:t>
            </a:r>
            <a:r>
              <a:rPr lang="en-US" dirty="0" smtClean="0">
                <a:hlinkClick r:id="rId3" action="ppaction://hlinkfile" tooltip="Computer network"/>
              </a:rPr>
              <a:t>networks</a:t>
            </a:r>
            <a:r>
              <a:rPr lang="en-US" dirty="0" smtClean="0"/>
              <a:t> or </a:t>
            </a:r>
            <a:r>
              <a:rPr lang="en-US" dirty="0" smtClean="0">
                <a:hlinkClick r:id="rId4" action="ppaction://hlinkfile" tooltip="Application software"/>
              </a:rPr>
              <a:t>applications</a:t>
            </a:r>
            <a:r>
              <a:rPr lang="en-US" dirty="0" smtClean="0"/>
              <a:t> for weaknesses. </a:t>
            </a:r>
          </a:p>
          <a:p>
            <a:r>
              <a:rPr lang="en-US" dirty="0" smtClean="0"/>
              <a:t>While functionality varies between different types of vulnerability scanners, they share a common, core purpose of enumerating the vulnerabilities present in one or more targets. </a:t>
            </a:r>
          </a:p>
          <a:p>
            <a:r>
              <a:rPr lang="en-US" dirty="0" smtClean="0"/>
              <a:t>Vulnerability scanners are a core technology component of </a:t>
            </a:r>
            <a:r>
              <a:rPr lang="en-US" dirty="0" smtClean="0">
                <a:hlinkClick r:id="rId5" action="ppaction://hlinkfile" tooltip="Vulnerability management"/>
              </a:rPr>
              <a:t>vulnerability management</a:t>
            </a:r>
            <a:r>
              <a:rPr lang="en-US" dirty="0" smtClean="0"/>
              <a:t>.</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Vulnerability Assessment Scanner </a:t>
            </a:r>
            <a:endParaRPr lang="en-US" dirty="0"/>
          </a:p>
        </p:txBody>
      </p:sp>
      <p:sp>
        <p:nvSpPr>
          <p:cNvPr id="3" name="Content Placeholder 2"/>
          <p:cNvSpPr>
            <a:spLocks noGrp="1"/>
          </p:cNvSpPr>
          <p:nvPr>
            <p:ph idx="1"/>
          </p:nvPr>
        </p:nvSpPr>
        <p:spPr/>
        <p:txBody>
          <a:bodyPr>
            <a:noAutofit/>
          </a:bodyPr>
          <a:lstStyle/>
          <a:p>
            <a:r>
              <a:rPr lang="en-US" sz="2400" dirty="0" smtClean="0"/>
              <a:t>A vulnerability scanner can be used to conduct network reconnaissance, which is typically carried out by a remote attacker attempting to gain information or access to a network on which it is not authorized or allowed. </a:t>
            </a:r>
          </a:p>
          <a:p>
            <a:r>
              <a:rPr lang="en-US" sz="2400" dirty="0" smtClean="0"/>
              <a:t>Network reconnaissance is increasingly used to exploit network standards and automated communication methods. </a:t>
            </a:r>
          </a:p>
          <a:p>
            <a:r>
              <a:rPr lang="en-US" sz="2400" dirty="0" smtClean="0"/>
              <a:t>The aim is to determine what types of computers are present, along with additional information about those computers—such as the type and version of the operating system. </a:t>
            </a:r>
          </a:p>
          <a:p>
            <a:r>
              <a:rPr lang="en-US" sz="2400" dirty="0" smtClean="0"/>
              <a:t>This information can be analyzed for known or recently discovered vulnerabilities that can be exploited to gain access to secure networks and computers.</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4.2.9 Web </a:t>
            </a:r>
            <a:r>
              <a:rPr lang="en-US" dirty="0" smtClean="0"/>
              <a:t>&amp; Application Security</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Web application security</a:t>
            </a:r>
            <a:r>
              <a:rPr lang="en-US" dirty="0" smtClean="0"/>
              <a:t> is a branch of information security that deals specifically with security of websites and web applications</a:t>
            </a:r>
          </a:p>
          <a:p>
            <a:pPr>
              <a:buNone/>
            </a:pPr>
            <a:endParaRPr lang="en-US" b="1" dirty="0" smtClean="0"/>
          </a:p>
          <a:p>
            <a:r>
              <a:rPr lang="en-US" b="1" dirty="0" smtClean="0"/>
              <a:t>Application security</a:t>
            </a:r>
            <a:r>
              <a:rPr lang="en-US" dirty="0" smtClean="0"/>
              <a:t> encompasses measures taken throughout the application's life-cycle to prevent exceptions in the security policy of an application or the underlying system (vulnerabilities) through flaws in the design, development, deployment, upgrade, or maintenance of the application</a:t>
            </a:r>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&amp; Application Security</a:t>
            </a:r>
            <a:endParaRPr lang="en-US" dirty="0"/>
          </a:p>
        </p:txBody>
      </p:sp>
      <p:sp>
        <p:nvSpPr>
          <p:cNvPr id="3" name="Content Placeholder 2"/>
          <p:cNvSpPr>
            <a:spLocks noGrp="1"/>
          </p:cNvSpPr>
          <p:nvPr>
            <p:ph idx="1"/>
          </p:nvPr>
        </p:nvSpPr>
        <p:spPr/>
        <p:txBody>
          <a:bodyPr>
            <a:normAutofit/>
          </a:bodyPr>
          <a:lstStyle/>
          <a:p>
            <a:r>
              <a:rPr lang="en-US" dirty="0" smtClean="0"/>
              <a:t>The majority of web application attacks occur through cross-site scripting (XSS) and SQL injection attacks which typically result from flawed coding, and failure to sanitize input to and output from the web application</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4.2.10 Database </a:t>
            </a:r>
            <a:r>
              <a:rPr lang="en-US" dirty="0" smtClean="0"/>
              <a:t>Security</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Database security</a:t>
            </a:r>
            <a:r>
              <a:rPr lang="en-US" dirty="0" smtClean="0"/>
              <a:t> is the system, processes, and procedures that protect a </a:t>
            </a:r>
            <a:r>
              <a:rPr lang="en-US" dirty="0" smtClean="0">
                <a:hlinkClick r:id="rId2" action="ppaction://hlinkfile" tooltip="Database"/>
              </a:rPr>
              <a:t>database</a:t>
            </a:r>
            <a:r>
              <a:rPr lang="en-US" dirty="0" smtClean="0"/>
              <a:t> from unintended activity</a:t>
            </a:r>
          </a:p>
          <a:p>
            <a:r>
              <a:rPr lang="en-US" dirty="0" smtClean="0"/>
              <a:t>Unintended activity can be categorized as authenticated misuse, malicious attacks or inadvertent mistakes made by authorized individuals or processes</a:t>
            </a:r>
          </a:p>
          <a:p>
            <a:r>
              <a:rPr lang="en-US" dirty="0" smtClean="0"/>
              <a:t>Databases provide many layers and types of </a:t>
            </a:r>
            <a:r>
              <a:rPr lang="en-US" dirty="0" smtClean="0">
                <a:hlinkClick r:id="rId3" action="ppaction://hlinkfile" tooltip="Information security"/>
              </a:rPr>
              <a:t>information security</a:t>
            </a:r>
            <a:r>
              <a:rPr lang="en-US" dirty="0" smtClean="0"/>
              <a:t>:</a:t>
            </a:r>
          </a:p>
          <a:p>
            <a:pPr lvl="1"/>
            <a:r>
              <a:rPr lang="en-US" dirty="0" smtClean="0"/>
              <a:t>Access control</a:t>
            </a:r>
          </a:p>
          <a:p>
            <a:pPr lvl="1"/>
            <a:r>
              <a:rPr lang="en-US" dirty="0" smtClean="0"/>
              <a:t>Auditing</a:t>
            </a:r>
          </a:p>
          <a:p>
            <a:pPr lvl="1"/>
            <a:r>
              <a:rPr lang="en-US" dirty="0" smtClean="0"/>
              <a:t>Authentication</a:t>
            </a:r>
          </a:p>
          <a:p>
            <a:pPr lvl="1"/>
            <a:r>
              <a:rPr lang="en-US" dirty="0" smtClean="0"/>
              <a:t>Encryption</a:t>
            </a:r>
          </a:p>
          <a:p>
            <a:pPr lvl="1"/>
            <a:r>
              <a:rPr lang="en-US" dirty="0" smtClean="0"/>
              <a:t>Integrity controls</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4.2.11 Security </a:t>
            </a:r>
            <a:r>
              <a:rPr lang="en-US" dirty="0" smtClean="0"/>
              <a:t>Operations Center (SOC)</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a:t>
            </a:r>
            <a:r>
              <a:rPr lang="en-US" b="1" dirty="0" smtClean="0"/>
              <a:t>security operations center (SOC)</a:t>
            </a:r>
            <a:r>
              <a:rPr lang="en-US" dirty="0" smtClean="0"/>
              <a:t> is an Information Security function within the company or of separate organization that delivers IT security services</a:t>
            </a:r>
          </a:p>
          <a:p>
            <a:r>
              <a:rPr lang="en-US" dirty="0" smtClean="0"/>
              <a:t>It attempts to detect unauthorized access in any form to prevent and manage security related incidents using processes and procedures</a:t>
            </a:r>
          </a:p>
          <a:p>
            <a:r>
              <a:rPr lang="en-US" dirty="0" smtClean="0"/>
              <a:t>The mission is risk management through centralized analysis using the combined resources consisting of personnel, dedicated hardware and specialized software</a:t>
            </a:r>
          </a:p>
          <a:p>
            <a:r>
              <a:rPr lang="en-US" dirty="0" smtClean="0"/>
              <a:t>Typically, these systems operate constantly. These resources offer continuous events monitoring and risk analysis to detect intrusion to guarantee protection against it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Operations Center (SOC)</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SOC consists of monitoring and analyzing all types of systems, devices, or applications events such as users activities, firewall activity, Intrusion Detection System (IDS/IPS) activity, antivirus activity, individual vulnerabilities, etc.</a:t>
            </a:r>
          </a:p>
          <a:p>
            <a:r>
              <a:rPr lang="en-US" dirty="0" smtClean="0"/>
              <a:t>SOC Services</a:t>
            </a:r>
          </a:p>
          <a:p>
            <a:pPr lvl="1"/>
            <a:r>
              <a:rPr lang="en-US" dirty="0" smtClean="0"/>
              <a:t>Proactive analysis &amp; system management</a:t>
            </a:r>
          </a:p>
          <a:p>
            <a:pPr lvl="1"/>
            <a:r>
              <a:rPr lang="en-US" dirty="0" smtClean="0"/>
              <a:t>Security device management</a:t>
            </a:r>
          </a:p>
          <a:p>
            <a:pPr lvl="1"/>
            <a:r>
              <a:rPr lang="en-US" dirty="0" smtClean="0"/>
              <a:t>Reporting</a:t>
            </a:r>
          </a:p>
          <a:p>
            <a:pPr lvl="1"/>
            <a:r>
              <a:rPr lang="en-US" dirty="0" smtClean="0"/>
              <a:t>Security alert</a:t>
            </a:r>
          </a:p>
          <a:p>
            <a:pPr lvl="1"/>
            <a:r>
              <a:rPr lang="en-US" dirty="0" err="1" smtClean="0"/>
              <a:t>DDoS</a:t>
            </a:r>
            <a:r>
              <a:rPr lang="en-US" dirty="0" smtClean="0"/>
              <a:t> mitigation</a:t>
            </a:r>
          </a:p>
          <a:p>
            <a:pPr lvl="1"/>
            <a:r>
              <a:rPr lang="en-US" dirty="0" smtClean="0"/>
              <a:t>Security assessment</a:t>
            </a:r>
          </a:p>
          <a:p>
            <a:pPr lvl="1"/>
            <a:r>
              <a:rPr lang="en-US" dirty="0" smtClean="0"/>
              <a:t>Technical assistance</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mk:@MSITStore:C:\Documents%20and%20Settings\nahil.mahmood\My%20Documents\NM\VU\Content%20Development\Good%20Books\Good%20Network%20Security%20Books\CP,%5b1%5d.Network.Security.Technologies.and.Solutions.(2008).chm::/final/images/N3JkdDBlY21wczhpLzlnLzZhLzg2NjM4N2dyOWExLnBzaTBoc2Mxbmc0MDgvZmkw.jpg"/>
          <p:cNvSpPr>
            <a:spLocks noChangeAspect="1" noChangeArrowheads="1"/>
          </p:cNvSpPr>
          <p:nvPr/>
        </p:nvSpPr>
        <p:spPr bwMode="auto">
          <a:xfrm>
            <a:off x="63500" y="-136525"/>
            <a:ext cx="3333750" cy="50768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mk:@MSITStore:C:\Documents%20and%20Settings\nahil.mahmood\My%20Documents\NM\VU\Content%20Development\Good%20Books\Good%20Network%20Security%20Books\CP,%5b1%5d.Network.Security.Technologies.and.Solutions.(2008).chm::/final/images/N3JkdDBlY21wczhpLzlnLzZhLzg2NjM4N2dyOWExLnBzaTBoc2Mxbmc0MDgvZmkw.jpg"/>
          <p:cNvSpPr>
            <a:spLocks noChangeAspect="1" noChangeArrowheads="1"/>
          </p:cNvSpPr>
          <p:nvPr/>
        </p:nvSpPr>
        <p:spPr bwMode="auto">
          <a:xfrm>
            <a:off x="63500" y="-136525"/>
            <a:ext cx="3333750" cy="50768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mk:@MSITStore:C:\Documents%20and%20Settings\nahil.mahmood\My%20Documents\NM\VU\Content%20Development\Good%20Books\Good%20Network%20Security%20Books\CP,%5b1%5d.Network.Security.Technologies.and.Solutions.(2008).chm::/final/images/N3JkdDBlY21wczhpLzlnLzZhLzg2NjM4N2dyOWExLnBzaTBoc2Mxbmc0MDgvZmkw.jpg"/>
          <p:cNvSpPr>
            <a:spLocks noChangeAspect="1" noChangeArrowheads="1"/>
          </p:cNvSpPr>
          <p:nvPr/>
        </p:nvSpPr>
        <p:spPr bwMode="auto">
          <a:xfrm>
            <a:off x="63500" y="-136525"/>
            <a:ext cx="3333750" cy="50768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mk:@MSITStore:C:\Documents%20and%20Settings\nahil.mahmood\My%20Documents\NM\VU\Content%20Development\Good%20Books\Good%20Network%20Security%20Books\CP,%5b1%5d.Network.Security.Technologies.and.Solutions.(2008).chm::/final/images/N3JkdDBlY21wczhpLzlnLzZhLzg2NjM4N2dyOWExLnBzaTBoc2Mxbmc0MDgvZmkw.jpg"/>
          <p:cNvSpPr>
            <a:spLocks noChangeAspect="1" noChangeArrowheads="1"/>
          </p:cNvSpPr>
          <p:nvPr/>
        </p:nvSpPr>
        <p:spPr bwMode="auto">
          <a:xfrm>
            <a:off x="63500" y="-136525"/>
            <a:ext cx="3333750" cy="50768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4" name="AutoShape 10" descr="mk:@MSITStore:C:\Documents%20and%20Settings\nahil.mahmood\My%20Documents\NM\VU\Content%20Development\Good%20Books\Good%20Network%20Security%20Books\CP,%5b1%5d.Network.Security.Technologies.and.Solutions.(2008).chm::/final/images/N3JkdDBlY21wczhpLzlnLzZhLzg2NjM4N2dyOWExLnBzaTBoc2Mxbmc0MDgvZmkw.jpg"/>
          <p:cNvSpPr>
            <a:spLocks noChangeAspect="1" noChangeArrowheads="1"/>
          </p:cNvSpPr>
          <p:nvPr/>
        </p:nvSpPr>
        <p:spPr bwMode="auto">
          <a:xfrm>
            <a:off x="63500" y="-136525"/>
            <a:ext cx="3333750" cy="50768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Title 8"/>
          <p:cNvSpPr>
            <a:spLocks noGrp="1"/>
          </p:cNvSpPr>
          <p:nvPr>
            <p:ph type="title"/>
          </p:nvPr>
        </p:nvSpPr>
        <p:spPr/>
        <p:txBody>
          <a:bodyPr>
            <a:normAutofit fontScale="90000"/>
          </a:bodyPr>
          <a:lstStyle/>
          <a:p>
            <a:r>
              <a:rPr lang="en-US" dirty="0" smtClean="0"/>
              <a:t>4.2.12 Secure </a:t>
            </a:r>
            <a:r>
              <a:rPr lang="en-US" dirty="0" smtClean="0"/>
              <a:t>Remote Access &amp; VPNs</a:t>
            </a:r>
            <a:endParaRPr lang="en-US" dirty="0"/>
          </a:p>
        </p:txBody>
      </p:sp>
      <p:sp>
        <p:nvSpPr>
          <p:cNvPr id="10" name="Content Placeholder 9"/>
          <p:cNvSpPr>
            <a:spLocks noGrp="1"/>
          </p:cNvSpPr>
          <p:nvPr>
            <p:ph idx="1"/>
          </p:nvPr>
        </p:nvSpPr>
        <p:spPr/>
        <p:txBody>
          <a:bodyPr>
            <a:normAutofit fontScale="92500" lnSpcReduction="10000"/>
          </a:bodyPr>
          <a:lstStyle/>
          <a:p>
            <a:r>
              <a:rPr lang="en-US" dirty="0" smtClean="0"/>
              <a:t>Employees may want to access the corporate network from a remote location</a:t>
            </a:r>
          </a:p>
          <a:p>
            <a:pPr lvl="1"/>
            <a:r>
              <a:rPr lang="en-US" dirty="0" smtClean="0"/>
              <a:t>Email</a:t>
            </a:r>
          </a:p>
          <a:p>
            <a:pPr lvl="1"/>
            <a:r>
              <a:rPr lang="en-US" dirty="0" smtClean="0"/>
              <a:t>Fileserver</a:t>
            </a:r>
          </a:p>
          <a:p>
            <a:pPr lvl="1"/>
            <a:r>
              <a:rPr lang="en-US" dirty="0" smtClean="0"/>
              <a:t>Other corporate network resources</a:t>
            </a:r>
          </a:p>
          <a:p>
            <a:r>
              <a:rPr lang="en-US" dirty="0" smtClean="0"/>
              <a:t>VPN connections terminate into a firewall or secure remote access server solution</a:t>
            </a:r>
          </a:p>
          <a:p>
            <a:r>
              <a:rPr lang="en-US" dirty="0" smtClean="0"/>
              <a:t>Virtual Private Networks (VPNs) may be established to connect to remote sites (site-to-site VPNs) within the intranet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4.2.13 Penetration </a:t>
            </a:r>
            <a:r>
              <a:rPr lang="en-US" dirty="0" smtClean="0"/>
              <a:t>Testing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a:t>
            </a:r>
            <a:r>
              <a:rPr lang="en-US" b="1" dirty="0" smtClean="0"/>
              <a:t>penetration test</a:t>
            </a:r>
            <a:r>
              <a:rPr lang="en-US" dirty="0" smtClean="0"/>
              <a:t>, occasionally </a:t>
            </a:r>
            <a:r>
              <a:rPr lang="en-US" b="1" dirty="0" err="1" smtClean="0"/>
              <a:t>pentest</a:t>
            </a:r>
            <a:r>
              <a:rPr lang="en-US" dirty="0" smtClean="0"/>
              <a:t>, is a method of evaluating the security of a computer system or network by simulating an attack from a malicious source, known as a </a:t>
            </a:r>
            <a:r>
              <a:rPr lang="en-US" i="1" dirty="0" smtClean="0">
                <a:hlinkClick r:id="rId2" action="ppaction://hlinkfile" tooltip="Black Hat"/>
              </a:rPr>
              <a:t>Black Hat</a:t>
            </a:r>
            <a:r>
              <a:rPr lang="en-US" i="1" dirty="0" smtClean="0"/>
              <a:t> </a:t>
            </a:r>
            <a:r>
              <a:rPr lang="en-US" i="1" dirty="0" smtClean="0">
                <a:hlinkClick r:id="rId3" action="ppaction://hlinkfile" tooltip="Hacker (computer security)"/>
              </a:rPr>
              <a:t>Hacker</a:t>
            </a:r>
            <a:r>
              <a:rPr lang="en-US" dirty="0" smtClean="0"/>
              <a:t>, or </a:t>
            </a:r>
            <a:r>
              <a:rPr lang="en-US" i="1" dirty="0" smtClean="0"/>
              <a:t>Cracker</a:t>
            </a:r>
            <a:r>
              <a:rPr lang="en-US" dirty="0" smtClean="0"/>
              <a:t>. </a:t>
            </a:r>
          </a:p>
          <a:p>
            <a:r>
              <a:rPr lang="en-US" dirty="0" smtClean="0"/>
              <a:t>The process involves an active analysis of the system for any potential vulnerabilities that could result from poor or improper system configuration, both known and unknown hardware or software flaws, or operational weaknesses in process or technical countermeasures.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Penetration Testing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This analysis is carried out from the position of a potential attacker and can involve active exploitation of security vulnerabilities. </a:t>
            </a:r>
          </a:p>
          <a:p>
            <a:r>
              <a:rPr lang="en-US" dirty="0" smtClean="0"/>
              <a:t>Any security issues that are found will be presented to the system owner, together with an assessment of their impact, and often with a proposal for mitigation or a technical solution. </a:t>
            </a:r>
          </a:p>
          <a:p>
            <a:r>
              <a:rPr lang="en-US" dirty="0" smtClean="0"/>
              <a:t>The intent of a penetration test is to determine the feasibility of an attack and the amount of business impact of a successful exploit, if discovered. </a:t>
            </a:r>
          </a:p>
          <a:p>
            <a:r>
              <a:rPr lang="en-US" dirty="0" smtClean="0"/>
              <a:t>It is a component of a full security audit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4.2.14 Network </a:t>
            </a:r>
            <a:r>
              <a:rPr lang="en-US" dirty="0" smtClean="0"/>
              <a:t>Forensics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Network forensics</a:t>
            </a:r>
            <a:r>
              <a:rPr lang="en-US" dirty="0" smtClean="0"/>
              <a:t> is a sub-branch of digital forensics relating to the monitoring and analysis of computer network traffic for the purposes of information gathering, legal evidence or intrusion detection</a:t>
            </a:r>
            <a:endParaRPr lang="en-US" baseline="30000" dirty="0" smtClean="0"/>
          </a:p>
          <a:p>
            <a:r>
              <a:rPr lang="en-US" dirty="0" smtClean="0"/>
              <a:t>Unlike other areas of digital forensics, network investigations deal with volatile and dynamic information. Network traffic is transmitted and then lost, so network forensics is often a pro-active investigation.</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Forensics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Network forensics generally has two uses. </a:t>
            </a:r>
          </a:p>
          <a:p>
            <a:r>
              <a:rPr lang="en-US" dirty="0" smtClean="0"/>
              <a:t>The first, relating to security, involves monitoring a network for anomalous traffic and identifying intrusions</a:t>
            </a:r>
          </a:p>
          <a:p>
            <a:pPr lvl="1"/>
            <a:r>
              <a:rPr lang="en-US" dirty="0" smtClean="0"/>
              <a:t>An attacker might be able to erase all log files on a compromised host; network-based evidence might therefore be the only evidence available for forensic analysis</a:t>
            </a:r>
          </a:p>
          <a:p>
            <a:r>
              <a:rPr lang="en-US" dirty="0" smtClean="0"/>
              <a:t>The second form of Network forensics relates to law enforcement</a:t>
            </a:r>
          </a:p>
          <a:p>
            <a:pPr lvl="1"/>
            <a:r>
              <a:rPr lang="en-US" dirty="0" smtClean="0"/>
              <a:t>In this case analysis of captured network traffic can include tasks such as reassembling transferred files, searching for keywords and parsing human communication such as emails or chat sessions</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4247</TotalTime>
  <Words>982</Words>
  <Application>Microsoft Office PowerPoint</Application>
  <PresentationFormat>On-screen Show (4:3)</PresentationFormat>
  <Paragraphs>119</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Section 4: Network Security Topics </vt:lpstr>
      <vt:lpstr>Enterprise Network Architecture</vt:lpstr>
      <vt:lpstr>Enterprise Network Architecture</vt:lpstr>
      <vt:lpstr>4.2.8 Vulnerability Assessment Scanner </vt:lpstr>
      <vt:lpstr>Vulnerability Assessment Scanner </vt:lpstr>
      <vt:lpstr>4.2.9 Web &amp; Application Security</vt:lpstr>
      <vt:lpstr>Web &amp; Application Security</vt:lpstr>
      <vt:lpstr>4.2.10 Database Security</vt:lpstr>
      <vt:lpstr>4.2.11 Security Operations Center (SOC)</vt:lpstr>
      <vt:lpstr>Security Operations Center (SOC)</vt:lpstr>
      <vt:lpstr>4.2.12 Secure Remote Access &amp; VPNs</vt:lpstr>
      <vt:lpstr>4.2.13 Penetration Testing</vt:lpstr>
      <vt:lpstr>Penetration Testing</vt:lpstr>
      <vt:lpstr>4.2.14 Network Forensics</vt:lpstr>
      <vt:lpstr>Network Forensics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 An Introduction</dc:title>
  <dc:creator>Nahil Mahmood/ITG/Lahore/MCB</dc:creator>
  <cp:lastModifiedBy>Nahil Mahmood/ITG/Lahore/MCB</cp:lastModifiedBy>
  <cp:revision>371</cp:revision>
  <dcterms:created xsi:type="dcterms:W3CDTF">2010-12-30T15:12:45Z</dcterms:created>
  <dcterms:modified xsi:type="dcterms:W3CDTF">2011-09-11T06:31:11Z</dcterms:modified>
</cp:coreProperties>
</file>