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43" r:id="rId2"/>
    <p:sldId id="351" r:id="rId3"/>
    <p:sldId id="352" r:id="rId4"/>
    <p:sldId id="353" r:id="rId5"/>
    <p:sldId id="354" r:id="rId6"/>
    <p:sldId id="355" r:id="rId7"/>
    <p:sldId id="356" r:id="rId8"/>
    <p:sldId id="357" r:id="rId9"/>
    <p:sldId id="359" r:id="rId10"/>
    <p:sldId id="377" r:id="rId11"/>
    <p:sldId id="358" r:id="rId12"/>
    <p:sldId id="378" r:id="rId13"/>
    <p:sldId id="363" r:id="rId14"/>
    <p:sldId id="360" r:id="rId15"/>
    <p:sldId id="361" r:id="rId16"/>
    <p:sldId id="36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105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229"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9/11/2011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12" Type="http://schemas.openxmlformats.org/officeDocument/2006/relationships/image" Target="../media/image12.wmf"/><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slides/_rels/slide3.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12" Type="http://schemas.openxmlformats.org/officeDocument/2006/relationships/image" Target="../media/image13.wmf"/><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slides/_rels/slide4.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12" Type="http://schemas.openxmlformats.org/officeDocument/2006/relationships/image" Target="../media/image14.wmf"/><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slides/_rels/slide5.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12" Type="http://schemas.openxmlformats.org/officeDocument/2006/relationships/image" Target="../media/image14.wmf"/><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slides/_rels/slide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2" Type="http://schemas.openxmlformats.org/officeDocument/2006/relationships/hyperlink" Target="http://en.wikipedia.org/wiki/Executable_cod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Zero-day_virus" TargetMode="External"/><Relationship Id="rId2" Type="http://schemas.openxmlformats.org/officeDocument/2006/relationships/hyperlink" Target="http://en.wikipedia.org/wiki/Countermeasure_(computer)" TargetMode="External"/><Relationship Id="rId1" Type="http://schemas.openxmlformats.org/officeDocument/2006/relationships/slideLayout" Target="../slideLayouts/slideLayout2.xml"/><Relationship Id="rId5" Type="http://schemas.openxmlformats.org/officeDocument/2006/relationships/hyperlink" Target="http://en.wikipedia.org/wiki/Sandbox_(computer_security)" TargetMode="External"/><Relationship Id="rId4" Type="http://schemas.openxmlformats.org/officeDocument/2006/relationships/hyperlink" Target="http://en.wikipedia.org/wiki/Heuristics#Computer_scienc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Software_agent" TargetMode="External"/><Relationship Id="rId2" Type="http://schemas.openxmlformats.org/officeDocument/2006/relationships/hyperlink" Target="http://en.wikipedia.org/wiki/Random_Access_Memory" TargetMode="External"/><Relationship Id="rId1" Type="http://schemas.openxmlformats.org/officeDocument/2006/relationships/slideLayout" Target="../slideLayouts/slideLayout2.xml"/><Relationship Id="rId4" Type="http://schemas.openxmlformats.org/officeDocument/2006/relationships/hyperlink" Target="http://en.wikipedia.org/wiki/Security_policy"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Section 4:</a:t>
            </a:r>
            <a:br>
              <a:rPr lang="en-US" dirty="0" smtClean="0"/>
            </a:br>
            <a:r>
              <a:rPr lang="en-US" dirty="0" smtClean="0"/>
              <a:t>Network Security Topics</a:t>
            </a:r>
            <a:br>
              <a:rPr lang="en-US" dirty="0" smtClean="0"/>
            </a:br>
            <a:endParaRPr lang="en-US" dirty="0"/>
          </a:p>
        </p:txBody>
      </p:sp>
      <p:sp>
        <p:nvSpPr>
          <p:cNvPr id="3" name="Subtitle 2"/>
          <p:cNvSpPr>
            <a:spLocks noGrp="1"/>
          </p:cNvSpPr>
          <p:nvPr>
            <p:ph type="subTitle" idx="1"/>
          </p:nvPr>
        </p:nvSpPr>
        <p:spPr>
          <a:xfrm>
            <a:off x="4038600" y="3886200"/>
            <a:ext cx="6400800" cy="1752600"/>
          </a:xfrm>
        </p:spPr>
        <p:txBody>
          <a:bodyPr/>
          <a:lstStyle/>
          <a:p>
            <a:r>
              <a:rPr lang="en-US" dirty="0" smtClean="0">
                <a:solidFill>
                  <a:schemeClr val="tx1"/>
                </a:solidFill>
              </a:rPr>
              <a:t>Enterprise </a:t>
            </a:r>
          </a:p>
          <a:p>
            <a:r>
              <a:rPr lang="en-US" dirty="0" smtClean="0">
                <a:solidFill>
                  <a:schemeClr val="tx1"/>
                </a:solidFill>
              </a:rPr>
              <a:t>Network Architecture</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6"/>
          <p:cNvPicPr>
            <a:picLocks noChangeArrowheads="1"/>
          </p:cNvPicPr>
          <p:nvPr/>
        </p:nvPicPr>
        <p:blipFill>
          <a:blip r:embed="rId2"/>
          <a:srcRect/>
          <a:stretch>
            <a:fillRect/>
          </a:stretch>
        </p:blipFill>
        <p:spPr bwMode="auto">
          <a:xfrm>
            <a:off x="7412038" y="1212850"/>
            <a:ext cx="1066800" cy="692150"/>
          </a:xfrm>
          <a:prstGeom prst="rect">
            <a:avLst/>
          </a:prstGeom>
          <a:noFill/>
          <a:ln w="9525">
            <a:noFill/>
            <a:miter lim="800000"/>
            <a:headEnd/>
            <a:tailEnd/>
          </a:ln>
          <a:effectLst/>
        </p:spPr>
      </p:pic>
      <p:pic>
        <p:nvPicPr>
          <p:cNvPr id="5" name="Picture 40"/>
          <p:cNvPicPr>
            <a:picLocks noChangeArrowheads="1"/>
          </p:cNvPicPr>
          <p:nvPr/>
        </p:nvPicPr>
        <p:blipFill>
          <a:blip r:embed="rId3"/>
          <a:srcRect/>
          <a:stretch>
            <a:fillRect/>
          </a:stretch>
        </p:blipFill>
        <p:spPr bwMode="auto">
          <a:xfrm>
            <a:off x="7391400" y="2451100"/>
            <a:ext cx="1122362" cy="520700"/>
          </a:xfrm>
          <a:prstGeom prst="rect">
            <a:avLst/>
          </a:prstGeom>
          <a:noFill/>
          <a:ln w="9525">
            <a:noFill/>
            <a:miter lim="800000"/>
            <a:headEnd/>
            <a:tailEnd/>
          </a:ln>
          <a:effectLst/>
        </p:spPr>
      </p:pic>
      <p:pic>
        <p:nvPicPr>
          <p:cNvPr id="6" name="Picture 21"/>
          <p:cNvPicPr>
            <a:picLocks noChangeArrowheads="1"/>
          </p:cNvPicPr>
          <p:nvPr/>
        </p:nvPicPr>
        <p:blipFill>
          <a:blip r:embed="rId4"/>
          <a:srcRect/>
          <a:stretch>
            <a:fillRect/>
          </a:stretch>
        </p:blipFill>
        <p:spPr bwMode="auto">
          <a:xfrm>
            <a:off x="4064000" y="4114800"/>
            <a:ext cx="990600" cy="539750"/>
          </a:xfrm>
          <a:prstGeom prst="rect">
            <a:avLst/>
          </a:prstGeom>
          <a:noFill/>
          <a:ln w="9525">
            <a:noFill/>
            <a:miter lim="800000"/>
            <a:headEnd/>
            <a:tailEnd/>
          </a:ln>
          <a:effectLst/>
        </p:spPr>
      </p:pic>
      <p:sp>
        <p:nvSpPr>
          <p:cNvPr id="7" name="Title 6"/>
          <p:cNvSpPr>
            <a:spLocks noGrp="1"/>
          </p:cNvSpPr>
          <p:nvPr>
            <p:ph type="title"/>
          </p:nvPr>
        </p:nvSpPr>
        <p:spPr>
          <a:xfrm>
            <a:off x="76200" y="122238"/>
            <a:ext cx="8229600" cy="715962"/>
          </a:xfrm>
        </p:spPr>
        <p:txBody>
          <a:bodyPr>
            <a:noAutofit/>
          </a:bodyPr>
          <a:lstStyle/>
          <a:p>
            <a:r>
              <a:rPr lang="en-US" sz="2800" dirty="0" smtClean="0"/>
              <a:t>(4.1.3 </a:t>
            </a:r>
            <a:r>
              <a:rPr lang="en-US" sz="2800" dirty="0" err="1" smtClean="0"/>
              <a:t>Contd</a:t>
            </a:r>
            <a:r>
              <a:rPr lang="en-US" sz="2800" dirty="0" smtClean="0"/>
              <a:t>…)</a:t>
            </a:r>
            <a:br>
              <a:rPr lang="en-US" sz="2800" dirty="0" smtClean="0"/>
            </a:br>
            <a:r>
              <a:rPr lang="en-US" sz="2800" dirty="0" smtClean="0"/>
              <a:t>Enterprise </a:t>
            </a:r>
            <a:r>
              <a:rPr lang="en-US" sz="2800" dirty="0" smtClean="0"/>
              <a:t>Network Architecture</a:t>
            </a:r>
            <a:endParaRPr lang="en-US" sz="2800" dirty="0"/>
          </a:p>
        </p:txBody>
      </p:sp>
      <p:pic>
        <p:nvPicPr>
          <p:cNvPr id="8" name="Picture 21"/>
          <p:cNvPicPr>
            <a:picLocks noChangeArrowheads="1"/>
          </p:cNvPicPr>
          <p:nvPr/>
        </p:nvPicPr>
        <p:blipFill>
          <a:blip r:embed="rId5"/>
          <a:srcRect/>
          <a:stretch>
            <a:fillRect/>
          </a:stretch>
        </p:blipFill>
        <p:spPr bwMode="auto">
          <a:xfrm>
            <a:off x="5202238" y="1828800"/>
            <a:ext cx="1981200" cy="1371600"/>
          </a:xfrm>
          <a:prstGeom prst="rect">
            <a:avLst/>
          </a:prstGeom>
          <a:noFill/>
          <a:ln w="9525">
            <a:noFill/>
            <a:miter lim="800000"/>
            <a:headEnd/>
            <a:tailEnd/>
          </a:ln>
          <a:effectLst/>
        </p:spPr>
      </p:pic>
      <p:pic>
        <p:nvPicPr>
          <p:cNvPr id="9" name="Picture 44"/>
          <p:cNvPicPr>
            <a:picLocks noChangeArrowheads="1"/>
          </p:cNvPicPr>
          <p:nvPr/>
        </p:nvPicPr>
        <p:blipFill>
          <a:blip r:embed="rId6"/>
          <a:srcRect/>
          <a:stretch>
            <a:fillRect/>
          </a:stretch>
        </p:blipFill>
        <p:spPr bwMode="auto">
          <a:xfrm>
            <a:off x="5583238" y="1600200"/>
            <a:ext cx="768350" cy="827088"/>
          </a:xfrm>
          <a:prstGeom prst="rect">
            <a:avLst/>
          </a:prstGeom>
          <a:noFill/>
          <a:ln w="9525">
            <a:noFill/>
            <a:miter lim="800000"/>
            <a:headEnd/>
            <a:tailEnd/>
          </a:ln>
          <a:effectLst/>
        </p:spPr>
      </p:pic>
      <p:pic>
        <p:nvPicPr>
          <p:cNvPr id="10" name="Picture 21"/>
          <p:cNvPicPr>
            <a:picLocks noChangeArrowheads="1"/>
          </p:cNvPicPr>
          <p:nvPr/>
        </p:nvPicPr>
        <p:blipFill>
          <a:blip r:embed="rId7"/>
          <a:srcRect/>
          <a:stretch>
            <a:fillRect/>
          </a:stretch>
        </p:blipFill>
        <p:spPr bwMode="auto">
          <a:xfrm>
            <a:off x="6345238" y="2362200"/>
            <a:ext cx="584200" cy="939800"/>
          </a:xfrm>
          <a:prstGeom prst="rect">
            <a:avLst/>
          </a:prstGeom>
          <a:noFill/>
          <a:ln w="9525">
            <a:noFill/>
            <a:miter lim="800000"/>
            <a:headEnd/>
            <a:tailEnd/>
          </a:ln>
          <a:effectLst/>
        </p:spPr>
      </p:pic>
      <p:pic>
        <p:nvPicPr>
          <p:cNvPr id="11" name="Picture 46"/>
          <p:cNvPicPr>
            <a:picLocks noChangeArrowheads="1"/>
          </p:cNvPicPr>
          <p:nvPr/>
        </p:nvPicPr>
        <p:blipFill>
          <a:blip r:embed="rId8"/>
          <a:srcRect/>
          <a:stretch>
            <a:fillRect/>
          </a:stretch>
        </p:blipFill>
        <p:spPr bwMode="auto">
          <a:xfrm>
            <a:off x="4064000" y="3429000"/>
            <a:ext cx="920750" cy="584200"/>
          </a:xfrm>
          <a:prstGeom prst="rect">
            <a:avLst/>
          </a:prstGeom>
          <a:noFill/>
          <a:ln w="9525">
            <a:noFill/>
            <a:miter lim="800000"/>
            <a:headEnd/>
            <a:tailEnd/>
          </a:ln>
          <a:effectLst/>
        </p:spPr>
      </p:pic>
      <p:pic>
        <p:nvPicPr>
          <p:cNvPr id="12" name="Picture 45"/>
          <p:cNvPicPr>
            <a:picLocks noChangeArrowheads="1"/>
          </p:cNvPicPr>
          <p:nvPr/>
        </p:nvPicPr>
        <p:blipFill>
          <a:blip r:embed="rId9"/>
          <a:srcRect/>
          <a:stretch>
            <a:fillRect/>
          </a:stretch>
        </p:blipFill>
        <p:spPr bwMode="auto">
          <a:xfrm>
            <a:off x="3302000" y="5105400"/>
            <a:ext cx="3181350" cy="1554162"/>
          </a:xfrm>
          <a:prstGeom prst="rect">
            <a:avLst/>
          </a:prstGeom>
          <a:noFill/>
          <a:ln w="9525">
            <a:noFill/>
            <a:miter lim="800000"/>
            <a:headEnd/>
            <a:tailEnd/>
          </a:ln>
          <a:effectLst/>
        </p:spPr>
      </p:pic>
      <p:pic>
        <p:nvPicPr>
          <p:cNvPr id="13" name="Picture 21"/>
          <p:cNvPicPr>
            <a:picLocks noChangeArrowheads="1"/>
          </p:cNvPicPr>
          <p:nvPr/>
        </p:nvPicPr>
        <p:blipFill>
          <a:blip r:embed="rId7"/>
          <a:srcRect/>
          <a:stretch>
            <a:fillRect/>
          </a:stretch>
        </p:blipFill>
        <p:spPr bwMode="auto">
          <a:xfrm>
            <a:off x="3378200" y="5638800"/>
            <a:ext cx="584200" cy="939800"/>
          </a:xfrm>
          <a:prstGeom prst="rect">
            <a:avLst/>
          </a:prstGeom>
          <a:noFill/>
          <a:ln w="9525">
            <a:noFill/>
            <a:miter lim="800000"/>
            <a:headEnd/>
            <a:tailEnd/>
          </a:ln>
          <a:effectLst/>
        </p:spPr>
      </p:pic>
      <p:pic>
        <p:nvPicPr>
          <p:cNvPr id="14" name="Picture 21"/>
          <p:cNvPicPr>
            <a:picLocks noChangeArrowheads="1"/>
          </p:cNvPicPr>
          <p:nvPr/>
        </p:nvPicPr>
        <p:blipFill>
          <a:blip r:embed="rId7"/>
          <a:srcRect/>
          <a:stretch>
            <a:fillRect/>
          </a:stretch>
        </p:blipFill>
        <p:spPr bwMode="auto">
          <a:xfrm>
            <a:off x="6045200" y="5689600"/>
            <a:ext cx="584200" cy="939800"/>
          </a:xfrm>
          <a:prstGeom prst="rect">
            <a:avLst/>
          </a:prstGeom>
          <a:noFill/>
          <a:ln w="9525">
            <a:noFill/>
            <a:miter lim="800000"/>
            <a:headEnd/>
            <a:tailEnd/>
          </a:ln>
          <a:effectLst/>
        </p:spPr>
      </p:pic>
      <p:pic>
        <p:nvPicPr>
          <p:cNvPr id="15" name="Picture 57"/>
          <p:cNvPicPr>
            <a:picLocks noChangeArrowheads="1"/>
          </p:cNvPicPr>
          <p:nvPr/>
        </p:nvPicPr>
        <p:blipFill>
          <a:blip r:embed="rId10"/>
          <a:srcRect/>
          <a:stretch>
            <a:fillRect/>
          </a:stretch>
        </p:blipFill>
        <p:spPr bwMode="auto">
          <a:xfrm>
            <a:off x="3987800" y="4800600"/>
            <a:ext cx="1066800" cy="457200"/>
          </a:xfrm>
          <a:prstGeom prst="rect">
            <a:avLst/>
          </a:prstGeom>
          <a:noFill/>
          <a:ln w="9525">
            <a:noFill/>
            <a:miter lim="800000"/>
            <a:headEnd/>
            <a:tailEnd/>
          </a:ln>
          <a:effectLst/>
        </p:spPr>
      </p:pic>
      <p:pic>
        <p:nvPicPr>
          <p:cNvPr id="16" name="Picture 21"/>
          <p:cNvPicPr>
            <a:picLocks noChangeArrowheads="1"/>
          </p:cNvPicPr>
          <p:nvPr/>
        </p:nvPicPr>
        <p:blipFill>
          <a:blip r:embed="rId4"/>
          <a:srcRect/>
          <a:stretch>
            <a:fillRect/>
          </a:stretch>
        </p:blipFill>
        <p:spPr bwMode="auto">
          <a:xfrm>
            <a:off x="7391400" y="3657600"/>
            <a:ext cx="990600" cy="539750"/>
          </a:xfrm>
          <a:prstGeom prst="rect">
            <a:avLst/>
          </a:prstGeom>
          <a:noFill/>
          <a:ln w="9525">
            <a:noFill/>
            <a:miter lim="800000"/>
            <a:headEnd/>
            <a:tailEnd/>
          </a:ln>
          <a:effectLst/>
        </p:spPr>
      </p:pic>
      <p:pic>
        <p:nvPicPr>
          <p:cNvPr id="17" name="Picture 21"/>
          <p:cNvPicPr>
            <a:picLocks noChangeArrowheads="1"/>
          </p:cNvPicPr>
          <p:nvPr/>
        </p:nvPicPr>
        <p:blipFill>
          <a:blip r:embed="rId7"/>
          <a:srcRect/>
          <a:stretch>
            <a:fillRect/>
          </a:stretch>
        </p:blipFill>
        <p:spPr bwMode="auto">
          <a:xfrm>
            <a:off x="4673600" y="5765800"/>
            <a:ext cx="584200" cy="939800"/>
          </a:xfrm>
          <a:prstGeom prst="rect">
            <a:avLst/>
          </a:prstGeom>
          <a:noFill/>
          <a:ln w="9525">
            <a:noFill/>
            <a:miter lim="800000"/>
            <a:headEnd/>
            <a:tailEnd/>
          </a:ln>
          <a:effectLst/>
        </p:spPr>
      </p:pic>
      <p:pic>
        <p:nvPicPr>
          <p:cNvPr id="19" name="Picture 57"/>
          <p:cNvPicPr>
            <a:picLocks noChangeArrowheads="1"/>
          </p:cNvPicPr>
          <p:nvPr/>
        </p:nvPicPr>
        <p:blipFill>
          <a:blip r:embed="rId10"/>
          <a:srcRect/>
          <a:stretch>
            <a:fillRect/>
          </a:stretch>
        </p:blipFill>
        <p:spPr bwMode="auto">
          <a:xfrm>
            <a:off x="1447800" y="4038600"/>
            <a:ext cx="1066800" cy="457200"/>
          </a:xfrm>
          <a:prstGeom prst="rect">
            <a:avLst/>
          </a:prstGeom>
          <a:noFill/>
          <a:ln w="9525">
            <a:noFill/>
            <a:miter lim="800000"/>
            <a:headEnd/>
            <a:tailEnd/>
          </a:ln>
          <a:effectLst/>
        </p:spPr>
      </p:pic>
      <p:pic>
        <p:nvPicPr>
          <p:cNvPr id="20" name="Picture 76"/>
          <p:cNvPicPr>
            <a:picLocks noChangeArrowheads="1"/>
          </p:cNvPicPr>
          <p:nvPr/>
        </p:nvPicPr>
        <p:blipFill>
          <a:blip r:embed="rId2"/>
          <a:srcRect/>
          <a:stretch>
            <a:fillRect/>
          </a:stretch>
        </p:blipFill>
        <p:spPr bwMode="auto">
          <a:xfrm>
            <a:off x="1655762" y="1600200"/>
            <a:ext cx="1066800" cy="692150"/>
          </a:xfrm>
          <a:prstGeom prst="rect">
            <a:avLst/>
          </a:prstGeom>
          <a:noFill/>
          <a:ln w="9525">
            <a:noFill/>
            <a:miter lim="800000"/>
            <a:headEnd/>
            <a:tailEnd/>
          </a:ln>
          <a:effectLst/>
        </p:spPr>
      </p:pic>
      <p:pic>
        <p:nvPicPr>
          <p:cNvPr id="21" name="Picture 40"/>
          <p:cNvPicPr>
            <a:picLocks noChangeArrowheads="1"/>
          </p:cNvPicPr>
          <p:nvPr/>
        </p:nvPicPr>
        <p:blipFill>
          <a:blip r:embed="rId3"/>
          <a:srcRect/>
          <a:stretch>
            <a:fillRect/>
          </a:stretch>
        </p:blipFill>
        <p:spPr bwMode="auto">
          <a:xfrm>
            <a:off x="1600200" y="2514600"/>
            <a:ext cx="1122362" cy="520700"/>
          </a:xfrm>
          <a:prstGeom prst="rect">
            <a:avLst/>
          </a:prstGeom>
          <a:noFill/>
          <a:ln w="9525">
            <a:noFill/>
            <a:miter lim="800000"/>
            <a:headEnd/>
            <a:tailEnd/>
          </a:ln>
          <a:effectLst/>
        </p:spPr>
      </p:pic>
      <p:pic>
        <p:nvPicPr>
          <p:cNvPr id="23" name="Picture 8"/>
          <p:cNvPicPr>
            <a:picLocks noChangeArrowheads="1"/>
          </p:cNvPicPr>
          <p:nvPr/>
        </p:nvPicPr>
        <p:blipFill>
          <a:blip r:embed="rId11"/>
          <a:srcRect/>
          <a:stretch>
            <a:fillRect/>
          </a:stretch>
        </p:blipFill>
        <p:spPr bwMode="auto">
          <a:xfrm>
            <a:off x="1192212" y="5029200"/>
            <a:ext cx="941388" cy="914400"/>
          </a:xfrm>
          <a:prstGeom prst="rect">
            <a:avLst/>
          </a:prstGeom>
          <a:noFill/>
          <a:ln w="9525">
            <a:noFill/>
            <a:miter lim="800000"/>
            <a:headEnd/>
            <a:tailEnd/>
          </a:ln>
          <a:effectLst/>
        </p:spPr>
      </p:pic>
      <p:pic>
        <p:nvPicPr>
          <p:cNvPr id="24" name="Picture 8"/>
          <p:cNvPicPr>
            <a:picLocks noChangeArrowheads="1"/>
          </p:cNvPicPr>
          <p:nvPr/>
        </p:nvPicPr>
        <p:blipFill>
          <a:blip r:embed="rId11"/>
          <a:srcRect/>
          <a:stretch>
            <a:fillRect/>
          </a:stretch>
        </p:blipFill>
        <p:spPr bwMode="auto">
          <a:xfrm>
            <a:off x="152400" y="5562600"/>
            <a:ext cx="941388" cy="914400"/>
          </a:xfrm>
          <a:prstGeom prst="rect">
            <a:avLst/>
          </a:prstGeom>
          <a:noFill/>
          <a:ln w="9525">
            <a:noFill/>
            <a:miter lim="800000"/>
            <a:headEnd/>
            <a:tailEnd/>
          </a:ln>
          <a:effectLst/>
        </p:spPr>
      </p:pic>
      <p:cxnSp>
        <p:nvCxnSpPr>
          <p:cNvPr id="26" name="Straight Connector 25"/>
          <p:cNvCxnSpPr>
            <a:stCxn id="4" idx="2"/>
            <a:endCxn id="5" idx="0"/>
          </p:cNvCxnSpPr>
          <p:nvPr/>
        </p:nvCxnSpPr>
        <p:spPr>
          <a:xfrm rot="16200000" flipH="1">
            <a:off x="7675959" y="21744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 idx="2"/>
          </p:cNvCxnSpPr>
          <p:nvPr/>
        </p:nvCxnSpPr>
        <p:spPr>
          <a:xfrm rot="16200000" flipH="1">
            <a:off x="7611269" y="3313112"/>
            <a:ext cx="685800"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9" idx="3"/>
          </p:cNvCxnSpPr>
          <p:nvPr/>
        </p:nvCxnSpPr>
        <p:spPr>
          <a:xfrm>
            <a:off x="6351588" y="2013744"/>
            <a:ext cx="1116012" cy="500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 idx="1"/>
            <a:endCxn id="10" idx="3"/>
          </p:cNvCxnSpPr>
          <p:nvPr/>
        </p:nvCxnSpPr>
        <p:spPr>
          <a:xfrm rot="10800000" flipV="1">
            <a:off x="6929438" y="2711450"/>
            <a:ext cx="461962" cy="120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6" idx="1"/>
            <a:endCxn id="11" idx="3"/>
          </p:cNvCxnSpPr>
          <p:nvPr/>
        </p:nvCxnSpPr>
        <p:spPr>
          <a:xfrm rot="10800000">
            <a:off x="4984750" y="3721101"/>
            <a:ext cx="2406650" cy="206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 idx="2"/>
            <a:endCxn id="6" idx="0"/>
          </p:cNvCxnSpPr>
          <p:nvPr/>
        </p:nvCxnSpPr>
        <p:spPr>
          <a:xfrm rot="16200000" flipH="1">
            <a:off x="4491037" y="4046537"/>
            <a:ext cx="101600" cy="34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6" idx="2"/>
            <a:endCxn id="15" idx="0"/>
          </p:cNvCxnSpPr>
          <p:nvPr/>
        </p:nvCxnSpPr>
        <p:spPr>
          <a:xfrm rot="5400000">
            <a:off x="4467225" y="4708525"/>
            <a:ext cx="14605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5" idx="2"/>
            <a:endCxn id="13" idx="0"/>
          </p:cNvCxnSpPr>
          <p:nvPr/>
        </p:nvCxnSpPr>
        <p:spPr>
          <a:xfrm rot="5400000">
            <a:off x="3905250" y="5022850"/>
            <a:ext cx="381000" cy="850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5" idx="2"/>
            <a:endCxn id="17" idx="0"/>
          </p:cNvCxnSpPr>
          <p:nvPr/>
        </p:nvCxnSpPr>
        <p:spPr>
          <a:xfrm rot="16200000" flipH="1">
            <a:off x="4489450" y="5289550"/>
            <a:ext cx="508000" cy="444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5" idx="2"/>
            <a:endCxn id="14" idx="0"/>
          </p:cNvCxnSpPr>
          <p:nvPr/>
        </p:nvCxnSpPr>
        <p:spPr>
          <a:xfrm rot="16200000" flipH="1">
            <a:off x="5213350" y="4565650"/>
            <a:ext cx="431800" cy="18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1" idx="1"/>
            <a:endCxn id="19" idx="3"/>
          </p:cNvCxnSpPr>
          <p:nvPr/>
        </p:nvCxnSpPr>
        <p:spPr>
          <a:xfrm rot="10800000" flipV="1">
            <a:off x="2514600" y="3721100"/>
            <a:ext cx="1549400" cy="546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9" idx="2"/>
            <a:endCxn id="23" idx="0"/>
          </p:cNvCxnSpPr>
          <p:nvPr/>
        </p:nvCxnSpPr>
        <p:spPr>
          <a:xfrm rot="5400000">
            <a:off x="1555353" y="4603353"/>
            <a:ext cx="533400" cy="318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9" idx="2"/>
            <a:endCxn id="24" idx="0"/>
          </p:cNvCxnSpPr>
          <p:nvPr/>
        </p:nvCxnSpPr>
        <p:spPr>
          <a:xfrm rot="5400000">
            <a:off x="768747" y="4350147"/>
            <a:ext cx="1066800" cy="1358106"/>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Picture 8"/>
          <p:cNvPicPr>
            <a:picLocks noChangeArrowheads="1"/>
          </p:cNvPicPr>
          <p:nvPr/>
        </p:nvPicPr>
        <p:blipFill>
          <a:blip r:embed="rId11"/>
          <a:srcRect/>
          <a:stretch>
            <a:fillRect/>
          </a:stretch>
        </p:blipFill>
        <p:spPr bwMode="auto">
          <a:xfrm>
            <a:off x="304800" y="4572000"/>
            <a:ext cx="941388" cy="914400"/>
          </a:xfrm>
          <a:prstGeom prst="rect">
            <a:avLst/>
          </a:prstGeom>
          <a:noFill/>
          <a:ln w="9525">
            <a:noFill/>
            <a:miter lim="800000"/>
            <a:headEnd/>
            <a:tailEnd/>
          </a:ln>
          <a:effectLst/>
        </p:spPr>
      </p:pic>
      <p:cxnSp>
        <p:nvCxnSpPr>
          <p:cNvPr id="57" name="Straight Connector 56"/>
          <p:cNvCxnSpPr>
            <a:stCxn id="19" idx="2"/>
            <a:endCxn id="22" idx="0"/>
          </p:cNvCxnSpPr>
          <p:nvPr/>
        </p:nvCxnSpPr>
        <p:spPr>
          <a:xfrm rot="5400000">
            <a:off x="1340247" y="3931047"/>
            <a:ext cx="76200" cy="120570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1" idx="0"/>
            <a:endCxn id="21" idx="3"/>
          </p:cNvCxnSpPr>
          <p:nvPr/>
        </p:nvCxnSpPr>
        <p:spPr>
          <a:xfrm rot="16200000" flipV="1">
            <a:off x="3296444" y="2201068"/>
            <a:ext cx="654050" cy="1801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21" idx="0"/>
            <a:endCxn id="20" idx="2"/>
          </p:cNvCxnSpPr>
          <p:nvPr/>
        </p:nvCxnSpPr>
        <p:spPr>
          <a:xfrm rot="5400000" flipH="1" flipV="1">
            <a:off x="2064146" y="2389585"/>
            <a:ext cx="222250" cy="27781"/>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943600" y="926068"/>
            <a:ext cx="1833579" cy="369332"/>
          </a:xfrm>
          <a:prstGeom prst="rect">
            <a:avLst/>
          </a:prstGeom>
          <a:noFill/>
        </p:spPr>
        <p:txBody>
          <a:bodyPr wrap="none" rtlCol="0">
            <a:spAutoFit/>
          </a:bodyPr>
          <a:lstStyle/>
          <a:p>
            <a:r>
              <a:rPr lang="en-US" b="1" dirty="0" smtClean="0"/>
              <a:t>Perimeter Router</a:t>
            </a:r>
            <a:endParaRPr lang="en-US" b="1" dirty="0"/>
          </a:p>
        </p:txBody>
      </p:sp>
      <p:sp>
        <p:nvSpPr>
          <p:cNvPr id="63" name="TextBox 62"/>
          <p:cNvSpPr txBox="1"/>
          <p:nvPr/>
        </p:nvSpPr>
        <p:spPr>
          <a:xfrm>
            <a:off x="8495951" y="2526268"/>
            <a:ext cx="495649" cy="369332"/>
          </a:xfrm>
          <a:prstGeom prst="rect">
            <a:avLst/>
          </a:prstGeom>
          <a:noFill/>
        </p:spPr>
        <p:txBody>
          <a:bodyPr wrap="none" rtlCol="0">
            <a:spAutoFit/>
          </a:bodyPr>
          <a:lstStyle/>
          <a:p>
            <a:r>
              <a:rPr lang="en-US" b="1" dirty="0" smtClean="0"/>
              <a:t>FW</a:t>
            </a:r>
            <a:endParaRPr lang="en-US" b="1" dirty="0"/>
          </a:p>
        </p:txBody>
      </p:sp>
      <p:sp>
        <p:nvSpPr>
          <p:cNvPr id="64" name="TextBox 63"/>
          <p:cNvSpPr txBox="1"/>
          <p:nvPr/>
        </p:nvSpPr>
        <p:spPr>
          <a:xfrm>
            <a:off x="8382000" y="3733800"/>
            <a:ext cx="478016" cy="369332"/>
          </a:xfrm>
          <a:prstGeom prst="rect">
            <a:avLst/>
          </a:prstGeom>
          <a:noFill/>
        </p:spPr>
        <p:txBody>
          <a:bodyPr wrap="none" rtlCol="0">
            <a:spAutoFit/>
          </a:bodyPr>
          <a:lstStyle/>
          <a:p>
            <a:r>
              <a:rPr lang="en-US" b="1" dirty="0" smtClean="0"/>
              <a:t>IPS</a:t>
            </a:r>
            <a:endParaRPr lang="en-US" b="1" dirty="0"/>
          </a:p>
        </p:txBody>
      </p:sp>
      <p:sp>
        <p:nvSpPr>
          <p:cNvPr id="65" name="TextBox 64"/>
          <p:cNvSpPr txBox="1"/>
          <p:nvPr/>
        </p:nvSpPr>
        <p:spPr>
          <a:xfrm>
            <a:off x="4114800" y="2971800"/>
            <a:ext cx="1308692" cy="369332"/>
          </a:xfrm>
          <a:prstGeom prst="rect">
            <a:avLst/>
          </a:prstGeom>
          <a:noFill/>
        </p:spPr>
        <p:txBody>
          <a:bodyPr wrap="none" rtlCol="0">
            <a:spAutoFit/>
          </a:bodyPr>
          <a:lstStyle/>
          <a:p>
            <a:r>
              <a:rPr lang="en-US" b="1" dirty="0" smtClean="0"/>
              <a:t>Core Switch</a:t>
            </a:r>
            <a:endParaRPr lang="en-US" b="1" dirty="0"/>
          </a:p>
        </p:txBody>
      </p:sp>
      <p:sp>
        <p:nvSpPr>
          <p:cNvPr id="66" name="TextBox 65"/>
          <p:cNvSpPr txBox="1"/>
          <p:nvPr/>
        </p:nvSpPr>
        <p:spPr>
          <a:xfrm>
            <a:off x="5334000" y="2438400"/>
            <a:ext cx="1011815" cy="369332"/>
          </a:xfrm>
          <a:prstGeom prst="rect">
            <a:avLst/>
          </a:prstGeom>
          <a:noFill/>
        </p:spPr>
        <p:txBody>
          <a:bodyPr wrap="none" rtlCol="0">
            <a:spAutoFit/>
          </a:bodyPr>
          <a:lstStyle/>
          <a:p>
            <a:r>
              <a:rPr lang="en-US" b="1" dirty="0" smtClean="0"/>
              <a:t>FW DMZ</a:t>
            </a:r>
            <a:endParaRPr lang="en-US" b="1" dirty="0"/>
          </a:p>
        </p:txBody>
      </p:sp>
      <p:sp>
        <p:nvSpPr>
          <p:cNvPr id="67" name="TextBox 66"/>
          <p:cNvSpPr txBox="1"/>
          <p:nvPr/>
        </p:nvSpPr>
        <p:spPr>
          <a:xfrm>
            <a:off x="5105400" y="4191000"/>
            <a:ext cx="893193" cy="369332"/>
          </a:xfrm>
          <a:prstGeom prst="rect">
            <a:avLst/>
          </a:prstGeom>
          <a:noFill/>
        </p:spPr>
        <p:txBody>
          <a:bodyPr wrap="none" rtlCol="0">
            <a:spAutoFit/>
          </a:bodyPr>
          <a:lstStyle/>
          <a:p>
            <a:r>
              <a:rPr lang="en-US" b="1" dirty="0" smtClean="0"/>
              <a:t>FW/IPS</a:t>
            </a:r>
            <a:endParaRPr lang="en-US" b="1" dirty="0"/>
          </a:p>
        </p:txBody>
      </p:sp>
      <p:sp>
        <p:nvSpPr>
          <p:cNvPr id="68" name="TextBox 67"/>
          <p:cNvSpPr txBox="1"/>
          <p:nvPr/>
        </p:nvSpPr>
        <p:spPr>
          <a:xfrm>
            <a:off x="5105400" y="4800600"/>
            <a:ext cx="1136530" cy="369332"/>
          </a:xfrm>
          <a:prstGeom prst="rect">
            <a:avLst/>
          </a:prstGeom>
          <a:noFill/>
        </p:spPr>
        <p:txBody>
          <a:bodyPr wrap="none" rtlCol="0">
            <a:spAutoFit/>
          </a:bodyPr>
          <a:lstStyle/>
          <a:p>
            <a:r>
              <a:rPr lang="en-US" b="1" dirty="0" smtClean="0"/>
              <a:t>DC Switch</a:t>
            </a:r>
            <a:endParaRPr lang="en-US" b="1" dirty="0"/>
          </a:p>
        </p:txBody>
      </p:sp>
      <p:sp>
        <p:nvSpPr>
          <p:cNvPr id="69" name="TextBox 68"/>
          <p:cNvSpPr txBox="1"/>
          <p:nvPr/>
        </p:nvSpPr>
        <p:spPr>
          <a:xfrm>
            <a:off x="1219200" y="3657600"/>
            <a:ext cx="1498808" cy="369332"/>
          </a:xfrm>
          <a:prstGeom prst="rect">
            <a:avLst/>
          </a:prstGeom>
          <a:noFill/>
        </p:spPr>
        <p:txBody>
          <a:bodyPr wrap="none" rtlCol="0">
            <a:spAutoFit/>
          </a:bodyPr>
          <a:lstStyle/>
          <a:p>
            <a:r>
              <a:rPr lang="en-US" b="1" dirty="0" smtClean="0"/>
              <a:t>Access Switch</a:t>
            </a:r>
            <a:endParaRPr lang="en-US" b="1" dirty="0"/>
          </a:p>
        </p:txBody>
      </p:sp>
      <p:sp>
        <p:nvSpPr>
          <p:cNvPr id="70" name="TextBox 69"/>
          <p:cNvSpPr txBox="1"/>
          <p:nvPr/>
        </p:nvSpPr>
        <p:spPr>
          <a:xfrm>
            <a:off x="990600" y="2602468"/>
            <a:ext cx="495649" cy="369332"/>
          </a:xfrm>
          <a:prstGeom prst="rect">
            <a:avLst/>
          </a:prstGeom>
          <a:noFill/>
        </p:spPr>
        <p:txBody>
          <a:bodyPr wrap="none" rtlCol="0">
            <a:spAutoFit/>
          </a:bodyPr>
          <a:lstStyle/>
          <a:p>
            <a:r>
              <a:rPr lang="en-US" b="1" dirty="0" smtClean="0"/>
              <a:t>FW</a:t>
            </a:r>
            <a:endParaRPr lang="en-US" b="1" dirty="0"/>
          </a:p>
        </p:txBody>
      </p:sp>
      <p:sp>
        <p:nvSpPr>
          <p:cNvPr id="71" name="TextBox 70"/>
          <p:cNvSpPr txBox="1"/>
          <p:nvPr/>
        </p:nvSpPr>
        <p:spPr>
          <a:xfrm>
            <a:off x="76200" y="1764268"/>
            <a:ext cx="1655005" cy="369332"/>
          </a:xfrm>
          <a:prstGeom prst="rect">
            <a:avLst/>
          </a:prstGeom>
          <a:noFill/>
        </p:spPr>
        <p:txBody>
          <a:bodyPr wrap="none" rtlCol="0">
            <a:spAutoFit/>
          </a:bodyPr>
          <a:lstStyle/>
          <a:p>
            <a:r>
              <a:rPr lang="en-US" b="1" dirty="0" smtClean="0"/>
              <a:t>Intranet Router</a:t>
            </a:r>
            <a:endParaRPr lang="en-US" b="1" dirty="0"/>
          </a:p>
        </p:txBody>
      </p:sp>
      <p:cxnSp>
        <p:nvCxnSpPr>
          <p:cNvPr id="73" name="Straight Connector 72"/>
          <p:cNvCxnSpPr/>
          <p:nvPr/>
        </p:nvCxnSpPr>
        <p:spPr>
          <a:xfrm rot="16200000" flipH="1">
            <a:off x="1562100" y="1257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600200" y="1219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H="1">
            <a:off x="1333500" y="647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7581900" y="876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620000" y="838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6200000" flipH="1">
            <a:off x="7353300" y="266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705600" y="6019800"/>
            <a:ext cx="1938031" cy="369332"/>
          </a:xfrm>
          <a:prstGeom prst="rect">
            <a:avLst/>
          </a:prstGeom>
          <a:noFill/>
        </p:spPr>
        <p:txBody>
          <a:bodyPr wrap="none" rtlCol="0">
            <a:spAutoFit/>
          </a:bodyPr>
          <a:lstStyle/>
          <a:p>
            <a:r>
              <a:rPr lang="en-US" b="1" dirty="0" smtClean="0"/>
              <a:t>Application Server</a:t>
            </a:r>
            <a:endParaRPr lang="en-US" b="1" dirty="0"/>
          </a:p>
        </p:txBody>
      </p:sp>
      <p:sp>
        <p:nvSpPr>
          <p:cNvPr id="82" name="TextBox 81"/>
          <p:cNvSpPr txBox="1"/>
          <p:nvPr/>
        </p:nvSpPr>
        <p:spPr>
          <a:xfrm>
            <a:off x="2303435" y="6096000"/>
            <a:ext cx="1125565" cy="369332"/>
          </a:xfrm>
          <a:prstGeom prst="rect">
            <a:avLst/>
          </a:prstGeom>
          <a:noFill/>
        </p:spPr>
        <p:txBody>
          <a:bodyPr wrap="none" rtlCol="0">
            <a:spAutoFit/>
          </a:bodyPr>
          <a:lstStyle/>
          <a:p>
            <a:r>
              <a:rPr lang="en-US" b="1" dirty="0" smtClean="0"/>
              <a:t>DB Server</a:t>
            </a:r>
            <a:endParaRPr lang="en-US" b="1" dirty="0"/>
          </a:p>
        </p:txBody>
      </p:sp>
      <p:sp>
        <p:nvSpPr>
          <p:cNvPr id="83" name="TextBox 82"/>
          <p:cNvSpPr txBox="1"/>
          <p:nvPr/>
        </p:nvSpPr>
        <p:spPr>
          <a:xfrm>
            <a:off x="452615" y="6477000"/>
            <a:ext cx="1452385" cy="369332"/>
          </a:xfrm>
          <a:prstGeom prst="rect">
            <a:avLst/>
          </a:prstGeom>
          <a:noFill/>
        </p:spPr>
        <p:txBody>
          <a:bodyPr wrap="none" rtlCol="0">
            <a:spAutoFit/>
          </a:bodyPr>
          <a:lstStyle/>
          <a:p>
            <a:r>
              <a:rPr lang="en-US" b="1" dirty="0" smtClean="0"/>
              <a:t>Workstations</a:t>
            </a:r>
            <a:endParaRPr lang="en-US" b="1" dirty="0"/>
          </a:p>
        </p:txBody>
      </p:sp>
      <p:sp>
        <p:nvSpPr>
          <p:cNvPr id="84" name="TextBox 83"/>
          <p:cNvSpPr txBox="1"/>
          <p:nvPr/>
        </p:nvSpPr>
        <p:spPr>
          <a:xfrm>
            <a:off x="4191000" y="1752600"/>
            <a:ext cx="1290481" cy="369332"/>
          </a:xfrm>
          <a:prstGeom prst="rect">
            <a:avLst/>
          </a:prstGeom>
          <a:noFill/>
        </p:spPr>
        <p:txBody>
          <a:bodyPr wrap="none" rtlCol="0">
            <a:spAutoFit/>
          </a:bodyPr>
          <a:lstStyle/>
          <a:p>
            <a:r>
              <a:rPr lang="en-US" b="1" dirty="0" smtClean="0"/>
              <a:t>Web Server</a:t>
            </a:r>
            <a:endParaRPr lang="en-US" b="1" dirty="0"/>
          </a:p>
        </p:txBody>
      </p:sp>
      <p:sp>
        <p:nvSpPr>
          <p:cNvPr id="76" name="TextBox 75"/>
          <p:cNvSpPr txBox="1"/>
          <p:nvPr/>
        </p:nvSpPr>
        <p:spPr>
          <a:xfrm>
            <a:off x="4437035" y="6564868"/>
            <a:ext cx="1183273" cy="369332"/>
          </a:xfrm>
          <a:prstGeom prst="rect">
            <a:avLst/>
          </a:prstGeom>
          <a:noFill/>
        </p:spPr>
        <p:txBody>
          <a:bodyPr wrap="none" rtlCol="0">
            <a:spAutoFit/>
          </a:bodyPr>
          <a:lstStyle/>
          <a:p>
            <a:r>
              <a:rPr lang="en-US" b="1" dirty="0" smtClean="0"/>
              <a:t>File Server</a:t>
            </a:r>
            <a:endParaRPr lang="en-US" b="1" dirty="0"/>
          </a:p>
        </p:txBody>
      </p:sp>
      <p:sp>
        <p:nvSpPr>
          <p:cNvPr id="85" name="TextBox 84"/>
          <p:cNvSpPr txBox="1"/>
          <p:nvPr/>
        </p:nvSpPr>
        <p:spPr>
          <a:xfrm>
            <a:off x="6024719" y="3200400"/>
            <a:ext cx="1119922" cy="369332"/>
          </a:xfrm>
          <a:prstGeom prst="rect">
            <a:avLst/>
          </a:prstGeom>
          <a:noFill/>
        </p:spPr>
        <p:txBody>
          <a:bodyPr wrap="none" rtlCol="0">
            <a:spAutoFit/>
          </a:bodyPr>
          <a:lstStyle/>
          <a:p>
            <a:r>
              <a:rPr lang="en-US" b="1" dirty="0" smtClean="0"/>
              <a:t>Email GW</a:t>
            </a:r>
            <a:endParaRPr lang="en-US" b="1" dirty="0"/>
          </a:p>
        </p:txBody>
      </p:sp>
      <p:pic>
        <p:nvPicPr>
          <p:cNvPr id="74" name="Picture 36"/>
          <p:cNvPicPr>
            <a:picLocks noChangeArrowheads="1"/>
          </p:cNvPicPr>
          <p:nvPr/>
        </p:nvPicPr>
        <p:blipFill>
          <a:blip r:embed="rId12"/>
          <a:srcRect/>
          <a:stretch>
            <a:fillRect/>
          </a:stretch>
        </p:blipFill>
        <p:spPr bwMode="auto">
          <a:xfrm>
            <a:off x="2755900" y="3635375"/>
            <a:ext cx="1054100" cy="708025"/>
          </a:xfrm>
          <a:prstGeom prst="rect">
            <a:avLst/>
          </a:prstGeom>
          <a:noFill/>
          <a:ln w="9525">
            <a:noFill/>
            <a:miter lim="800000"/>
            <a:headEnd/>
            <a:tailEnd/>
          </a:ln>
          <a:effectLst/>
        </p:spPr>
      </p:pic>
      <p:sp>
        <p:nvSpPr>
          <p:cNvPr id="87" name="Oval 86"/>
          <p:cNvSpPr/>
          <p:nvPr/>
        </p:nvSpPr>
        <p:spPr>
          <a:xfrm>
            <a:off x="2667000" y="33528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p:cNvSpPr txBox="1"/>
          <p:nvPr/>
        </p:nvSpPr>
        <p:spPr>
          <a:xfrm>
            <a:off x="2819400" y="4572000"/>
            <a:ext cx="813621" cy="523220"/>
          </a:xfrm>
          <a:prstGeom prst="rect">
            <a:avLst/>
          </a:prstGeom>
          <a:noFill/>
        </p:spPr>
        <p:txBody>
          <a:bodyPr wrap="none" rtlCol="0">
            <a:spAutoFit/>
          </a:bodyPr>
          <a:lstStyle/>
          <a:p>
            <a:r>
              <a:rPr lang="en-US" sz="2800" dirty="0" smtClean="0"/>
              <a:t>NAC</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1000" fill="hold"/>
                                        <p:tgtEl>
                                          <p:spTgt spid="87"/>
                                        </p:tgtEl>
                                        <p:attrNameLst>
                                          <p:attrName>ppt_x</p:attrName>
                                        </p:attrNameLst>
                                      </p:cBhvr>
                                      <p:tavLst>
                                        <p:tav tm="0">
                                          <p:val>
                                            <p:strVal val="#ppt_x"/>
                                          </p:val>
                                        </p:tav>
                                        <p:tav tm="100000">
                                          <p:val>
                                            <p:strVal val="#ppt_x"/>
                                          </p:val>
                                        </p:tav>
                                      </p:tavLst>
                                    </p:anim>
                                    <p:anim calcmode="lin" valueType="num">
                                      <p:cBhvr additive="base">
                                        <p:cTn id="8" dur="10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6"/>
          <p:cNvPicPr>
            <a:picLocks noChangeArrowheads="1"/>
          </p:cNvPicPr>
          <p:nvPr/>
        </p:nvPicPr>
        <p:blipFill>
          <a:blip r:embed="rId2"/>
          <a:srcRect/>
          <a:stretch>
            <a:fillRect/>
          </a:stretch>
        </p:blipFill>
        <p:spPr bwMode="auto">
          <a:xfrm>
            <a:off x="7412038" y="1212850"/>
            <a:ext cx="1066800" cy="692150"/>
          </a:xfrm>
          <a:prstGeom prst="rect">
            <a:avLst/>
          </a:prstGeom>
          <a:noFill/>
          <a:ln w="9525">
            <a:noFill/>
            <a:miter lim="800000"/>
            <a:headEnd/>
            <a:tailEnd/>
          </a:ln>
          <a:effectLst/>
        </p:spPr>
      </p:pic>
      <p:pic>
        <p:nvPicPr>
          <p:cNvPr id="5" name="Picture 40"/>
          <p:cNvPicPr>
            <a:picLocks noChangeArrowheads="1"/>
          </p:cNvPicPr>
          <p:nvPr/>
        </p:nvPicPr>
        <p:blipFill>
          <a:blip r:embed="rId3"/>
          <a:srcRect/>
          <a:stretch>
            <a:fillRect/>
          </a:stretch>
        </p:blipFill>
        <p:spPr bwMode="auto">
          <a:xfrm>
            <a:off x="7391400" y="2451100"/>
            <a:ext cx="1122362" cy="520700"/>
          </a:xfrm>
          <a:prstGeom prst="rect">
            <a:avLst/>
          </a:prstGeom>
          <a:noFill/>
          <a:ln w="9525">
            <a:noFill/>
            <a:miter lim="800000"/>
            <a:headEnd/>
            <a:tailEnd/>
          </a:ln>
          <a:effectLst/>
        </p:spPr>
      </p:pic>
      <p:pic>
        <p:nvPicPr>
          <p:cNvPr id="6" name="Picture 21"/>
          <p:cNvPicPr>
            <a:picLocks noChangeArrowheads="1"/>
          </p:cNvPicPr>
          <p:nvPr/>
        </p:nvPicPr>
        <p:blipFill>
          <a:blip r:embed="rId4"/>
          <a:srcRect/>
          <a:stretch>
            <a:fillRect/>
          </a:stretch>
        </p:blipFill>
        <p:spPr bwMode="auto">
          <a:xfrm>
            <a:off x="4064000" y="4114800"/>
            <a:ext cx="990600" cy="539750"/>
          </a:xfrm>
          <a:prstGeom prst="rect">
            <a:avLst/>
          </a:prstGeom>
          <a:noFill/>
          <a:ln w="9525">
            <a:noFill/>
            <a:miter lim="800000"/>
            <a:headEnd/>
            <a:tailEnd/>
          </a:ln>
          <a:effectLst/>
        </p:spPr>
      </p:pic>
      <p:sp>
        <p:nvSpPr>
          <p:cNvPr id="7" name="Title 6"/>
          <p:cNvSpPr>
            <a:spLocks noGrp="1"/>
          </p:cNvSpPr>
          <p:nvPr>
            <p:ph type="title"/>
          </p:nvPr>
        </p:nvSpPr>
        <p:spPr>
          <a:xfrm>
            <a:off x="-76200" y="-76200"/>
            <a:ext cx="8229600" cy="715962"/>
          </a:xfrm>
        </p:spPr>
        <p:txBody>
          <a:bodyPr>
            <a:normAutofit fontScale="90000"/>
          </a:bodyPr>
          <a:lstStyle/>
          <a:p>
            <a:r>
              <a:rPr lang="en-US" dirty="0" smtClean="0"/>
              <a:t>Enterprise Network Architecture</a:t>
            </a:r>
            <a:endParaRPr lang="en-US" dirty="0"/>
          </a:p>
        </p:txBody>
      </p:sp>
      <p:pic>
        <p:nvPicPr>
          <p:cNvPr id="8" name="Picture 21"/>
          <p:cNvPicPr>
            <a:picLocks noChangeArrowheads="1"/>
          </p:cNvPicPr>
          <p:nvPr/>
        </p:nvPicPr>
        <p:blipFill>
          <a:blip r:embed="rId5"/>
          <a:srcRect/>
          <a:stretch>
            <a:fillRect/>
          </a:stretch>
        </p:blipFill>
        <p:spPr bwMode="auto">
          <a:xfrm>
            <a:off x="5202238" y="1828800"/>
            <a:ext cx="1981200" cy="1371600"/>
          </a:xfrm>
          <a:prstGeom prst="rect">
            <a:avLst/>
          </a:prstGeom>
          <a:noFill/>
          <a:ln w="9525">
            <a:noFill/>
            <a:miter lim="800000"/>
            <a:headEnd/>
            <a:tailEnd/>
          </a:ln>
          <a:effectLst/>
        </p:spPr>
      </p:pic>
      <p:pic>
        <p:nvPicPr>
          <p:cNvPr id="9" name="Picture 44"/>
          <p:cNvPicPr>
            <a:picLocks noChangeArrowheads="1"/>
          </p:cNvPicPr>
          <p:nvPr/>
        </p:nvPicPr>
        <p:blipFill>
          <a:blip r:embed="rId6"/>
          <a:srcRect/>
          <a:stretch>
            <a:fillRect/>
          </a:stretch>
        </p:blipFill>
        <p:spPr bwMode="auto">
          <a:xfrm>
            <a:off x="5583238" y="1600200"/>
            <a:ext cx="768350" cy="827088"/>
          </a:xfrm>
          <a:prstGeom prst="rect">
            <a:avLst/>
          </a:prstGeom>
          <a:noFill/>
          <a:ln w="9525">
            <a:noFill/>
            <a:miter lim="800000"/>
            <a:headEnd/>
            <a:tailEnd/>
          </a:ln>
          <a:effectLst/>
        </p:spPr>
      </p:pic>
      <p:pic>
        <p:nvPicPr>
          <p:cNvPr id="10" name="Picture 21"/>
          <p:cNvPicPr>
            <a:picLocks noChangeArrowheads="1"/>
          </p:cNvPicPr>
          <p:nvPr/>
        </p:nvPicPr>
        <p:blipFill>
          <a:blip r:embed="rId7"/>
          <a:srcRect/>
          <a:stretch>
            <a:fillRect/>
          </a:stretch>
        </p:blipFill>
        <p:spPr bwMode="auto">
          <a:xfrm>
            <a:off x="6345238" y="2362200"/>
            <a:ext cx="584200" cy="939800"/>
          </a:xfrm>
          <a:prstGeom prst="rect">
            <a:avLst/>
          </a:prstGeom>
          <a:noFill/>
          <a:ln w="9525">
            <a:noFill/>
            <a:miter lim="800000"/>
            <a:headEnd/>
            <a:tailEnd/>
          </a:ln>
          <a:effectLst/>
        </p:spPr>
      </p:pic>
      <p:pic>
        <p:nvPicPr>
          <p:cNvPr id="11" name="Picture 46"/>
          <p:cNvPicPr>
            <a:picLocks noChangeArrowheads="1"/>
          </p:cNvPicPr>
          <p:nvPr/>
        </p:nvPicPr>
        <p:blipFill>
          <a:blip r:embed="rId8"/>
          <a:srcRect/>
          <a:stretch>
            <a:fillRect/>
          </a:stretch>
        </p:blipFill>
        <p:spPr bwMode="auto">
          <a:xfrm>
            <a:off x="4064000" y="3429000"/>
            <a:ext cx="920750" cy="584200"/>
          </a:xfrm>
          <a:prstGeom prst="rect">
            <a:avLst/>
          </a:prstGeom>
          <a:noFill/>
          <a:ln w="9525">
            <a:noFill/>
            <a:miter lim="800000"/>
            <a:headEnd/>
            <a:tailEnd/>
          </a:ln>
          <a:effectLst/>
        </p:spPr>
      </p:pic>
      <p:pic>
        <p:nvPicPr>
          <p:cNvPr id="12" name="Picture 45"/>
          <p:cNvPicPr>
            <a:picLocks noChangeArrowheads="1"/>
          </p:cNvPicPr>
          <p:nvPr/>
        </p:nvPicPr>
        <p:blipFill>
          <a:blip r:embed="rId9"/>
          <a:srcRect/>
          <a:stretch>
            <a:fillRect/>
          </a:stretch>
        </p:blipFill>
        <p:spPr bwMode="auto">
          <a:xfrm>
            <a:off x="3302000" y="5105400"/>
            <a:ext cx="3181350" cy="1554162"/>
          </a:xfrm>
          <a:prstGeom prst="rect">
            <a:avLst/>
          </a:prstGeom>
          <a:noFill/>
          <a:ln w="9525">
            <a:noFill/>
            <a:miter lim="800000"/>
            <a:headEnd/>
            <a:tailEnd/>
          </a:ln>
          <a:effectLst/>
        </p:spPr>
      </p:pic>
      <p:pic>
        <p:nvPicPr>
          <p:cNvPr id="13" name="Picture 21"/>
          <p:cNvPicPr>
            <a:picLocks noChangeArrowheads="1"/>
          </p:cNvPicPr>
          <p:nvPr/>
        </p:nvPicPr>
        <p:blipFill>
          <a:blip r:embed="rId7"/>
          <a:srcRect/>
          <a:stretch>
            <a:fillRect/>
          </a:stretch>
        </p:blipFill>
        <p:spPr bwMode="auto">
          <a:xfrm>
            <a:off x="3378200" y="5638800"/>
            <a:ext cx="584200" cy="939800"/>
          </a:xfrm>
          <a:prstGeom prst="rect">
            <a:avLst/>
          </a:prstGeom>
          <a:noFill/>
          <a:ln w="9525">
            <a:noFill/>
            <a:miter lim="800000"/>
            <a:headEnd/>
            <a:tailEnd/>
          </a:ln>
          <a:effectLst/>
        </p:spPr>
      </p:pic>
      <p:pic>
        <p:nvPicPr>
          <p:cNvPr id="14" name="Picture 21"/>
          <p:cNvPicPr>
            <a:picLocks noChangeArrowheads="1"/>
          </p:cNvPicPr>
          <p:nvPr/>
        </p:nvPicPr>
        <p:blipFill>
          <a:blip r:embed="rId7"/>
          <a:srcRect/>
          <a:stretch>
            <a:fillRect/>
          </a:stretch>
        </p:blipFill>
        <p:spPr bwMode="auto">
          <a:xfrm>
            <a:off x="6045200" y="5689600"/>
            <a:ext cx="584200" cy="939800"/>
          </a:xfrm>
          <a:prstGeom prst="rect">
            <a:avLst/>
          </a:prstGeom>
          <a:noFill/>
          <a:ln w="9525">
            <a:noFill/>
            <a:miter lim="800000"/>
            <a:headEnd/>
            <a:tailEnd/>
          </a:ln>
          <a:effectLst/>
        </p:spPr>
      </p:pic>
      <p:pic>
        <p:nvPicPr>
          <p:cNvPr id="15" name="Picture 57"/>
          <p:cNvPicPr>
            <a:picLocks noChangeArrowheads="1"/>
          </p:cNvPicPr>
          <p:nvPr/>
        </p:nvPicPr>
        <p:blipFill>
          <a:blip r:embed="rId10"/>
          <a:srcRect/>
          <a:stretch>
            <a:fillRect/>
          </a:stretch>
        </p:blipFill>
        <p:spPr bwMode="auto">
          <a:xfrm>
            <a:off x="3987800" y="4800600"/>
            <a:ext cx="1066800" cy="457200"/>
          </a:xfrm>
          <a:prstGeom prst="rect">
            <a:avLst/>
          </a:prstGeom>
          <a:noFill/>
          <a:ln w="9525">
            <a:noFill/>
            <a:miter lim="800000"/>
            <a:headEnd/>
            <a:tailEnd/>
          </a:ln>
          <a:effectLst/>
        </p:spPr>
      </p:pic>
      <p:pic>
        <p:nvPicPr>
          <p:cNvPr id="16" name="Picture 21"/>
          <p:cNvPicPr>
            <a:picLocks noChangeArrowheads="1"/>
          </p:cNvPicPr>
          <p:nvPr/>
        </p:nvPicPr>
        <p:blipFill>
          <a:blip r:embed="rId4"/>
          <a:srcRect/>
          <a:stretch>
            <a:fillRect/>
          </a:stretch>
        </p:blipFill>
        <p:spPr bwMode="auto">
          <a:xfrm>
            <a:off x="7391400" y="3657600"/>
            <a:ext cx="990600" cy="539750"/>
          </a:xfrm>
          <a:prstGeom prst="rect">
            <a:avLst/>
          </a:prstGeom>
          <a:noFill/>
          <a:ln w="9525">
            <a:noFill/>
            <a:miter lim="800000"/>
            <a:headEnd/>
            <a:tailEnd/>
          </a:ln>
          <a:effectLst/>
        </p:spPr>
      </p:pic>
      <p:pic>
        <p:nvPicPr>
          <p:cNvPr id="17" name="Picture 21"/>
          <p:cNvPicPr>
            <a:picLocks noChangeArrowheads="1"/>
          </p:cNvPicPr>
          <p:nvPr/>
        </p:nvPicPr>
        <p:blipFill>
          <a:blip r:embed="rId7"/>
          <a:srcRect/>
          <a:stretch>
            <a:fillRect/>
          </a:stretch>
        </p:blipFill>
        <p:spPr bwMode="auto">
          <a:xfrm>
            <a:off x="4673600" y="5765800"/>
            <a:ext cx="584200" cy="939800"/>
          </a:xfrm>
          <a:prstGeom prst="rect">
            <a:avLst/>
          </a:prstGeom>
          <a:noFill/>
          <a:ln w="9525">
            <a:noFill/>
            <a:miter lim="800000"/>
            <a:headEnd/>
            <a:tailEnd/>
          </a:ln>
          <a:effectLst/>
        </p:spPr>
      </p:pic>
      <p:pic>
        <p:nvPicPr>
          <p:cNvPr id="19" name="Picture 57"/>
          <p:cNvPicPr>
            <a:picLocks noChangeArrowheads="1"/>
          </p:cNvPicPr>
          <p:nvPr/>
        </p:nvPicPr>
        <p:blipFill>
          <a:blip r:embed="rId10"/>
          <a:srcRect/>
          <a:stretch>
            <a:fillRect/>
          </a:stretch>
        </p:blipFill>
        <p:spPr bwMode="auto">
          <a:xfrm>
            <a:off x="1447800" y="4038600"/>
            <a:ext cx="1066800" cy="457200"/>
          </a:xfrm>
          <a:prstGeom prst="rect">
            <a:avLst/>
          </a:prstGeom>
          <a:noFill/>
          <a:ln w="9525">
            <a:noFill/>
            <a:miter lim="800000"/>
            <a:headEnd/>
            <a:tailEnd/>
          </a:ln>
          <a:effectLst/>
        </p:spPr>
      </p:pic>
      <p:pic>
        <p:nvPicPr>
          <p:cNvPr id="20" name="Picture 76"/>
          <p:cNvPicPr>
            <a:picLocks noChangeArrowheads="1"/>
          </p:cNvPicPr>
          <p:nvPr/>
        </p:nvPicPr>
        <p:blipFill>
          <a:blip r:embed="rId2"/>
          <a:srcRect/>
          <a:stretch>
            <a:fillRect/>
          </a:stretch>
        </p:blipFill>
        <p:spPr bwMode="auto">
          <a:xfrm>
            <a:off x="1655762" y="1600200"/>
            <a:ext cx="1066800" cy="692150"/>
          </a:xfrm>
          <a:prstGeom prst="rect">
            <a:avLst/>
          </a:prstGeom>
          <a:noFill/>
          <a:ln w="9525">
            <a:noFill/>
            <a:miter lim="800000"/>
            <a:headEnd/>
            <a:tailEnd/>
          </a:ln>
          <a:effectLst/>
        </p:spPr>
      </p:pic>
      <p:pic>
        <p:nvPicPr>
          <p:cNvPr id="21" name="Picture 40"/>
          <p:cNvPicPr>
            <a:picLocks noChangeArrowheads="1"/>
          </p:cNvPicPr>
          <p:nvPr/>
        </p:nvPicPr>
        <p:blipFill>
          <a:blip r:embed="rId3"/>
          <a:srcRect/>
          <a:stretch>
            <a:fillRect/>
          </a:stretch>
        </p:blipFill>
        <p:spPr bwMode="auto">
          <a:xfrm>
            <a:off x="1600200" y="2514600"/>
            <a:ext cx="1122362" cy="520700"/>
          </a:xfrm>
          <a:prstGeom prst="rect">
            <a:avLst/>
          </a:prstGeom>
          <a:noFill/>
          <a:ln w="9525">
            <a:noFill/>
            <a:miter lim="800000"/>
            <a:headEnd/>
            <a:tailEnd/>
          </a:ln>
          <a:effectLst/>
        </p:spPr>
      </p:pic>
      <p:pic>
        <p:nvPicPr>
          <p:cNvPr id="23" name="Picture 8"/>
          <p:cNvPicPr>
            <a:picLocks noChangeArrowheads="1"/>
          </p:cNvPicPr>
          <p:nvPr/>
        </p:nvPicPr>
        <p:blipFill>
          <a:blip r:embed="rId11"/>
          <a:srcRect/>
          <a:stretch>
            <a:fillRect/>
          </a:stretch>
        </p:blipFill>
        <p:spPr bwMode="auto">
          <a:xfrm>
            <a:off x="1192212" y="5029200"/>
            <a:ext cx="941388" cy="914400"/>
          </a:xfrm>
          <a:prstGeom prst="rect">
            <a:avLst/>
          </a:prstGeom>
          <a:noFill/>
          <a:ln w="9525">
            <a:noFill/>
            <a:miter lim="800000"/>
            <a:headEnd/>
            <a:tailEnd/>
          </a:ln>
          <a:effectLst/>
        </p:spPr>
      </p:pic>
      <p:pic>
        <p:nvPicPr>
          <p:cNvPr id="24" name="Picture 8"/>
          <p:cNvPicPr>
            <a:picLocks noChangeArrowheads="1"/>
          </p:cNvPicPr>
          <p:nvPr/>
        </p:nvPicPr>
        <p:blipFill>
          <a:blip r:embed="rId11"/>
          <a:srcRect/>
          <a:stretch>
            <a:fillRect/>
          </a:stretch>
        </p:blipFill>
        <p:spPr bwMode="auto">
          <a:xfrm>
            <a:off x="152400" y="5562600"/>
            <a:ext cx="941388" cy="914400"/>
          </a:xfrm>
          <a:prstGeom prst="rect">
            <a:avLst/>
          </a:prstGeom>
          <a:noFill/>
          <a:ln w="9525">
            <a:noFill/>
            <a:miter lim="800000"/>
            <a:headEnd/>
            <a:tailEnd/>
          </a:ln>
          <a:effectLst/>
        </p:spPr>
      </p:pic>
      <p:cxnSp>
        <p:nvCxnSpPr>
          <p:cNvPr id="26" name="Straight Connector 25"/>
          <p:cNvCxnSpPr>
            <a:stCxn id="4" idx="2"/>
            <a:endCxn id="5" idx="0"/>
          </p:cNvCxnSpPr>
          <p:nvPr/>
        </p:nvCxnSpPr>
        <p:spPr>
          <a:xfrm rot="16200000" flipH="1">
            <a:off x="7675959" y="21744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 idx="2"/>
          </p:cNvCxnSpPr>
          <p:nvPr/>
        </p:nvCxnSpPr>
        <p:spPr>
          <a:xfrm rot="16200000" flipH="1">
            <a:off x="7611269" y="3313112"/>
            <a:ext cx="685800"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9" idx="3"/>
          </p:cNvCxnSpPr>
          <p:nvPr/>
        </p:nvCxnSpPr>
        <p:spPr>
          <a:xfrm>
            <a:off x="6351588" y="2013744"/>
            <a:ext cx="1116012" cy="500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 idx="1"/>
            <a:endCxn id="10" idx="3"/>
          </p:cNvCxnSpPr>
          <p:nvPr/>
        </p:nvCxnSpPr>
        <p:spPr>
          <a:xfrm rot="10800000" flipV="1">
            <a:off x="6929438" y="2711450"/>
            <a:ext cx="461962" cy="120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6" idx="1"/>
            <a:endCxn id="11" idx="3"/>
          </p:cNvCxnSpPr>
          <p:nvPr/>
        </p:nvCxnSpPr>
        <p:spPr>
          <a:xfrm rot="10800000">
            <a:off x="4984750" y="3721101"/>
            <a:ext cx="2406650" cy="206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 idx="2"/>
            <a:endCxn id="6" idx="0"/>
          </p:cNvCxnSpPr>
          <p:nvPr/>
        </p:nvCxnSpPr>
        <p:spPr>
          <a:xfrm rot="16200000" flipH="1">
            <a:off x="4491037" y="4046537"/>
            <a:ext cx="101600" cy="34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6" idx="2"/>
            <a:endCxn id="15" idx="0"/>
          </p:cNvCxnSpPr>
          <p:nvPr/>
        </p:nvCxnSpPr>
        <p:spPr>
          <a:xfrm rot="5400000">
            <a:off x="4467225" y="4708525"/>
            <a:ext cx="14605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5" idx="2"/>
            <a:endCxn id="13" idx="0"/>
          </p:cNvCxnSpPr>
          <p:nvPr/>
        </p:nvCxnSpPr>
        <p:spPr>
          <a:xfrm rot="5400000">
            <a:off x="3905250" y="5022850"/>
            <a:ext cx="381000" cy="850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5" idx="2"/>
            <a:endCxn id="17" idx="0"/>
          </p:cNvCxnSpPr>
          <p:nvPr/>
        </p:nvCxnSpPr>
        <p:spPr>
          <a:xfrm rot="16200000" flipH="1">
            <a:off x="4489450" y="5289550"/>
            <a:ext cx="508000" cy="444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5" idx="2"/>
            <a:endCxn id="14" idx="0"/>
          </p:cNvCxnSpPr>
          <p:nvPr/>
        </p:nvCxnSpPr>
        <p:spPr>
          <a:xfrm rot="16200000" flipH="1">
            <a:off x="5213350" y="4565650"/>
            <a:ext cx="431800" cy="18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1" idx="1"/>
            <a:endCxn id="19" idx="3"/>
          </p:cNvCxnSpPr>
          <p:nvPr/>
        </p:nvCxnSpPr>
        <p:spPr>
          <a:xfrm rot="10800000" flipV="1">
            <a:off x="2514600" y="3721100"/>
            <a:ext cx="1549400" cy="546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9" idx="2"/>
            <a:endCxn id="23" idx="0"/>
          </p:cNvCxnSpPr>
          <p:nvPr/>
        </p:nvCxnSpPr>
        <p:spPr>
          <a:xfrm rot="5400000">
            <a:off x="1555353" y="4603353"/>
            <a:ext cx="533400" cy="318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9" idx="2"/>
            <a:endCxn id="24" idx="0"/>
          </p:cNvCxnSpPr>
          <p:nvPr/>
        </p:nvCxnSpPr>
        <p:spPr>
          <a:xfrm rot="5400000">
            <a:off x="768747" y="4350147"/>
            <a:ext cx="1066800" cy="1358106"/>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Picture 8"/>
          <p:cNvPicPr>
            <a:picLocks noChangeArrowheads="1"/>
          </p:cNvPicPr>
          <p:nvPr/>
        </p:nvPicPr>
        <p:blipFill>
          <a:blip r:embed="rId11"/>
          <a:srcRect/>
          <a:stretch>
            <a:fillRect/>
          </a:stretch>
        </p:blipFill>
        <p:spPr bwMode="auto">
          <a:xfrm>
            <a:off x="304800" y="4572000"/>
            <a:ext cx="941388" cy="914400"/>
          </a:xfrm>
          <a:prstGeom prst="rect">
            <a:avLst/>
          </a:prstGeom>
          <a:noFill/>
          <a:ln w="9525">
            <a:noFill/>
            <a:miter lim="800000"/>
            <a:headEnd/>
            <a:tailEnd/>
          </a:ln>
          <a:effectLst/>
        </p:spPr>
      </p:pic>
      <p:cxnSp>
        <p:nvCxnSpPr>
          <p:cNvPr id="57" name="Straight Connector 56"/>
          <p:cNvCxnSpPr>
            <a:stCxn id="19" idx="2"/>
            <a:endCxn id="22" idx="0"/>
          </p:cNvCxnSpPr>
          <p:nvPr/>
        </p:nvCxnSpPr>
        <p:spPr>
          <a:xfrm rot="5400000">
            <a:off x="1340247" y="3931047"/>
            <a:ext cx="76200" cy="120570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1" idx="0"/>
            <a:endCxn id="21" idx="3"/>
          </p:cNvCxnSpPr>
          <p:nvPr/>
        </p:nvCxnSpPr>
        <p:spPr>
          <a:xfrm rot="16200000" flipV="1">
            <a:off x="3296444" y="2201068"/>
            <a:ext cx="654050" cy="1801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21" idx="0"/>
            <a:endCxn id="20" idx="2"/>
          </p:cNvCxnSpPr>
          <p:nvPr/>
        </p:nvCxnSpPr>
        <p:spPr>
          <a:xfrm rot="5400000" flipH="1" flipV="1">
            <a:off x="2064146" y="2389585"/>
            <a:ext cx="222250" cy="27781"/>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943600" y="926068"/>
            <a:ext cx="1833579" cy="369332"/>
          </a:xfrm>
          <a:prstGeom prst="rect">
            <a:avLst/>
          </a:prstGeom>
          <a:noFill/>
        </p:spPr>
        <p:txBody>
          <a:bodyPr wrap="none" rtlCol="0">
            <a:spAutoFit/>
          </a:bodyPr>
          <a:lstStyle/>
          <a:p>
            <a:r>
              <a:rPr lang="en-US" b="1" dirty="0" smtClean="0"/>
              <a:t>Perimeter Router</a:t>
            </a:r>
            <a:endParaRPr lang="en-US" b="1" dirty="0"/>
          </a:p>
        </p:txBody>
      </p:sp>
      <p:sp>
        <p:nvSpPr>
          <p:cNvPr id="63" name="TextBox 62"/>
          <p:cNvSpPr txBox="1"/>
          <p:nvPr/>
        </p:nvSpPr>
        <p:spPr>
          <a:xfrm>
            <a:off x="8495951" y="2526268"/>
            <a:ext cx="495649" cy="369332"/>
          </a:xfrm>
          <a:prstGeom prst="rect">
            <a:avLst/>
          </a:prstGeom>
          <a:noFill/>
        </p:spPr>
        <p:txBody>
          <a:bodyPr wrap="none" rtlCol="0">
            <a:spAutoFit/>
          </a:bodyPr>
          <a:lstStyle/>
          <a:p>
            <a:r>
              <a:rPr lang="en-US" b="1" dirty="0" smtClean="0"/>
              <a:t>FW</a:t>
            </a:r>
            <a:endParaRPr lang="en-US" b="1" dirty="0"/>
          </a:p>
        </p:txBody>
      </p:sp>
      <p:sp>
        <p:nvSpPr>
          <p:cNvPr id="64" name="TextBox 63"/>
          <p:cNvSpPr txBox="1"/>
          <p:nvPr/>
        </p:nvSpPr>
        <p:spPr>
          <a:xfrm>
            <a:off x="8382000" y="3733800"/>
            <a:ext cx="478016" cy="369332"/>
          </a:xfrm>
          <a:prstGeom prst="rect">
            <a:avLst/>
          </a:prstGeom>
          <a:noFill/>
        </p:spPr>
        <p:txBody>
          <a:bodyPr wrap="none" rtlCol="0">
            <a:spAutoFit/>
          </a:bodyPr>
          <a:lstStyle/>
          <a:p>
            <a:r>
              <a:rPr lang="en-US" b="1" dirty="0" smtClean="0"/>
              <a:t>IPS</a:t>
            </a:r>
            <a:endParaRPr lang="en-US" b="1" dirty="0"/>
          </a:p>
        </p:txBody>
      </p:sp>
      <p:sp>
        <p:nvSpPr>
          <p:cNvPr id="65" name="TextBox 64"/>
          <p:cNvSpPr txBox="1"/>
          <p:nvPr/>
        </p:nvSpPr>
        <p:spPr>
          <a:xfrm>
            <a:off x="4114800" y="2971800"/>
            <a:ext cx="1308692" cy="369332"/>
          </a:xfrm>
          <a:prstGeom prst="rect">
            <a:avLst/>
          </a:prstGeom>
          <a:noFill/>
        </p:spPr>
        <p:txBody>
          <a:bodyPr wrap="none" rtlCol="0">
            <a:spAutoFit/>
          </a:bodyPr>
          <a:lstStyle/>
          <a:p>
            <a:r>
              <a:rPr lang="en-US" b="1" dirty="0" smtClean="0"/>
              <a:t>Core Switch</a:t>
            </a:r>
            <a:endParaRPr lang="en-US" b="1" dirty="0"/>
          </a:p>
        </p:txBody>
      </p:sp>
      <p:sp>
        <p:nvSpPr>
          <p:cNvPr id="66" name="TextBox 65"/>
          <p:cNvSpPr txBox="1"/>
          <p:nvPr/>
        </p:nvSpPr>
        <p:spPr>
          <a:xfrm>
            <a:off x="5334000" y="2438400"/>
            <a:ext cx="1011815" cy="369332"/>
          </a:xfrm>
          <a:prstGeom prst="rect">
            <a:avLst/>
          </a:prstGeom>
          <a:noFill/>
        </p:spPr>
        <p:txBody>
          <a:bodyPr wrap="none" rtlCol="0">
            <a:spAutoFit/>
          </a:bodyPr>
          <a:lstStyle/>
          <a:p>
            <a:r>
              <a:rPr lang="en-US" b="1" dirty="0" smtClean="0"/>
              <a:t>FW DMZ</a:t>
            </a:r>
            <a:endParaRPr lang="en-US" b="1" dirty="0"/>
          </a:p>
        </p:txBody>
      </p:sp>
      <p:sp>
        <p:nvSpPr>
          <p:cNvPr id="67" name="TextBox 66"/>
          <p:cNvSpPr txBox="1"/>
          <p:nvPr/>
        </p:nvSpPr>
        <p:spPr>
          <a:xfrm>
            <a:off x="5105400" y="4191000"/>
            <a:ext cx="893193" cy="369332"/>
          </a:xfrm>
          <a:prstGeom prst="rect">
            <a:avLst/>
          </a:prstGeom>
          <a:noFill/>
        </p:spPr>
        <p:txBody>
          <a:bodyPr wrap="none" rtlCol="0">
            <a:spAutoFit/>
          </a:bodyPr>
          <a:lstStyle/>
          <a:p>
            <a:r>
              <a:rPr lang="en-US" b="1" dirty="0" smtClean="0"/>
              <a:t>FW/IPS</a:t>
            </a:r>
            <a:endParaRPr lang="en-US" b="1" dirty="0"/>
          </a:p>
        </p:txBody>
      </p:sp>
      <p:sp>
        <p:nvSpPr>
          <p:cNvPr id="68" name="TextBox 67"/>
          <p:cNvSpPr txBox="1"/>
          <p:nvPr/>
        </p:nvSpPr>
        <p:spPr>
          <a:xfrm>
            <a:off x="5105400" y="4800600"/>
            <a:ext cx="1136530" cy="369332"/>
          </a:xfrm>
          <a:prstGeom prst="rect">
            <a:avLst/>
          </a:prstGeom>
          <a:noFill/>
        </p:spPr>
        <p:txBody>
          <a:bodyPr wrap="none" rtlCol="0">
            <a:spAutoFit/>
          </a:bodyPr>
          <a:lstStyle/>
          <a:p>
            <a:r>
              <a:rPr lang="en-US" b="1" dirty="0" smtClean="0"/>
              <a:t>DC Switch</a:t>
            </a:r>
            <a:endParaRPr lang="en-US" b="1" dirty="0"/>
          </a:p>
        </p:txBody>
      </p:sp>
      <p:sp>
        <p:nvSpPr>
          <p:cNvPr id="69" name="TextBox 68"/>
          <p:cNvSpPr txBox="1"/>
          <p:nvPr/>
        </p:nvSpPr>
        <p:spPr>
          <a:xfrm>
            <a:off x="1219200" y="3657600"/>
            <a:ext cx="1498808" cy="369332"/>
          </a:xfrm>
          <a:prstGeom prst="rect">
            <a:avLst/>
          </a:prstGeom>
          <a:noFill/>
        </p:spPr>
        <p:txBody>
          <a:bodyPr wrap="none" rtlCol="0">
            <a:spAutoFit/>
          </a:bodyPr>
          <a:lstStyle/>
          <a:p>
            <a:r>
              <a:rPr lang="en-US" b="1" dirty="0" smtClean="0"/>
              <a:t>Access Switch</a:t>
            </a:r>
            <a:endParaRPr lang="en-US" b="1" dirty="0"/>
          </a:p>
        </p:txBody>
      </p:sp>
      <p:sp>
        <p:nvSpPr>
          <p:cNvPr id="70" name="TextBox 69"/>
          <p:cNvSpPr txBox="1"/>
          <p:nvPr/>
        </p:nvSpPr>
        <p:spPr>
          <a:xfrm>
            <a:off x="990600" y="2602468"/>
            <a:ext cx="495649" cy="369332"/>
          </a:xfrm>
          <a:prstGeom prst="rect">
            <a:avLst/>
          </a:prstGeom>
          <a:noFill/>
        </p:spPr>
        <p:txBody>
          <a:bodyPr wrap="none" rtlCol="0">
            <a:spAutoFit/>
          </a:bodyPr>
          <a:lstStyle/>
          <a:p>
            <a:r>
              <a:rPr lang="en-US" b="1" dirty="0" smtClean="0"/>
              <a:t>FW</a:t>
            </a:r>
            <a:endParaRPr lang="en-US" b="1" dirty="0"/>
          </a:p>
        </p:txBody>
      </p:sp>
      <p:sp>
        <p:nvSpPr>
          <p:cNvPr id="71" name="TextBox 70"/>
          <p:cNvSpPr txBox="1"/>
          <p:nvPr/>
        </p:nvSpPr>
        <p:spPr>
          <a:xfrm>
            <a:off x="76200" y="1764268"/>
            <a:ext cx="1655005" cy="369332"/>
          </a:xfrm>
          <a:prstGeom prst="rect">
            <a:avLst/>
          </a:prstGeom>
          <a:noFill/>
        </p:spPr>
        <p:txBody>
          <a:bodyPr wrap="none" rtlCol="0">
            <a:spAutoFit/>
          </a:bodyPr>
          <a:lstStyle/>
          <a:p>
            <a:r>
              <a:rPr lang="en-US" b="1" dirty="0" smtClean="0"/>
              <a:t>Intranet Router</a:t>
            </a:r>
            <a:endParaRPr lang="en-US" b="1" dirty="0"/>
          </a:p>
        </p:txBody>
      </p:sp>
      <p:cxnSp>
        <p:nvCxnSpPr>
          <p:cNvPr id="73" name="Straight Connector 72"/>
          <p:cNvCxnSpPr/>
          <p:nvPr/>
        </p:nvCxnSpPr>
        <p:spPr>
          <a:xfrm rot="16200000" flipH="1">
            <a:off x="1562100" y="1257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600200" y="1219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H="1">
            <a:off x="1333500" y="647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7581900" y="876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620000" y="838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6200000" flipH="1">
            <a:off x="7353300" y="266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705600" y="6019800"/>
            <a:ext cx="1938031" cy="369332"/>
          </a:xfrm>
          <a:prstGeom prst="rect">
            <a:avLst/>
          </a:prstGeom>
          <a:noFill/>
        </p:spPr>
        <p:txBody>
          <a:bodyPr wrap="none" rtlCol="0">
            <a:spAutoFit/>
          </a:bodyPr>
          <a:lstStyle/>
          <a:p>
            <a:r>
              <a:rPr lang="en-US" b="1" dirty="0" smtClean="0"/>
              <a:t>Application Server</a:t>
            </a:r>
            <a:endParaRPr lang="en-US" b="1" dirty="0"/>
          </a:p>
        </p:txBody>
      </p:sp>
      <p:sp>
        <p:nvSpPr>
          <p:cNvPr id="82" name="TextBox 81"/>
          <p:cNvSpPr txBox="1"/>
          <p:nvPr/>
        </p:nvSpPr>
        <p:spPr>
          <a:xfrm>
            <a:off x="2303435" y="6096000"/>
            <a:ext cx="1125565" cy="369332"/>
          </a:xfrm>
          <a:prstGeom prst="rect">
            <a:avLst/>
          </a:prstGeom>
          <a:noFill/>
        </p:spPr>
        <p:txBody>
          <a:bodyPr wrap="none" rtlCol="0">
            <a:spAutoFit/>
          </a:bodyPr>
          <a:lstStyle/>
          <a:p>
            <a:r>
              <a:rPr lang="en-US" b="1" dirty="0" smtClean="0"/>
              <a:t>DB Server</a:t>
            </a:r>
            <a:endParaRPr lang="en-US" b="1" dirty="0"/>
          </a:p>
        </p:txBody>
      </p:sp>
      <p:sp>
        <p:nvSpPr>
          <p:cNvPr id="83" name="TextBox 82"/>
          <p:cNvSpPr txBox="1"/>
          <p:nvPr/>
        </p:nvSpPr>
        <p:spPr>
          <a:xfrm>
            <a:off x="452615" y="6477000"/>
            <a:ext cx="1452385" cy="369332"/>
          </a:xfrm>
          <a:prstGeom prst="rect">
            <a:avLst/>
          </a:prstGeom>
          <a:noFill/>
        </p:spPr>
        <p:txBody>
          <a:bodyPr wrap="none" rtlCol="0">
            <a:spAutoFit/>
          </a:bodyPr>
          <a:lstStyle/>
          <a:p>
            <a:r>
              <a:rPr lang="en-US" b="1" dirty="0" smtClean="0"/>
              <a:t>Workstations</a:t>
            </a:r>
            <a:endParaRPr lang="en-US" b="1" dirty="0"/>
          </a:p>
        </p:txBody>
      </p:sp>
      <p:sp>
        <p:nvSpPr>
          <p:cNvPr id="84" name="TextBox 83"/>
          <p:cNvSpPr txBox="1"/>
          <p:nvPr/>
        </p:nvSpPr>
        <p:spPr>
          <a:xfrm>
            <a:off x="4191000" y="1752600"/>
            <a:ext cx="1290481" cy="369332"/>
          </a:xfrm>
          <a:prstGeom prst="rect">
            <a:avLst/>
          </a:prstGeom>
          <a:noFill/>
        </p:spPr>
        <p:txBody>
          <a:bodyPr wrap="none" rtlCol="0">
            <a:spAutoFit/>
          </a:bodyPr>
          <a:lstStyle/>
          <a:p>
            <a:r>
              <a:rPr lang="en-US" b="1" dirty="0" smtClean="0"/>
              <a:t>Web Server</a:t>
            </a:r>
            <a:endParaRPr lang="en-US" b="1" dirty="0"/>
          </a:p>
        </p:txBody>
      </p:sp>
      <p:sp>
        <p:nvSpPr>
          <p:cNvPr id="76" name="TextBox 75"/>
          <p:cNvSpPr txBox="1"/>
          <p:nvPr/>
        </p:nvSpPr>
        <p:spPr>
          <a:xfrm>
            <a:off x="4437035" y="6564868"/>
            <a:ext cx="1183273" cy="369332"/>
          </a:xfrm>
          <a:prstGeom prst="rect">
            <a:avLst/>
          </a:prstGeom>
          <a:noFill/>
        </p:spPr>
        <p:txBody>
          <a:bodyPr wrap="none" rtlCol="0">
            <a:spAutoFit/>
          </a:bodyPr>
          <a:lstStyle/>
          <a:p>
            <a:r>
              <a:rPr lang="en-US" b="1" dirty="0" smtClean="0"/>
              <a:t>File Server</a:t>
            </a:r>
            <a:endParaRPr lang="en-US" b="1" dirty="0"/>
          </a:p>
        </p:txBody>
      </p:sp>
      <p:sp>
        <p:nvSpPr>
          <p:cNvPr id="85" name="TextBox 84"/>
          <p:cNvSpPr txBox="1"/>
          <p:nvPr/>
        </p:nvSpPr>
        <p:spPr>
          <a:xfrm>
            <a:off x="6024719" y="3200400"/>
            <a:ext cx="1119922" cy="369332"/>
          </a:xfrm>
          <a:prstGeom prst="rect">
            <a:avLst/>
          </a:prstGeom>
          <a:noFill/>
        </p:spPr>
        <p:txBody>
          <a:bodyPr wrap="none" rtlCol="0">
            <a:spAutoFit/>
          </a:bodyPr>
          <a:lstStyle/>
          <a:p>
            <a:r>
              <a:rPr lang="en-US" b="1" dirty="0" smtClean="0"/>
              <a:t>Email GW</a:t>
            </a:r>
            <a:endParaRPr lang="en-US" b="1" dirty="0"/>
          </a:p>
        </p:txBody>
      </p:sp>
      <p:sp>
        <p:nvSpPr>
          <p:cNvPr id="87" name="Oval 86"/>
          <p:cNvSpPr/>
          <p:nvPr/>
        </p:nvSpPr>
        <p:spPr>
          <a:xfrm>
            <a:off x="2667000" y="32766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p:cNvSpPr txBox="1"/>
          <p:nvPr/>
        </p:nvSpPr>
        <p:spPr>
          <a:xfrm>
            <a:off x="2590800" y="4572000"/>
            <a:ext cx="1351909" cy="523220"/>
          </a:xfrm>
          <a:prstGeom prst="rect">
            <a:avLst/>
          </a:prstGeom>
          <a:noFill/>
        </p:spPr>
        <p:txBody>
          <a:bodyPr wrap="none" rtlCol="0">
            <a:spAutoFit/>
          </a:bodyPr>
          <a:lstStyle/>
          <a:p>
            <a:r>
              <a:rPr lang="en-US" sz="2800" dirty="0" smtClean="0"/>
              <a:t>Scanner</a:t>
            </a:r>
            <a:endParaRPr lang="en-US" sz="2800" dirty="0"/>
          </a:p>
        </p:txBody>
      </p:sp>
      <p:pic>
        <p:nvPicPr>
          <p:cNvPr id="86" name="Picture 73"/>
          <p:cNvPicPr>
            <a:picLocks noChangeArrowheads="1"/>
          </p:cNvPicPr>
          <p:nvPr/>
        </p:nvPicPr>
        <p:blipFill>
          <a:blip r:embed="rId12"/>
          <a:srcRect/>
          <a:stretch>
            <a:fillRect/>
          </a:stretch>
        </p:blipFill>
        <p:spPr bwMode="auto">
          <a:xfrm>
            <a:off x="2895600" y="3505200"/>
            <a:ext cx="847725" cy="70008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1000" fill="hold"/>
                                        <p:tgtEl>
                                          <p:spTgt spid="87"/>
                                        </p:tgtEl>
                                        <p:attrNameLst>
                                          <p:attrName>ppt_x</p:attrName>
                                        </p:attrNameLst>
                                      </p:cBhvr>
                                      <p:tavLst>
                                        <p:tav tm="0">
                                          <p:val>
                                            <p:strVal val="#ppt_x"/>
                                          </p:val>
                                        </p:tav>
                                        <p:tav tm="100000">
                                          <p:val>
                                            <p:strVal val="#ppt_x"/>
                                          </p:val>
                                        </p:tav>
                                      </p:tavLst>
                                    </p:anim>
                                    <p:anim calcmode="lin" valueType="num">
                                      <p:cBhvr additive="base">
                                        <p:cTn id="8" dur="1000" fill="hold"/>
                                        <p:tgtEl>
                                          <p:spTgt spid="8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1000" fill="hold"/>
                                        <p:tgtEl>
                                          <p:spTgt spid="89"/>
                                        </p:tgtEl>
                                        <p:attrNameLst>
                                          <p:attrName>ppt_x</p:attrName>
                                        </p:attrNameLst>
                                      </p:cBhvr>
                                      <p:tavLst>
                                        <p:tav tm="0">
                                          <p:val>
                                            <p:strVal val="#ppt_x"/>
                                          </p:val>
                                        </p:tav>
                                        <p:tav tm="100000">
                                          <p:val>
                                            <p:strVal val="#ppt_x"/>
                                          </p:val>
                                        </p:tav>
                                      </p:tavLst>
                                    </p:anim>
                                    <p:anim calcmode="lin" valueType="num">
                                      <p:cBhvr additive="base">
                                        <p:cTn id="12" dur="1000" fill="hold"/>
                                        <p:tgtEl>
                                          <p:spTgt spid="8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additive="base">
                                        <p:cTn id="15" dur="1000" fill="hold"/>
                                        <p:tgtEl>
                                          <p:spTgt spid="86"/>
                                        </p:tgtEl>
                                        <p:attrNameLst>
                                          <p:attrName>ppt_x</p:attrName>
                                        </p:attrNameLst>
                                      </p:cBhvr>
                                      <p:tavLst>
                                        <p:tav tm="0">
                                          <p:val>
                                            <p:strVal val="#ppt_x"/>
                                          </p:val>
                                        </p:tav>
                                        <p:tav tm="100000">
                                          <p:val>
                                            <p:strVal val="#ppt_x"/>
                                          </p:val>
                                        </p:tav>
                                      </p:tavLst>
                                    </p:anim>
                                    <p:anim calcmode="lin" valueType="num">
                                      <p:cBhvr additive="base">
                                        <p:cTn id="16" dur="10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6"/>
          <p:cNvPicPr>
            <a:picLocks noChangeArrowheads="1"/>
          </p:cNvPicPr>
          <p:nvPr/>
        </p:nvPicPr>
        <p:blipFill>
          <a:blip r:embed="rId2"/>
          <a:srcRect/>
          <a:stretch>
            <a:fillRect/>
          </a:stretch>
        </p:blipFill>
        <p:spPr bwMode="auto">
          <a:xfrm>
            <a:off x="7412038" y="1212850"/>
            <a:ext cx="1066800" cy="692150"/>
          </a:xfrm>
          <a:prstGeom prst="rect">
            <a:avLst/>
          </a:prstGeom>
          <a:noFill/>
          <a:ln w="9525">
            <a:noFill/>
            <a:miter lim="800000"/>
            <a:headEnd/>
            <a:tailEnd/>
          </a:ln>
          <a:effectLst/>
        </p:spPr>
      </p:pic>
      <p:pic>
        <p:nvPicPr>
          <p:cNvPr id="5" name="Picture 40"/>
          <p:cNvPicPr>
            <a:picLocks noChangeArrowheads="1"/>
          </p:cNvPicPr>
          <p:nvPr/>
        </p:nvPicPr>
        <p:blipFill>
          <a:blip r:embed="rId3"/>
          <a:srcRect/>
          <a:stretch>
            <a:fillRect/>
          </a:stretch>
        </p:blipFill>
        <p:spPr bwMode="auto">
          <a:xfrm>
            <a:off x="7391400" y="2451100"/>
            <a:ext cx="1122362" cy="520700"/>
          </a:xfrm>
          <a:prstGeom prst="rect">
            <a:avLst/>
          </a:prstGeom>
          <a:noFill/>
          <a:ln w="9525">
            <a:noFill/>
            <a:miter lim="800000"/>
            <a:headEnd/>
            <a:tailEnd/>
          </a:ln>
          <a:effectLst/>
        </p:spPr>
      </p:pic>
      <p:pic>
        <p:nvPicPr>
          <p:cNvPr id="6" name="Picture 21"/>
          <p:cNvPicPr>
            <a:picLocks noChangeArrowheads="1"/>
          </p:cNvPicPr>
          <p:nvPr/>
        </p:nvPicPr>
        <p:blipFill>
          <a:blip r:embed="rId4"/>
          <a:srcRect/>
          <a:stretch>
            <a:fillRect/>
          </a:stretch>
        </p:blipFill>
        <p:spPr bwMode="auto">
          <a:xfrm>
            <a:off x="4064000" y="4114800"/>
            <a:ext cx="990600" cy="539750"/>
          </a:xfrm>
          <a:prstGeom prst="rect">
            <a:avLst/>
          </a:prstGeom>
          <a:noFill/>
          <a:ln w="9525">
            <a:noFill/>
            <a:miter lim="800000"/>
            <a:headEnd/>
            <a:tailEnd/>
          </a:ln>
          <a:effectLst/>
        </p:spPr>
      </p:pic>
      <p:sp>
        <p:nvSpPr>
          <p:cNvPr id="7" name="Title 6"/>
          <p:cNvSpPr>
            <a:spLocks noGrp="1"/>
          </p:cNvSpPr>
          <p:nvPr>
            <p:ph type="title"/>
          </p:nvPr>
        </p:nvSpPr>
        <p:spPr>
          <a:xfrm>
            <a:off x="-76200" y="-76200"/>
            <a:ext cx="8229600" cy="715962"/>
          </a:xfrm>
        </p:spPr>
        <p:txBody>
          <a:bodyPr>
            <a:normAutofit fontScale="90000"/>
          </a:bodyPr>
          <a:lstStyle/>
          <a:p>
            <a:r>
              <a:rPr lang="en-US" dirty="0" smtClean="0"/>
              <a:t>Enterprise Network Architecture</a:t>
            </a:r>
            <a:endParaRPr lang="en-US" dirty="0"/>
          </a:p>
        </p:txBody>
      </p:sp>
      <p:pic>
        <p:nvPicPr>
          <p:cNvPr id="8" name="Picture 21"/>
          <p:cNvPicPr>
            <a:picLocks noChangeArrowheads="1"/>
          </p:cNvPicPr>
          <p:nvPr/>
        </p:nvPicPr>
        <p:blipFill>
          <a:blip r:embed="rId5"/>
          <a:srcRect/>
          <a:stretch>
            <a:fillRect/>
          </a:stretch>
        </p:blipFill>
        <p:spPr bwMode="auto">
          <a:xfrm>
            <a:off x="5202238" y="1828800"/>
            <a:ext cx="1981200" cy="1371600"/>
          </a:xfrm>
          <a:prstGeom prst="rect">
            <a:avLst/>
          </a:prstGeom>
          <a:noFill/>
          <a:ln w="9525">
            <a:noFill/>
            <a:miter lim="800000"/>
            <a:headEnd/>
            <a:tailEnd/>
          </a:ln>
          <a:effectLst/>
        </p:spPr>
      </p:pic>
      <p:pic>
        <p:nvPicPr>
          <p:cNvPr id="9" name="Picture 44"/>
          <p:cNvPicPr>
            <a:picLocks noChangeArrowheads="1"/>
          </p:cNvPicPr>
          <p:nvPr/>
        </p:nvPicPr>
        <p:blipFill>
          <a:blip r:embed="rId6"/>
          <a:srcRect/>
          <a:stretch>
            <a:fillRect/>
          </a:stretch>
        </p:blipFill>
        <p:spPr bwMode="auto">
          <a:xfrm>
            <a:off x="5583238" y="1600200"/>
            <a:ext cx="768350" cy="827088"/>
          </a:xfrm>
          <a:prstGeom prst="rect">
            <a:avLst/>
          </a:prstGeom>
          <a:noFill/>
          <a:ln w="9525">
            <a:noFill/>
            <a:miter lim="800000"/>
            <a:headEnd/>
            <a:tailEnd/>
          </a:ln>
          <a:effectLst/>
        </p:spPr>
      </p:pic>
      <p:pic>
        <p:nvPicPr>
          <p:cNvPr id="10" name="Picture 21"/>
          <p:cNvPicPr>
            <a:picLocks noChangeArrowheads="1"/>
          </p:cNvPicPr>
          <p:nvPr/>
        </p:nvPicPr>
        <p:blipFill>
          <a:blip r:embed="rId7"/>
          <a:srcRect/>
          <a:stretch>
            <a:fillRect/>
          </a:stretch>
        </p:blipFill>
        <p:spPr bwMode="auto">
          <a:xfrm>
            <a:off x="6345238" y="2362200"/>
            <a:ext cx="584200" cy="939800"/>
          </a:xfrm>
          <a:prstGeom prst="rect">
            <a:avLst/>
          </a:prstGeom>
          <a:noFill/>
          <a:ln w="9525">
            <a:noFill/>
            <a:miter lim="800000"/>
            <a:headEnd/>
            <a:tailEnd/>
          </a:ln>
          <a:effectLst/>
        </p:spPr>
      </p:pic>
      <p:pic>
        <p:nvPicPr>
          <p:cNvPr id="11" name="Picture 46"/>
          <p:cNvPicPr>
            <a:picLocks noChangeArrowheads="1"/>
          </p:cNvPicPr>
          <p:nvPr/>
        </p:nvPicPr>
        <p:blipFill>
          <a:blip r:embed="rId8"/>
          <a:srcRect/>
          <a:stretch>
            <a:fillRect/>
          </a:stretch>
        </p:blipFill>
        <p:spPr bwMode="auto">
          <a:xfrm>
            <a:off x="4064000" y="3429000"/>
            <a:ext cx="920750" cy="584200"/>
          </a:xfrm>
          <a:prstGeom prst="rect">
            <a:avLst/>
          </a:prstGeom>
          <a:noFill/>
          <a:ln w="9525">
            <a:noFill/>
            <a:miter lim="800000"/>
            <a:headEnd/>
            <a:tailEnd/>
          </a:ln>
          <a:effectLst/>
        </p:spPr>
      </p:pic>
      <p:pic>
        <p:nvPicPr>
          <p:cNvPr id="12" name="Picture 45"/>
          <p:cNvPicPr>
            <a:picLocks noChangeArrowheads="1"/>
          </p:cNvPicPr>
          <p:nvPr/>
        </p:nvPicPr>
        <p:blipFill>
          <a:blip r:embed="rId9"/>
          <a:srcRect/>
          <a:stretch>
            <a:fillRect/>
          </a:stretch>
        </p:blipFill>
        <p:spPr bwMode="auto">
          <a:xfrm>
            <a:off x="3302000" y="5105400"/>
            <a:ext cx="3181350" cy="1554162"/>
          </a:xfrm>
          <a:prstGeom prst="rect">
            <a:avLst/>
          </a:prstGeom>
          <a:noFill/>
          <a:ln w="9525">
            <a:noFill/>
            <a:miter lim="800000"/>
            <a:headEnd/>
            <a:tailEnd/>
          </a:ln>
          <a:effectLst/>
        </p:spPr>
      </p:pic>
      <p:pic>
        <p:nvPicPr>
          <p:cNvPr id="13" name="Picture 21"/>
          <p:cNvPicPr>
            <a:picLocks noChangeArrowheads="1"/>
          </p:cNvPicPr>
          <p:nvPr/>
        </p:nvPicPr>
        <p:blipFill>
          <a:blip r:embed="rId7"/>
          <a:srcRect/>
          <a:stretch>
            <a:fillRect/>
          </a:stretch>
        </p:blipFill>
        <p:spPr bwMode="auto">
          <a:xfrm>
            <a:off x="3378200" y="5638800"/>
            <a:ext cx="584200" cy="939800"/>
          </a:xfrm>
          <a:prstGeom prst="rect">
            <a:avLst/>
          </a:prstGeom>
          <a:noFill/>
          <a:ln w="9525">
            <a:noFill/>
            <a:miter lim="800000"/>
            <a:headEnd/>
            <a:tailEnd/>
          </a:ln>
          <a:effectLst/>
        </p:spPr>
      </p:pic>
      <p:pic>
        <p:nvPicPr>
          <p:cNvPr id="14" name="Picture 21"/>
          <p:cNvPicPr>
            <a:picLocks noChangeArrowheads="1"/>
          </p:cNvPicPr>
          <p:nvPr/>
        </p:nvPicPr>
        <p:blipFill>
          <a:blip r:embed="rId7"/>
          <a:srcRect/>
          <a:stretch>
            <a:fillRect/>
          </a:stretch>
        </p:blipFill>
        <p:spPr bwMode="auto">
          <a:xfrm>
            <a:off x="6045200" y="5689600"/>
            <a:ext cx="584200" cy="939800"/>
          </a:xfrm>
          <a:prstGeom prst="rect">
            <a:avLst/>
          </a:prstGeom>
          <a:noFill/>
          <a:ln w="9525">
            <a:noFill/>
            <a:miter lim="800000"/>
            <a:headEnd/>
            <a:tailEnd/>
          </a:ln>
          <a:effectLst/>
        </p:spPr>
      </p:pic>
      <p:pic>
        <p:nvPicPr>
          <p:cNvPr id="15" name="Picture 57"/>
          <p:cNvPicPr>
            <a:picLocks noChangeArrowheads="1"/>
          </p:cNvPicPr>
          <p:nvPr/>
        </p:nvPicPr>
        <p:blipFill>
          <a:blip r:embed="rId10"/>
          <a:srcRect/>
          <a:stretch>
            <a:fillRect/>
          </a:stretch>
        </p:blipFill>
        <p:spPr bwMode="auto">
          <a:xfrm>
            <a:off x="3987800" y="4800600"/>
            <a:ext cx="1066800" cy="457200"/>
          </a:xfrm>
          <a:prstGeom prst="rect">
            <a:avLst/>
          </a:prstGeom>
          <a:noFill/>
          <a:ln w="9525">
            <a:noFill/>
            <a:miter lim="800000"/>
            <a:headEnd/>
            <a:tailEnd/>
          </a:ln>
          <a:effectLst/>
        </p:spPr>
      </p:pic>
      <p:pic>
        <p:nvPicPr>
          <p:cNvPr id="16" name="Picture 21"/>
          <p:cNvPicPr>
            <a:picLocks noChangeArrowheads="1"/>
          </p:cNvPicPr>
          <p:nvPr/>
        </p:nvPicPr>
        <p:blipFill>
          <a:blip r:embed="rId4"/>
          <a:srcRect/>
          <a:stretch>
            <a:fillRect/>
          </a:stretch>
        </p:blipFill>
        <p:spPr bwMode="auto">
          <a:xfrm>
            <a:off x="7391400" y="3657600"/>
            <a:ext cx="990600" cy="539750"/>
          </a:xfrm>
          <a:prstGeom prst="rect">
            <a:avLst/>
          </a:prstGeom>
          <a:noFill/>
          <a:ln w="9525">
            <a:noFill/>
            <a:miter lim="800000"/>
            <a:headEnd/>
            <a:tailEnd/>
          </a:ln>
          <a:effectLst/>
        </p:spPr>
      </p:pic>
      <p:pic>
        <p:nvPicPr>
          <p:cNvPr id="17" name="Picture 21"/>
          <p:cNvPicPr>
            <a:picLocks noChangeArrowheads="1"/>
          </p:cNvPicPr>
          <p:nvPr/>
        </p:nvPicPr>
        <p:blipFill>
          <a:blip r:embed="rId7"/>
          <a:srcRect/>
          <a:stretch>
            <a:fillRect/>
          </a:stretch>
        </p:blipFill>
        <p:spPr bwMode="auto">
          <a:xfrm>
            <a:off x="4673600" y="5765800"/>
            <a:ext cx="584200" cy="939800"/>
          </a:xfrm>
          <a:prstGeom prst="rect">
            <a:avLst/>
          </a:prstGeom>
          <a:noFill/>
          <a:ln w="9525">
            <a:noFill/>
            <a:miter lim="800000"/>
            <a:headEnd/>
            <a:tailEnd/>
          </a:ln>
          <a:effectLst/>
        </p:spPr>
      </p:pic>
      <p:pic>
        <p:nvPicPr>
          <p:cNvPr id="19" name="Picture 57"/>
          <p:cNvPicPr>
            <a:picLocks noChangeArrowheads="1"/>
          </p:cNvPicPr>
          <p:nvPr/>
        </p:nvPicPr>
        <p:blipFill>
          <a:blip r:embed="rId10"/>
          <a:srcRect/>
          <a:stretch>
            <a:fillRect/>
          </a:stretch>
        </p:blipFill>
        <p:spPr bwMode="auto">
          <a:xfrm>
            <a:off x="1447800" y="4038600"/>
            <a:ext cx="1066800" cy="457200"/>
          </a:xfrm>
          <a:prstGeom prst="rect">
            <a:avLst/>
          </a:prstGeom>
          <a:noFill/>
          <a:ln w="9525">
            <a:noFill/>
            <a:miter lim="800000"/>
            <a:headEnd/>
            <a:tailEnd/>
          </a:ln>
          <a:effectLst/>
        </p:spPr>
      </p:pic>
      <p:pic>
        <p:nvPicPr>
          <p:cNvPr id="20" name="Picture 76"/>
          <p:cNvPicPr>
            <a:picLocks noChangeArrowheads="1"/>
          </p:cNvPicPr>
          <p:nvPr/>
        </p:nvPicPr>
        <p:blipFill>
          <a:blip r:embed="rId2"/>
          <a:srcRect/>
          <a:stretch>
            <a:fillRect/>
          </a:stretch>
        </p:blipFill>
        <p:spPr bwMode="auto">
          <a:xfrm>
            <a:off x="1655762" y="1600200"/>
            <a:ext cx="1066800" cy="692150"/>
          </a:xfrm>
          <a:prstGeom prst="rect">
            <a:avLst/>
          </a:prstGeom>
          <a:noFill/>
          <a:ln w="9525">
            <a:noFill/>
            <a:miter lim="800000"/>
            <a:headEnd/>
            <a:tailEnd/>
          </a:ln>
          <a:effectLst/>
        </p:spPr>
      </p:pic>
      <p:pic>
        <p:nvPicPr>
          <p:cNvPr id="21" name="Picture 40"/>
          <p:cNvPicPr>
            <a:picLocks noChangeArrowheads="1"/>
          </p:cNvPicPr>
          <p:nvPr/>
        </p:nvPicPr>
        <p:blipFill>
          <a:blip r:embed="rId3"/>
          <a:srcRect/>
          <a:stretch>
            <a:fillRect/>
          </a:stretch>
        </p:blipFill>
        <p:spPr bwMode="auto">
          <a:xfrm>
            <a:off x="1600200" y="2514600"/>
            <a:ext cx="1122362" cy="520700"/>
          </a:xfrm>
          <a:prstGeom prst="rect">
            <a:avLst/>
          </a:prstGeom>
          <a:noFill/>
          <a:ln w="9525">
            <a:noFill/>
            <a:miter lim="800000"/>
            <a:headEnd/>
            <a:tailEnd/>
          </a:ln>
          <a:effectLst/>
        </p:spPr>
      </p:pic>
      <p:pic>
        <p:nvPicPr>
          <p:cNvPr id="23" name="Picture 8"/>
          <p:cNvPicPr>
            <a:picLocks noChangeArrowheads="1"/>
          </p:cNvPicPr>
          <p:nvPr/>
        </p:nvPicPr>
        <p:blipFill>
          <a:blip r:embed="rId11"/>
          <a:srcRect/>
          <a:stretch>
            <a:fillRect/>
          </a:stretch>
        </p:blipFill>
        <p:spPr bwMode="auto">
          <a:xfrm>
            <a:off x="1192212" y="5029200"/>
            <a:ext cx="941388" cy="914400"/>
          </a:xfrm>
          <a:prstGeom prst="rect">
            <a:avLst/>
          </a:prstGeom>
          <a:noFill/>
          <a:ln w="9525">
            <a:noFill/>
            <a:miter lim="800000"/>
            <a:headEnd/>
            <a:tailEnd/>
          </a:ln>
          <a:effectLst/>
        </p:spPr>
      </p:pic>
      <p:pic>
        <p:nvPicPr>
          <p:cNvPr id="24" name="Picture 8"/>
          <p:cNvPicPr>
            <a:picLocks noChangeArrowheads="1"/>
          </p:cNvPicPr>
          <p:nvPr/>
        </p:nvPicPr>
        <p:blipFill>
          <a:blip r:embed="rId11"/>
          <a:srcRect/>
          <a:stretch>
            <a:fillRect/>
          </a:stretch>
        </p:blipFill>
        <p:spPr bwMode="auto">
          <a:xfrm>
            <a:off x="152400" y="5562600"/>
            <a:ext cx="941388" cy="914400"/>
          </a:xfrm>
          <a:prstGeom prst="rect">
            <a:avLst/>
          </a:prstGeom>
          <a:noFill/>
          <a:ln w="9525">
            <a:noFill/>
            <a:miter lim="800000"/>
            <a:headEnd/>
            <a:tailEnd/>
          </a:ln>
          <a:effectLst/>
        </p:spPr>
      </p:pic>
      <p:cxnSp>
        <p:nvCxnSpPr>
          <p:cNvPr id="26" name="Straight Connector 25"/>
          <p:cNvCxnSpPr>
            <a:stCxn id="4" idx="2"/>
            <a:endCxn id="5" idx="0"/>
          </p:cNvCxnSpPr>
          <p:nvPr/>
        </p:nvCxnSpPr>
        <p:spPr>
          <a:xfrm rot="16200000" flipH="1">
            <a:off x="7675959" y="21744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 idx="2"/>
          </p:cNvCxnSpPr>
          <p:nvPr/>
        </p:nvCxnSpPr>
        <p:spPr>
          <a:xfrm rot="16200000" flipH="1">
            <a:off x="7611269" y="3313112"/>
            <a:ext cx="685800"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9" idx="3"/>
          </p:cNvCxnSpPr>
          <p:nvPr/>
        </p:nvCxnSpPr>
        <p:spPr>
          <a:xfrm>
            <a:off x="6351588" y="2013744"/>
            <a:ext cx="1116012" cy="500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 idx="1"/>
            <a:endCxn id="10" idx="3"/>
          </p:cNvCxnSpPr>
          <p:nvPr/>
        </p:nvCxnSpPr>
        <p:spPr>
          <a:xfrm rot="10800000" flipV="1">
            <a:off x="6929438" y="2711450"/>
            <a:ext cx="461962" cy="120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6" idx="1"/>
            <a:endCxn id="11" idx="3"/>
          </p:cNvCxnSpPr>
          <p:nvPr/>
        </p:nvCxnSpPr>
        <p:spPr>
          <a:xfrm rot="10800000">
            <a:off x="4984750" y="3721101"/>
            <a:ext cx="2406650" cy="206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 idx="2"/>
            <a:endCxn id="6" idx="0"/>
          </p:cNvCxnSpPr>
          <p:nvPr/>
        </p:nvCxnSpPr>
        <p:spPr>
          <a:xfrm rot="16200000" flipH="1">
            <a:off x="4491037" y="4046537"/>
            <a:ext cx="101600" cy="34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6" idx="2"/>
            <a:endCxn id="15" idx="0"/>
          </p:cNvCxnSpPr>
          <p:nvPr/>
        </p:nvCxnSpPr>
        <p:spPr>
          <a:xfrm rot="5400000">
            <a:off x="4467225" y="4708525"/>
            <a:ext cx="14605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5" idx="2"/>
            <a:endCxn id="13" idx="0"/>
          </p:cNvCxnSpPr>
          <p:nvPr/>
        </p:nvCxnSpPr>
        <p:spPr>
          <a:xfrm rot="5400000">
            <a:off x="3905250" y="5022850"/>
            <a:ext cx="381000" cy="850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5" idx="2"/>
            <a:endCxn id="17" idx="0"/>
          </p:cNvCxnSpPr>
          <p:nvPr/>
        </p:nvCxnSpPr>
        <p:spPr>
          <a:xfrm rot="16200000" flipH="1">
            <a:off x="4489450" y="5289550"/>
            <a:ext cx="508000" cy="444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5" idx="2"/>
            <a:endCxn id="14" idx="0"/>
          </p:cNvCxnSpPr>
          <p:nvPr/>
        </p:nvCxnSpPr>
        <p:spPr>
          <a:xfrm rot="16200000" flipH="1">
            <a:off x="5213350" y="4565650"/>
            <a:ext cx="431800" cy="18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1" idx="1"/>
            <a:endCxn id="19" idx="3"/>
          </p:cNvCxnSpPr>
          <p:nvPr/>
        </p:nvCxnSpPr>
        <p:spPr>
          <a:xfrm rot="10800000" flipV="1">
            <a:off x="2514600" y="3721100"/>
            <a:ext cx="1549400" cy="546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9" idx="2"/>
            <a:endCxn id="23" idx="0"/>
          </p:cNvCxnSpPr>
          <p:nvPr/>
        </p:nvCxnSpPr>
        <p:spPr>
          <a:xfrm rot="5400000">
            <a:off x="1555353" y="4603353"/>
            <a:ext cx="533400" cy="318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9" idx="2"/>
            <a:endCxn id="24" idx="0"/>
          </p:cNvCxnSpPr>
          <p:nvPr/>
        </p:nvCxnSpPr>
        <p:spPr>
          <a:xfrm rot="5400000">
            <a:off x="768747" y="4350147"/>
            <a:ext cx="1066800" cy="1358106"/>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Picture 8"/>
          <p:cNvPicPr>
            <a:picLocks noChangeArrowheads="1"/>
          </p:cNvPicPr>
          <p:nvPr/>
        </p:nvPicPr>
        <p:blipFill>
          <a:blip r:embed="rId11"/>
          <a:srcRect/>
          <a:stretch>
            <a:fillRect/>
          </a:stretch>
        </p:blipFill>
        <p:spPr bwMode="auto">
          <a:xfrm>
            <a:off x="304800" y="4572000"/>
            <a:ext cx="941388" cy="914400"/>
          </a:xfrm>
          <a:prstGeom prst="rect">
            <a:avLst/>
          </a:prstGeom>
          <a:noFill/>
          <a:ln w="9525">
            <a:noFill/>
            <a:miter lim="800000"/>
            <a:headEnd/>
            <a:tailEnd/>
          </a:ln>
          <a:effectLst/>
        </p:spPr>
      </p:pic>
      <p:cxnSp>
        <p:nvCxnSpPr>
          <p:cNvPr id="57" name="Straight Connector 56"/>
          <p:cNvCxnSpPr>
            <a:stCxn id="19" idx="2"/>
            <a:endCxn id="22" idx="0"/>
          </p:cNvCxnSpPr>
          <p:nvPr/>
        </p:nvCxnSpPr>
        <p:spPr>
          <a:xfrm rot="5400000">
            <a:off x="1340247" y="3931047"/>
            <a:ext cx="76200" cy="120570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1" idx="0"/>
            <a:endCxn id="21" idx="3"/>
          </p:cNvCxnSpPr>
          <p:nvPr/>
        </p:nvCxnSpPr>
        <p:spPr>
          <a:xfrm rot="16200000" flipV="1">
            <a:off x="3296444" y="2201068"/>
            <a:ext cx="654050" cy="1801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21" idx="0"/>
            <a:endCxn id="20" idx="2"/>
          </p:cNvCxnSpPr>
          <p:nvPr/>
        </p:nvCxnSpPr>
        <p:spPr>
          <a:xfrm rot="5400000" flipH="1" flipV="1">
            <a:off x="2064146" y="2389585"/>
            <a:ext cx="222250" cy="27781"/>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943600" y="926068"/>
            <a:ext cx="1833579" cy="369332"/>
          </a:xfrm>
          <a:prstGeom prst="rect">
            <a:avLst/>
          </a:prstGeom>
          <a:noFill/>
        </p:spPr>
        <p:txBody>
          <a:bodyPr wrap="none" rtlCol="0">
            <a:spAutoFit/>
          </a:bodyPr>
          <a:lstStyle/>
          <a:p>
            <a:r>
              <a:rPr lang="en-US" b="1" dirty="0" smtClean="0"/>
              <a:t>Perimeter Router</a:t>
            </a:r>
            <a:endParaRPr lang="en-US" b="1" dirty="0"/>
          </a:p>
        </p:txBody>
      </p:sp>
      <p:sp>
        <p:nvSpPr>
          <p:cNvPr id="63" name="TextBox 62"/>
          <p:cNvSpPr txBox="1"/>
          <p:nvPr/>
        </p:nvSpPr>
        <p:spPr>
          <a:xfrm>
            <a:off x="8495951" y="2526268"/>
            <a:ext cx="495649" cy="369332"/>
          </a:xfrm>
          <a:prstGeom prst="rect">
            <a:avLst/>
          </a:prstGeom>
          <a:noFill/>
        </p:spPr>
        <p:txBody>
          <a:bodyPr wrap="none" rtlCol="0">
            <a:spAutoFit/>
          </a:bodyPr>
          <a:lstStyle/>
          <a:p>
            <a:r>
              <a:rPr lang="en-US" b="1" dirty="0" smtClean="0"/>
              <a:t>FW</a:t>
            </a:r>
            <a:endParaRPr lang="en-US" b="1" dirty="0"/>
          </a:p>
        </p:txBody>
      </p:sp>
      <p:sp>
        <p:nvSpPr>
          <p:cNvPr id="64" name="TextBox 63"/>
          <p:cNvSpPr txBox="1"/>
          <p:nvPr/>
        </p:nvSpPr>
        <p:spPr>
          <a:xfrm>
            <a:off x="8382000" y="3733800"/>
            <a:ext cx="478016" cy="369332"/>
          </a:xfrm>
          <a:prstGeom prst="rect">
            <a:avLst/>
          </a:prstGeom>
          <a:noFill/>
        </p:spPr>
        <p:txBody>
          <a:bodyPr wrap="none" rtlCol="0">
            <a:spAutoFit/>
          </a:bodyPr>
          <a:lstStyle/>
          <a:p>
            <a:r>
              <a:rPr lang="en-US" b="1" dirty="0" smtClean="0"/>
              <a:t>IPS</a:t>
            </a:r>
            <a:endParaRPr lang="en-US" b="1" dirty="0"/>
          </a:p>
        </p:txBody>
      </p:sp>
      <p:sp>
        <p:nvSpPr>
          <p:cNvPr id="65" name="TextBox 64"/>
          <p:cNvSpPr txBox="1"/>
          <p:nvPr/>
        </p:nvSpPr>
        <p:spPr>
          <a:xfrm>
            <a:off x="4114800" y="2971800"/>
            <a:ext cx="1308692" cy="369332"/>
          </a:xfrm>
          <a:prstGeom prst="rect">
            <a:avLst/>
          </a:prstGeom>
          <a:noFill/>
        </p:spPr>
        <p:txBody>
          <a:bodyPr wrap="none" rtlCol="0">
            <a:spAutoFit/>
          </a:bodyPr>
          <a:lstStyle/>
          <a:p>
            <a:r>
              <a:rPr lang="en-US" b="1" dirty="0" smtClean="0"/>
              <a:t>Core Switch</a:t>
            </a:r>
            <a:endParaRPr lang="en-US" b="1" dirty="0"/>
          </a:p>
        </p:txBody>
      </p:sp>
      <p:sp>
        <p:nvSpPr>
          <p:cNvPr id="66" name="TextBox 65"/>
          <p:cNvSpPr txBox="1"/>
          <p:nvPr/>
        </p:nvSpPr>
        <p:spPr>
          <a:xfrm>
            <a:off x="5334000" y="2438400"/>
            <a:ext cx="1011815" cy="369332"/>
          </a:xfrm>
          <a:prstGeom prst="rect">
            <a:avLst/>
          </a:prstGeom>
          <a:noFill/>
        </p:spPr>
        <p:txBody>
          <a:bodyPr wrap="none" rtlCol="0">
            <a:spAutoFit/>
          </a:bodyPr>
          <a:lstStyle/>
          <a:p>
            <a:r>
              <a:rPr lang="en-US" b="1" dirty="0" smtClean="0"/>
              <a:t>FW DMZ</a:t>
            </a:r>
            <a:endParaRPr lang="en-US" b="1" dirty="0"/>
          </a:p>
        </p:txBody>
      </p:sp>
      <p:sp>
        <p:nvSpPr>
          <p:cNvPr id="67" name="TextBox 66"/>
          <p:cNvSpPr txBox="1"/>
          <p:nvPr/>
        </p:nvSpPr>
        <p:spPr>
          <a:xfrm>
            <a:off x="5105400" y="4191000"/>
            <a:ext cx="893193" cy="369332"/>
          </a:xfrm>
          <a:prstGeom prst="rect">
            <a:avLst/>
          </a:prstGeom>
          <a:noFill/>
        </p:spPr>
        <p:txBody>
          <a:bodyPr wrap="none" rtlCol="0">
            <a:spAutoFit/>
          </a:bodyPr>
          <a:lstStyle/>
          <a:p>
            <a:r>
              <a:rPr lang="en-US" b="1" dirty="0" smtClean="0"/>
              <a:t>FW/IPS</a:t>
            </a:r>
            <a:endParaRPr lang="en-US" b="1" dirty="0"/>
          </a:p>
        </p:txBody>
      </p:sp>
      <p:sp>
        <p:nvSpPr>
          <p:cNvPr id="68" name="TextBox 67"/>
          <p:cNvSpPr txBox="1"/>
          <p:nvPr/>
        </p:nvSpPr>
        <p:spPr>
          <a:xfrm>
            <a:off x="5105400" y="4800600"/>
            <a:ext cx="1136530" cy="369332"/>
          </a:xfrm>
          <a:prstGeom prst="rect">
            <a:avLst/>
          </a:prstGeom>
          <a:noFill/>
        </p:spPr>
        <p:txBody>
          <a:bodyPr wrap="none" rtlCol="0">
            <a:spAutoFit/>
          </a:bodyPr>
          <a:lstStyle/>
          <a:p>
            <a:r>
              <a:rPr lang="en-US" b="1" dirty="0" smtClean="0"/>
              <a:t>DC Switch</a:t>
            </a:r>
            <a:endParaRPr lang="en-US" b="1" dirty="0"/>
          </a:p>
        </p:txBody>
      </p:sp>
      <p:sp>
        <p:nvSpPr>
          <p:cNvPr id="69" name="TextBox 68"/>
          <p:cNvSpPr txBox="1"/>
          <p:nvPr/>
        </p:nvSpPr>
        <p:spPr>
          <a:xfrm>
            <a:off x="1219200" y="3657600"/>
            <a:ext cx="1498808" cy="369332"/>
          </a:xfrm>
          <a:prstGeom prst="rect">
            <a:avLst/>
          </a:prstGeom>
          <a:noFill/>
        </p:spPr>
        <p:txBody>
          <a:bodyPr wrap="none" rtlCol="0">
            <a:spAutoFit/>
          </a:bodyPr>
          <a:lstStyle/>
          <a:p>
            <a:r>
              <a:rPr lang="en-US" b="1" dirty="0" smtClean="0"/>
              <a:t>Access Switch</a:t>
            </a:r>
            <a:endParaRPr lang="en-US" b="1" dirty="0"/>
          </a:p>
        </p:txBody>
      </p:sp>
      <p:sp>
        <p:nvSpPr>
          <p:cNvPr id="70" name="TextBox 69"/>
          <p:cNvSpPr txBox="1"/>
          <p:nvPr/>
        </p:nvSpPr>
        <p:spPr>
          <a:xfrm>
            <a:off x="990600" y="2602468"/>
            <a:ext cx="495649" cy="369332"/>
          </a:xfrm>
          <a:prstGeom prst="rect">
            <a:avLst/>
          </a:prstGeom>
          <a:noFill/>
        </p:spPr>
        <p:txBody>
          <a:bodyPr wrap="none" rtlCol="0">
            <a:spAutoFit/>
          </a:bodyPr>
          <a:lstStyle/>
          <a:p>
            <a:r>
              <a:rPr lang="en-US" b="1" dirty="0" smtClean="0"/>
              <a:t>FW</a:t>
            </a:r>
            <a:endParaRPr lang="en-US" b="1" dirty="0"/>
          </a:p>
        </p:txBody>
      </p:sp>
      <p:sp>
        <p:nvSpPr>
          <p:cNvPr id="71" name="TextBox 70"/>
          <p:cNvSpPr txBox="1"/>
          <p:nvPr/>
        </p:nvSpPr>
        <p:spPr>
          <a:xfrm>
            <a:off x="76200" y="1764268"/>
            <a:ext cx="1655005" cy="369332"/>
          </a:xfrm>
          <a:prstGeom prst="rect">
            <a:avLst/>
          </a:prstGeom>
          <a:noFill/>
        </p:spPr>
        <p:txBody>
          <a:bodyPr wrap="none" rtlCol="0">
            <a:spAutoFit/>
          </a:bodyPr>
          <a:lstStyle/>
          <a:p>
            <a:r>
              <a:rPr lang="en-US" b="1" dirty="0" smtClean="0"/>
              <a:t>Intranet Router</a:t>
            </a:r>
            <a:endParaRPr lang="en-US" b="1" dirty="0"/>
          </a:p>
        </p:txBody>
      </p:sp>
      <p:cxnSp>
        <p:nvCxnSpPr>
          <p:cNvPr id="73" name="Straight Connector 72"/>
          <p:cNvCxnSpPr/>
          <p:nvPr/>
        </p:nvCxnSpPr>
        <p:spPr>
          <a:xfrm rot="16200000" flipH="1">
            <a:off x="1562100" y="1257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600200" y="1219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H="1">
            <a:off x="1333500" y="647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7581900" y="876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620000" y="838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6200000" flipH="1">
            <a:off x="7353300" y="266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705600" y="6019800"/>
            <a:ext cx="1938031" cy="369332"/>
          </a:xfrm>
          <a:prstGeom prst="rect">
            <a:avLst/>
          </a:prstGeom>
          <a:noFill/>
        </p:spPr>
        <p:txBody>
          <a:bodyPr wrap="none" rtlCol="0">
            <a:spAutoFit/>
          </a:bodyPr>
          <a:lstStyle/>
          <a:p>
            <a:r>
              <a:rPr lang="en-US" b="1" dirty="0" smtClean="0"/>
              <a:t>Application Server</a:t>
            </a:r>
            <a:endParaRPr lang="en-US" b="1" dirty="0"/>
          </a:p>
        </p:txBody>
      </p:sp>
      <p:sp>
        <p:nvSpPr>
          <p:cNvPr id="82" name="TextBox 81"/>
          <p:cNvSpPr txBox="1"/>
          <p:nvPr/>
        </p:nvSpPr>
        <p:spPr>
          <a:xfrm>
            <a:off x="2303435" y="6096000"/>
            <a:ext cx="1125565" cy="369332"/>
          </a:xfrm>
          <a:prstGeom prst="rect">
            <a:avLst/>
          </a:prstGeom>
          <a:noFill/>
        </p:spPr>
        <p:txBody>
          <a:bodyPr wrap="none" rtlCol="0">
            <a:spAutoFit/>
          </a:bodyPr>
          <a:lstStyle/>
          <a:p>
            <a:r>
              <a:rPr lang="en-US" b="1" dirty="0" smtClean="0"/>
              <a:t>DB Server</a:t>
            </a:r>
            <a:endParaRPr lang="en-US" b="1" dirty="0"/>
          </a:p>
        </p:txBody>
      </p:sp>
      <p:sp>
        <p:nvSpPr>
          <p:cNvPr id="83" name="TextBox 82"/>
          <p:cNvSpPr txBox="1"/>
          <p:nvPr/>
        </p:nvSpPr>
        <p:spPr>
          <a:xfrm>
            <a:off x="452615" y="6477000"/>
            <a:ext cx="1452385" cy="369332"/>
          </a:xfrm>
          <a:prstGeom prst="rect">
            <a:avLst/>
          </a:prstGeom>
          <a:noFill/>
        </p:spPr>
        <p:txBody>
          <a:bodyPr wrap="none" rtlCol="0">
            <a:spAutoFit/>
          </a:bodyPr>
          <a:lstStyle/>
          <a:p>
            <a:r>
              <a:rPr lang="en-US" b="1" dirty="0" smtClean="0"/>
              <a:t>Workstations</a:t>
            </a:r>
            <a:endParaRPr lang="en-US" b="1" dirty="0"/>
          </a:p>
        </p:txBody>
      </p:sp>
      <p:sp>
        <p:nvSpPr>
          <p:cNvPr id="84" name="TextBox 83"/>
          <p:cNvSpPr txBox="1"/>
          <p:nvPr/>
        </p:nvSpPr>
        <p:spPr>
          <a:xfrm>
            <a:off x="4191000" y="1752600"/>
            <a:ext cx="1290481" cy="369332"/>
          </a:xfrm>
          <a:prstGeom prst="rect">
            <a:avLst/>
          </a:prstGeom>
          <a:noFill/>
        </p:spPr>
        <p:txBody>
          <a:bodyPr wrap="none" rtlCol="0">
            <a:spAutoFit/>
          </a:bodyPr>
          <a:lstStyle/>
          <a:p>
            <a:r>
              <a:rPr lang="en-US" b="1" dirty="0" smtClean="0"/>
              <a:t>Web Server</a:t>
            </a:r>
            <a:endParaRPr lang="en-US" b="1" dirty="0"/>
          </a:p>
        </p:txBody>
      </p:sp>
      <p:sp>
        <p:nvSpPr>
          <p:cNvPr id="76" name="TextBox 75"/>
          <p:cNvSpPr txBox="1"/>
          <p:nvPr/>
        </p:nvSpPr>
        <p:spPr>
          <a:xfrm>
            <a:off x="4437035" y="6564868"/>
            <a:ext cx="1183273" cy="369332"/>
          </a:xfrm>
          <a:prstGeom prst="rect">
            <a:avLst/>
          </a:prstGeom>
          <a:noFill/>
        </p:spPr>
        <p:txBody>
          <a:bodyPr wrap="none" rtlCol="0">
            <a:spAutoFit/>
          </a:bodyPr>
          <a:lstStyle/>
          <a:p>
            <a:r>
              <a:rPr lang="en-US" b="1" dirty="0" smtClean="0"/>
              <a:t>File Server</a:t>
            </a:r>
            <a:endParaRPr lang="en-US" b="1" dirty="0"/>
          </a:p>
        </p:txBody>
      </p:sp>
      <p:sp>
        <p:nvSpPr>
          <p:cNvPr id="85" name="TextBox 84"/>
          <p:cNvSpPr txBox="1"/>
          <p:nvPr/>
        </p:nvSpPr>
        <p:spPr>
          <a:xfrm>
            <a:off x="6024719" y="3200400"/>
            <a:ext cx="1119922" cy="369332"/>
          </a:xfrm>
          <a:prstGeom prst="rect">
            <a:avLst/>
          </a:prstGeom>
          <a:noFill/>
        </p:spPr>
        <p:txBody>
          <a:bodyPr wrap="none" rtlCol="0">
            <a:spAutoFit/>
          </a:bodyPr>
          <a:lstStyle/>
          <a:p>
            <a:r>
              <a:rPr lang="en-US" b="1" dirty="0" smtClean="0"/>
              <a:t>Email GW</a:t>
            </a:r>
            <a:endParaRPr lang="en-US" b="1" dirty="0"/>
          </a:p>
        </p:txBody>
      </p:sp>
      <p:pic>
        <p:nvPicPr>
          <p:cNvPr id="74" name="Picture 6"/>
          <p:cNvPicPr>
            <a:picLocks noChangeArrowheads="1"/>
          </p:cNvPicPr>
          <p:nvPr/>
        </p:nvPicPr>
        <p:blipFill>
          <a:blip r:embed="rId12"/>
          <a:srcRect/>
          <a:stretch>
            <a:fillRect/>
          </a:stretch>
        </p:blipFill>
        <p:spPr bwMode="auto">
          <a:xfrm>
            <a:off x="1447800" y="5029200"/>
            <a:ext cx="668338" cy="841375"/>
          </a:xfrm>
          <a:prstGeom prst="rect">
            <a:avLst/>
          </a:prstGeom>
          <a:noFill/>
          <a:ln w="9525">
            <a:noFill/>
            <a:miter lim="800000"/>
            <a:headEnd/>
            <a:tailEnd/>
          </a:ln>
          <a:effectLst/>
        </p:spPr>
      </p:pic>
      <p:pic>
        <p:nvPicPr>
          <p:cNvPr id="88" name="Picture 6"/>
          <p:cNvPicPr>
            <a:picLocks noChangeArrowheads="1"/>
          </p:cNvPicPr>
          <p:nvPr/>
        </p:nvPicPr>
        <p:blipFill>
          <a:blip r:embed="rId12"/>
          <a:srcRect/>
          <a:stretch>
            <a:fillRect/>
          </a:stretch>
        </p:blipFill>
        <p:spPr bwMode="auto">
          <a:xfrm>
            <a:off x="533400" y="4419600"/>
            <a:ext cx="668338" cy="841375"/>
          </a:xfrm>
          <a:prstGeom prst="rect">
            <a:avLst/>
          </a:prstGeom>
          <a:noFill/>
          <a:ln w="9525">
            <a:noFill/>
            <a:miter lim="800000"/>
            <a:headEnd/>
            <a:tailEnd/>
          </a:ln>
          <a:effectLst/>
        </p:spPr>
      </p:pic>
      <p:pic>
        <p:nvPicPr>
          <p:cNvPr id="90" name="Picture 6"/>
          <p:cNvPicPr>
            <a:picLocks noChangeArrowheads="1"/>
          </p:cNvPicPr>
          <p:nvPr/>
        </p:nvPicPr>
        <p:blipFill>
          <a:blip r:embed="rId12"/>
          <a:srcRect/>
          <a:stretch>
            <a:fillRect/>
          </a:stretch>
        </p:blipFill>
        <p:spPr bwMode="auto">
          <a:xfrm>
            <a:off x="381000" y="5486400"/>
            <a:ext cx="668338" cy="841375"/>
          </a:xfrm>
          <a:prstGeom prst="rect">
            <a:avLst/>
          </a:prstGeom>
          <a:noFill/>
          <a:ln w="9525">
            <a:noFill/>
            <a:miter lim="800000"/>
            <a:headEnd/>
            <a:tailEnd/>
          </a:ln>
          <a:effectLst/>
        </p:spPr>
      </p:pic>
      <p:sp>
        <p:nvSpPr>
          <p:cNvPr id="91" name="Oval 90"/>
          <p:cNvSpPr/>
          <p:nvPr/>
        </p:nvSpPr>
        <p:spPr>
          <a:xfrm>
            <a:off x="1143000" y="48768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304800" y="45720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93" name="Oval 92"/>
          <p:cNvSpPr/>
          <p:nvPr/>
        </p:nvSpPr>
        <p:spPr>
          <a:xfrm>
            <a:off x="76200" y="54102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6019800" y="22860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5" name="Picture 6"/>
          <p:cNvPicPr>
            <a:picLocks noChangeArrowheads="1"/>
          </p:cNvPicPr>
          <p:nvPr/>
        </p:nvPicPr>
        <p:blipFill>
          <a:blip r:embed="rId12"/>
          <a:srcRect/>
          <a:stretch>
            <a:fillRect/>
          </a:stretch>
        </p:blipFill>
        <p:spPr bwMode="auto">
          <a:xfrm>
            <a:off x="6324600" y="2438400"/>
            <a:ext cx="668338" cy="841375"/>
          </a:xfrm>
          <a:prstGeom prst="rect">
            <a:avLst/>
          </a:prstGeom>
          <a:noFill/>
          <a:ln w="9525">
            <a:noFill/>
            <a:miter lim="800000"/>
            <a:headEnd/>
            <a:tailEnd/>
          </a:ln>
          <a:effectLst/>
        </p:spPr>
      </p:pic>
      <p:sp>
        <p:nvSpPr>
          <p:cNvPr id="96" name="Freeform 95"/>
          <p:cNvSpPr/>
          <p:nvPr/>
        </p:nvSpPr>
        <p:spPr>
          <a:xfrm>
            <a:off x="1963711" y="2890603"/>
            <a:ext cx="5673778" cy="2610787"/>
          </a:xfrm>
          <a:custGeom>
            <a:avLst/>
            <a:gdLst>
              <a:gd name="connsiteX0" fmla="*/ 239843 w 5673778"/>
              <a:gd name="connsiteY0" fmla="*/ 2610787 h 2610787"/>
              <a:gd name="connsiteX1" fmla="*/ 134912 w 5673778"/>
              <a:gd name="connsiteY1" fmla="*/ 1816308 h 2610787"/>
              <a:gd name="connsiteX2" fmla="*/ 1049312 w 5673778"/>
              <a:gd name="connsiteY2" fmla="*/ 1381594 h 2610787"/>
              <a:gd name="connsiteX3" fmla="*/ 1948722 w 5673778"/>
              <a:gd name="connsiteY3" fmla="*/ 1066800 h 2610787"/>
              <a:gd name="connsiteX4" fmla="*/ 2923082 w 5673778"/>
              <a:gd name="connsiteY4" fmla="*/ 737017 h 2610787"/>
              <a:gd name="connsiteX5" fmla="*/ 3507699 w 5673778"/>
              <a:gd name="connsiteY5" fmla="*/ 766997 h 2610787"/>
              <a:gd name="connsiteX6" fmla="*/ 4586991 w 5673778"/>
              <a:gd name="connsiteY6" fmla="*/ 871928 h 2610787"/>
              <a:gd name="connsiteX7" fmla="*/ 5276538 w 5673778"/>
              <a:gd name="connsiteY7" fmla="*/ 871928 h 2610787"/>
              <a:gd name="connsiteX8" fmla="*/ 5576341 w 5673778"/>
              <a:gd name="connsiteY8" fmla="*/ 542145 h 2610787"/>
              <a:gd name="connsiteX9" fmla="*/ 5606322 w 5673778"/>
              <a:gd name="connsiteY9" fmla="*/ 77449 h 2610787"/>
              <a:gd name="connsiteX10" fmla="*/ 5171607 w 5673778"/>
              <a:gd name="connsiteY10" fmla="*/ 77449 h 2610787"/>
              <a:gd name="connsiteX11" fmla="*/ 5066676 w 5673778"/>
              <a:gd name="connsiteY11" fmla="*/ 107430 h 261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3778" h="2610787">
                <a:moveTo>
                  <a:pt x="239843" y="2610787"/>
                </a:moveTo>
                <a:cubicBezTo>
                  <a:pt x="119921" y="2315980"/>
                  <a:pt x="0" y="2021174"/>
                  <a:pt x="134912" y="1816308"/>
                </a:cubicBezTo>
                <a:cubicBezTo>
                  <a:pt x="269824" y="1611442"/>
                  <a:pt x="747010" y="1506512"/>
                  <a:pt x="1049312" y="1381594"/>
                </a:cubicBezTo>
                <a:cubicBezTo>
                  <a:pt x="1351614" y="1256676"/>
                  <a:pt x="1948722" y="1066800"/>
                  <a:pt x="1948722" y="1066800"/>
                </a:cubicBezTo>
                <a:cubicBezTo>
                  <a:pt x="2261017" y="959371"/>
                  <a:pt x="2663253" y="786984"/>
                  <a:pt x="2923082" y="737017"/>
                </a:cubicBezTo>
                <a:cubicBezTo>
                  <a:pt x="3182912" y="687050"/>
                  <a:pt x="3230381" y="744512"/>
                  <a:pt x="3507699" y="766997"/>
                </a:cubicBezTo>
                <a:cubicBezTo>
                  <a:pt x="3785017" y="789482"/>
                  <a:pt x="4292185" y="854440"/>
                  <a:pt x="4586991" y="871928"/>
                </a:cubicBezTo>
                <a:cubicBezTo>
                  <a:pt x="4881797" y="889416"/>
                  <a:pt x="5111646" y="926892"/>
                  <a:pt x="5276538" y="871928"/>
                </a:cubicBezTo>
                <a:cubicBezTo>
                  <a:pt x="5441430" y="816964"/>
                  <a:pt x="5521377" y="674558"/>
                  <a:pt x="5576341" y="542145"/>
                </a:cubicBezTo>
                <a:cubicBezTo>
                  <a:pt x="5631305" y="409732"/>
                  <a:pt x="5673778" y="154898"/>
                  <a:pt x="5606322" y="77449"/>
                </a:cubicBezTo>
                <a:cubicBezTo>
                  <a:pt x="5538866" y="0"/>
                  <a:pt x="5261548" y="72452"/>
                  <a:pt x="5171607" y="77449"/>
                </a:cubicBezTo>
                <a:cubicBezTo>
                  <a:pt x="5081666" y="82446"/>
                  <a:pt x="5074171" y="94938"/>
                  <a:pt x="5066676" y="107430"/>
                </a:cubicBezTo>
              </a:path>
            </a:pathLst>
          </a:custGeom>
          <a:ln w="76200">
            <a:solidFill>
              <a:schemeClr val="tx2"/>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1000" fill="hold"/>
                                        <p:tgtEl>
                                          <p:spTgt spid="91"/>
                                        </p:tgtEl>
                                        <p:attrNameLst>
                                          <p:attrName>ppt_x</p:attrName>
                                        </p:attrNameLst>
                                      </p:cBhvr>
                                      <p:tavLst>
                                        <p:tav tm="0">
                                          <p:val>
                                            <p:strVal val="#ppt_x"/>
                                          </p:val>
                                        </p:tav>
                                        <p:tav tm="100000">
                                          <p:val>
                                            <p:strVal val="#ppt_x"/>
                                          </p:val>
                                        </p:tav>
                                      </p:tavLst>
                                    </p:anim>
                                    <p:anim calcmode="lin" valueType="num">
                                      <p:cBhvr additive="base">
                                        <p:cTn id="8" dur="10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
                                        </p:tgtEl>
                                        <p:attrNameLst>
                                          <p:attrName>style.visibility</p:attrName>
                                        </p:attrNameLst>
                                      </p:cBhvr>
                                      <p:to>
                                        <p:strVal val="visible"/>
                                      </p:to>
                                    </p:set>
                                    <p:anim calcmode="lin" valueType="num">
                                      <p:cBhvr additive="base">
                                        <p:cTn id="13" dur="1000" fill="hold"/>
                                        <p:tgtEl>
                                          <p:spTgt spid="92"/>
                                        </p:tgtEl>
                                        <p:attrNameLst>
                                          <p:attrName>ppt_x</p:attrName>
                                        </p:attrNameLst>
                                      </p:cBhvr>
                                      <p:tavLst>
                                        <p:tav tm="0">
                                          <p:val>
                                            <p:strVal val="#ppt_x"/>
                                          </p:val>
                                        </p:tav>
                                        <p:tav tm="100000">
                                          <p:val>
                                            <p:strVal val="#ppt_x"/>
                                          </p:val>
                                        </p:tav>
                                      </p:tavLst>
                                    </p:anim>
                                    <p:anim calcmode="lin" valueType="num">
                                      <p:cBhvr additive="base">
                                        <p:cTn id="14" dur="10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1000" fill="hold"/>
                                        <p:tgtEl>
                                          <p:spTgt spid="93"/>
                                        </p:tgtEl>
                                        <p:attrNameLst>
                                          <p:attrName>ppt_x</p:attrName>
                                        </p:attrNameLst>
                                      </p:cBhvr>
                                      <p:tavLst>
                                        <p:tav tm="0">
                                          <p:val>
                                            <p:strVal val="#ppt_x"/>
                                          </p:val>
                                        </p:tav>
                                        <p:tav tm="100000">
                                          <p:val>
                                            <p:strVal val="#ppt_x"/>
                                          </p:val>
                                        </p:tav>
                                      </p:tavLst>
                                    </p:anim>
                                    <p:anim calcmode="lin" valueType="num">
                                      <p:cBhvr additive="base">
                                        <p:cTn id="20" dur="1000" fill="hold"/>
                                        <p:tgtEl>
                                          <p:spTgt spid="9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1000" fill="hold"/>
                                        <p:tgtEl>
                                          <p:spTgt spid="94"/>
                                        </p:tgtEl>
                                        <p:attrNameLst>
                                          <p:attrName>ppt_x</p:attrName>
                                        </p:attrNameLst>
                                      </p:cBhvr>
                                      <p:tavLst>
                                        <p:tav tm="0">
                                          <p:val>
                                            <p:strVal val="#ppt_x"/>
                                          </p:val>
                                        </p:tav>
                                        <p:tav tm="100000">
                                          <p:val>
                                            <p:strVal val="#ppt_x"/>
                                          </p:val>
                                        </p:tav>
                                      </p:tavLst>
                                    </p:anim>
                                    <p:anim calcmode="lin" valueType="num">
                                      <p:cBhvr additive="base">
                                        <p:cTn id="26" dur="10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88"/>
                                        </p:tgtEl>
                                        <p:attrNameLst>
                                          <p:attrName>style.visibility</p:attrName>
                                        </p:attrNameLst>
                                      </p:cBhvr>
                                      <p:to>
                                        <p:strVal val="visible"/>
                                      </p:to>
                                    </p:set>
                                    <p:anim calcmode="lin" valueType="num">
                                      <p:cBhvr additive="base">
                                        <p:cTn id="31" dur="1000" fill="hold"/>
                                        <p:tgtEl>
                                          <p:spTgt spid="88"/>
                                        </p:tgtEl>
                                        <p:attrNameLst>
                                          <p:attrName>ppt_x</p:attrName>
                                        </p:attrNameLst>
                                      </p:cBhvr>
                                      <p:tavLst>
                                        <p:tav tm="0">
                                          <p:val>
                                            <p:strVal val="#ppt_x"/>
                                          </p:val>
                                        </p:tav>
                                        <p:tav tm="100000">
                                          <p:val>
                                            <p:strVal val="#ppt_x"/>
                                          </p:val>
                                        </p:tav>
                                      </p:tavLst>
                                    </p:anim>
                                    <p:anim calcmode="lin" valueType="num">
                                      <p:cBhvr additive="base">
                                        <p:cTn id="32" dur="1000" fill="hold"/>
                                        <p:tgtEl>
                                          <p:spTgt spid="88"/>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90"/>
                                        </p:tgtEl>
                                        <p:attrNameLst>
                                          <p:attrName>style.visibility</p:attrName>
                                        </p:attrNameLst>
                                      </p:cBhvr>
                                      <p:to>
                                        <p:strVal val="visible"/>
                                      </p:to>
                                    </p:set>
                                    <p:anim calcmode="lin" valueType="num">
                                      <p:cBhvr additive="base">
                                        <p:cTn id="35" dur="1000" fill="hold"/>
                                        <p:tgtEl>
                                          <p:spTgt spid="90"/>
                                        </p:tgtEl>
                                        <p:attrNameLst>
                                          <p:attrName>ppt_x</p:attrName>
                                        </p:attrNameLst>
                                      </p:cBhvr>
                                      <p:tavLst>
                                        <p:tav tm="0">
                                          <p:val>
                                            <p:strVal val="#ppt_x"/>
                                          </p:val>
                                        </p:tav>
                                        <p:tav tm="100000">
                                          <p:val>
                                            <p:strVal val="#ppt_x"/>
                                          </p:val>
                                        </p:tav>
                                      </p:tavLst>
                                    </p:anim>
                                    <p:anim calcmode="lin" valueType="num">
                                      <p:cBhvr additive="base">
                                        <p:cTn id="36" dur="1000" fill="hold"/>
                                        <p:tgtEl>
                                          <p:spTgt spid="90"/>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1000" fill="hold"/>
                                        <p:tgtEl>
                                          <p:spTgt spid="74"/>
                                        </p:tgtEl>
                                        <p:attrNameLst>
                                          <p:attrName>ppt_x</p:attrName>
                                        </p:attrNameLst>
                                      </p:cBhvr>
                                      <p:tavLst>
                                        <p:tav tm="0">
                                          <p:val>
                                            <p:strVal val="#ppt_x"/>
                                          </p:val>
                                        </p:tav>
                                        <p:tav tm="100000">
                                          <p:val>
                                            <p:strVal val="#ppt_x"/>
                                          </p:val>
                                        </p:tav>
                                      </p:tavLst>
                                    </p:anim>
                                    <p:anim calcmode="lin" valueType="num">
                                      <p:cBhvr additive="base">
                                        <p:cTn id="40" dur="1000" fill="hold"/>
                                        <p:tgtEl>
                                          <p:spTgt spid="74"/>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1000" fill="hold"/>
                                        <p:tgtEl>
                                          <p:spTgt spid="95"/>
                                        </p:tgtEl>
                                        <p:attrNameLst>
                                          <p:attrName>ppt_x</p:attrName>
                                        </p:attrNameLst>
                                      </p:cBhvr>
                                      <p:tavLst>
                                        <p:tav tm="0">
                                          <p:val>
                                            <p:strVal val="#ppt_x"/>
                                          </p:val>
                                        </p:tav>
                                        <p:tav tm="100000">
                                          <p:val>
                                            <p:strVal val="#ppt_x"/>
                                          </p:val>
                                        </p:tav>
                                      </p:tavLst>
                                    </p:anim>
                                    <p:anim calcmode="lin" valueType="num">
                                      <p:cBhvr additive="base">
                                        <p:cTn id="44" dur="1000" fill="hold"/>
                                        <p:tgtEl>
                                          <p:spTgt spid="9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6"/>
                                        </p:tgtEl>
                                        <p:attrNameLst>
                                          <p:attrName>style.visibility</p:attrName>
                                        </p:attrNameLst>
                                      </p:cBhvr>
                                      <p:to>
                                        <p:strVal val="visible"/>
                                      </p:to>
                                    </p:set>
                                    <p:anim calcmode="lin" valueType="num">
                                      <p:cBhvr additive="base">
                                        <p:cTn id="49" dur="1000" fill="hold"/>
                                        <p:tgtEl>
                                          <p:spTgt spid="96"/>
                                        </p:tgtEl>
                                        <p:attrNameLst>
                                          <p:attrName>ppt_x</p:attrName>
                                        </p:attrNameLst>
                                      </p:cBhvr>
                                      <p:tavLst>
                                        <p:tav tm="0">
                                          <p:val>
                                            <p:strVal val="#ppt_x"/>
                                          </p:val>
                                        </p:tav>
                                        <p:tav tm="100000">
                                          <p:val>
                                            <p:strVal val="#ppt_x"/>
                                          </p:val>
                                        </p:tav>
                                      </p:tavLst>
                                    </p:anim>
                                    <p:anim calcmode="lin" valueType="num">
                                      <p:cBhvr additive="base">
                                        <p:cTn id="50" dur="1000" fill="hold"/>
                                        <p:tgtEl>
                                          <p:spTgt spid="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3" grpId="0" animBg="1"/>
      <p:bldP spid="94" grpId="0" animBg="1"/>
      <p:bldP spid="9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6"/>
          <p:cNvPicPr>
            <a:picLocks noChangeArrowheads="1"/>
          </p:cNvPicPr>
          <p:nvPr/>
        </p:nvPicPr>
        <p:blipFill>
          <a:blip r:embed="rId2"/>
          <a:srcRect/>
          <a:stretch>
            <a:fillRect/>
          </a:stretch>
        </p:blipFill>
        <p:spPr bwMode="auto">
          <a:xfrm>
            <a:off x="7412038" y="1212850"/>
            <a:ext cx="1066800" cy="692150"/>
          </a:xfrm>
          <a:prstGeom prst="rect">
            <a:avLst/>
          </a:prstGeom>
          <a:noFill/>
          <a:ln w="9525">
            <a:noFill/>
            <a:miter lim="800000"/>
            <a:headEnd/>
            <a:tailEnd/>
          </a:ln>
          <a:effectLst/>
        </p:spPr>
      </p:pic>
      <p:pic>
        <p:nvPicPr>
          <p:cNvPr id="5" name="Picture 40"/>
          <p:cNvPicPr>
            <a:picLocks noChangeArrowheads="1"/>
          </p:cNvPicPr>
          <p:nvPr/>
        </p:nvPicPr>
        <p:blipFill>
          <a:blip r:embed="rId3"/>
          <a:srcRect/>
          <a:stretch>
            <a:fillRect/>
          </a:stretch>
        </p:blipFill>
        <p:spPr bwMode="auto">
          <a:xfrm>
            <a:off x="7391400" y="2451100"/>
            <a:ext cx="1122362" cy="520700"/>
          </a:xfrm>
          <a:prstGeom prst="rect">
            <a:avLst/>
          </a:prstGeom>
          <a:noFill/>
          <a:ln w="9525">
            <a:noFill/>
            <a:miter lim="800000"/>
            <a:headEnd/>
            <a:tailEnd/>
          </a:ln>
          <a:effectLst/>
        </p:spPr>
      </p:pic>
      <p:pic>
        <p:nvPicPr>
          <p:cNvPr id="6" name="Picture 21"/>
          <p:cNvPicPr>
            <a:picLocks noChangeArrowheads="1"/>
          </p:cNvPicPr>
          <p:nvPr/>
        </p:nvPicPr>
        <p:blipFill>
          <a:blip r:embed="rId4"/>
          <a:srcRect/>
          <a:stretch>
            <a:fillRect/>
          </a:stretch>
        </p:blipFill>
        <p:spPr bwMode="auto">
          <a:xfrm>
            <a:off x="4064000" y="4114800"/>
            <a:ext cx="990600" cy="539750"/>
          </a:xfrm>
          <a:prstGeom prst="rect">
            <a:avLst/>
          </a:prstGeom>
          <a:noFill/>
          <a:ln w="9525">
            <a:noFill/>
            <a:miter lim="800000"/>
            <a:headEnd/>
            <a:tailEnd/>
          </a:ln>
          <a:effectLst/>
        </p:spPr>
      </p:pic>
      <p:sp>
        <p:nvSpPr>
          <p:cNvPr id="7" name="Title 6"/>
          <p:cNvSpPr>
            <a:spLocks noGrp="1"/>
          </p:cNvSpPr>
          <p:nvPr>
            <p:ph type="title"/>
          </p:nvPr>
        </p:nvSpPr>
        <p:spPr>
          <a:xfrm>
            <a:off x="-76200" y="-76200"/>
            <a:ext cx="8229600" cy="715962"/>
          </a:xfrm>
        </p:spPr>
        <p:txBody>
          <a:bodyPr>
            <a:normAutofit fontScale="90000"/>
          </a:bodyPr>
          <a:lstStyle/>
          <a:p>
            <a:r>
              <a:rPr lang="en-US" dirty="0" smtClean="0"/>
              <a:t>Enterprise Network Architecture</a:t>
            </a:r>
            <a:endParaRPr lang="en-US" dirty="0"/>
          </a:p>
        </p:txBody>
      </p:sp>
      <p:pic>
        <p:nvPicPr>
          <p:cNvPr id="8" name="Picture 21"/>
          <p:cNvPicPr>
            <a:picLocks noChangeArrowheads="1"/>
          </p:cNvPicPr>
          <p:nvPr/>
        </p:nvPicPr>
        <p:blipFill>
          <a:blip r:embed="rId5"/>
          <a:srcRect/>
          <a:stretch>
            <a:fillRect/>
          </a:stretch>
        </p:blipFill>
        <p:spPr bwMode="auto">
          <a:xfrm>
            <a:off x="5202238" y="1828800"/>
            <a:ext cx="1981200" cy="1371600"/>
          </a:xfrm>
          <a:prstGeom prst="rect">
            <a:avLst/>
          </a:prstGeom>
          <a:noFill/>
          <a:ln w="9525">
            <a:noFill/>
            <a:miter lim="800000"/>
            <a:headEnd/>
            <a:tailEnd/>
          </a:ln>
          <a:effectLst/>
        </p:spPr>
      </p:pic>
      <p:pic>
        <p:nvPicPr>
          <p:cNvPr id="9" name="Picture 44"/>
          <p:cNvPicPr>
            <a:picLocks noChangeArrowheads="1"/>
          </p:cNvPicPr>
          <p:nvPr/>
        </p:nvPicPr>
        <p:blipFill>
          <a:blip r:embed="rId6"/>
          <a:srcRect/>
          <a:stretch>
            <a:fillRect/>
          </a:stretch>
        </p:blipFill>
        <p:spPr bwMode="auto">
          <a:xfrm>
            <a:off x="5583238" y="1600200"/>
            <a:ext cx="768350" cy="827088"/>
          </a:xfrm>
          <a:prstGeom prst="rect">
            <a:avLst/>
          </a:prstGeom>
          <a:noFill/>
          <a:ln w="9525">
            <a:noFill/>
            <a:miter lim="800000"/>
            <a:headEnd/>
            <a:tailEnd/>
          </a:ln>
          <a:effectLst/>
        </p:spPr>
      </p:pic>
      <p:pic>
        <p:nvPicPr>
          <p:cNvPr id="10" name="Picture 21"/>
          <p:cNvPicPr>
            <a:picLocks noChangeArrowheads="1"/>
          </p:cNvPicPr>
          <p:nvPr/>
        </p:nvPicPr>
        <p:blipFill>
          <a:blip r:embed="rId7"/>
          <a:srcRect/>
          <a:stretch>
            <a:fillRect/>
          </a:stretch>
        </p:blipFill>
        <p:spPr bwMode="auto">
          <a:xfrm>
            <a:off x="6345238" y="2362200"/>
            <a:ext cx="584200" cy="939800"/>
          </a:xfrm>
          <a:prstGeom prst="rect">
            <a:avLst/>
          </a:prstGeom>
          <a:noFill/>
          <a:ln w="9525">
            <a:noFill/>
            <a:miter lim="800000"/>
            <a:headEnd/>
            <a:tailEnd/>
          </a:ln>
          <a:effectLst/>
        </p:spPr>
      </p:pic>
      <p:pic>
        <p:nvPicPr>
          <p:cNvPr id="11" name="Picture 46"/>
          <p:cNvPicPr>
            <a:picLocks noChangeArrowheads="1"/>
          </p:cNvPicPr>
          <p:nvPr/>
        </p:nvPicPr>
        <p:blipFill>
          <a:blip r:embed="rId8"/>
          <a:srcRect/>
          <a:stretch>
            <a:fillRect/>
          </a:stretch>
        </p:blipFill>
        <p:spPr bwMode="auto">
          <a:xfrm>
            <a:off x="4064000" y="3429000"/>
            <a:ext cx="920750" cy="584200"/>
          </a:xfrm>
          <a:prstGeom prst="rect">
            <a:avLst/>
          </a:prstGeom>
          <a:noFill/>
          <a:ln w="9525">
            <a:noFill/>
            <a:miter lim="800000"/>
            <a:headEnd/>
            <a:tailEnd/>
          </a:ln>
          <a:effectLst/>
        </p:spPr>
      </p:pic>
      <p:pic>
        <p:nvPicPr>
          <p:cNvPr id="12" name="Picture 45"/>
          <p:cNvPicPr>
            <a:picLocks noChangeArrowheads="1"/>
          </p:cNvPicPr>
          <p:nvPr/>
        </p:nvPicPr>
        <p:blipFill>
          <a:blip r:embed="rId9"/>
          <a:srcRect/>
          <a:stretch>
            <a:fillRect/>
          </a:stretch>
        </p:blipFill>
        <p:spPr bwMode="auto">
          <a:xfrm>
            <a:off x="3302000" y="5105400"/>
            <a:ext cx="3181350" cy="1554162"/>
          </a:xfrm>
          <a:prstGeom prst="rect">
            <a:avLst/>
          </a:prstGeom>
          <a:noFill/>
          <a:ln w="9525">
            <a:noFill/>
            <a:miter lim="800000"/>
            <a:headEnd/>
            <a:tailEnd/>
          </a:ln>
          <a:effectLst/>
        </p:spPr>
      </p:pic>
      <p:pic>
        <p:nvPicPr>
          <p:cNvPr id="13" name="Picture 21"/>
          <p:cNvPicPr>
            <a:picLocks noChangeArrowheads="1"/>
          </p:cNvPicPr>
          <p:nvPr/>
        </p:nvPicPr>
        <p:blipFill>
          <a:blip r:embed="rId7"/>
          <a:srcRect/>
          <a:stretch>
            <a:fillRect/>
          </a:stretch>
        </p:blipFill>
        <p:spPr bwMode="auto">
          <a:xfrm>
            <a:off x="3378200" y="5638800"/>
            <a:ext cx="584200" cy="939800"/>
          </a:xfrm>
          <a:prstGeom prst="rect">
            <a:avLst/>
          </a:prstGeom>
          <a:noFill/>
          <a:ln w="9525">
            <a:noFill/>
            <a:miter lim="800000"/>
            <a:headEnd/>
            <a:tailEnd/>
          </a:ln>
          <a:effectLst/>
        </p:spPr>
      </p:pic>
      <p:pic>
        <p:nvPicPr>
          <p:cNvPr id="14" name="Picture 21"/>
          <p:cNvPicPr>
            <a:picLocks noChangeArrowheads="1"/>
          </p:cNvPicPr>
          <p:nvPr/>
        </p:nvPicPr>
        <p:blipFill>
          <a:blip r:embed="rId7"/>
          <a:srcRect/>
          <a:stretch>
            <a:fillRect/>
          </a:stretch>
        </p:blipFill>
        <p:spPr bwMode="auto">
          <a:xfrm>
            <a:off x="6045200" y="5689600"/>
            <a:ext cx="584200" cy="939800"/>
          </a:xfrm>
          <a:prstGeom prst="rect">
            <a:avLst/>
          </a:prstGeom>
          <a:noFill/>
          <a:ln w="9525">
            <a:noFill/>
            <a:miter lim="800000"/>
            <a:headEnd/>
            <a:tailEnd/>
          </a:ln>
          <a:effectLst/>
        </p:spPr>
      </p:pic>
      <p:pic>
        <p:nvPicPr>
          <p:cNvPr id="15" name="Picture 57"/>
          <p:cNvPicPr>
            <a:picLocks noChangeArrowheads="1"/>
          </p:cNvPicPr>
          <p:nvPr/>
        </p:nvPicPr>
        <p:blipFill>
          <a:blip r:embed="rId10"/>
          <a:srcRect/>
          <a:stretch>
            <a:fillRect/>
          </a:stretch>
        </p:blipFill>
        <p:spPr bwMode="auto">
          <a:xfrm>
            <a:off x="3987800" y="4800600"/>
            <a:ext cx="1066800" cy="457200"/>
          </a:xfrm>
          <a:prstGeom prst="rect">
            <a:avLst/>
          </a:prstGeom>
          <a:noFill/>
          <a:ln w="9525">
            <a:noFill/>
            <a:miter lim="800000"/>
            <a:headEnd/>
            <a:tailEnd/>
          </a:ln>
          <a:effectLst/>
        </p:spPr>
      </p:pic>
      <p:pic>
        <p:nvPicPr>
          <p:cNvPr id="16" name="Picture 21"/>
          <p:cNvPicPr>
            <a:picLocks noChangeArrowheads="1"/>
          </p:cNvPicPr>
          <p:nvPr/>
        </p:nvPicPr>
        <p:blipFill>
          <a:blip r:embed="rId4"/>
          <a:srcRect/>
          <a:stretch>
            <a:fillRect/>
          </a:stretch>
        </p:blipFill>
        <p:spPr bwMode="auto">
          <a:xfrm>
            <a:off x="7391400" y="3657600"/>
            <a:ext cx="990600" cy="539750"/>
          </a:xfrm>
          <a:prstGeom prst="rect">
            <a:avLst/>
          </a:prstGeom>
          <a:noFill/>
          <a:ln w="9525">
            <a:noFill/>
            <a:miter lim="800000"/>
            <a:headEnd/>
            <a:tailEnd/>
          </a:ln>
          <a:effectLst/>
        </p:spPr>
      </p:pic>
      <p:pic>
        <p:nvPicPr>
          <p:cNvPr id="17" name="Picture 21"/>
          <p:cNvPicPr>
            <a:picLocks noChangeArrowheads="1"/>
          </p:cNvPicPr>
          <p:nvPr/>
        </p:nvPicPr>
        <p:blipFill>
          <a:blip r:embed="rId7"/>
          <a:srcRect/>
          <a:stretch>
            <a:fillRect/>
          </a:stretch>
        </p:blipFill>
        <p:spPr bwMode="auto">
          <a:xfrm>
            <a:off x="4673600" y="5765800"/>
            <a:ext cx="584200" cy="939800"/>
          </a:xfrm>
          <a:prstGeom prst="rect">
            <a:avLst/>
          </a:prstGeom>
          <a:noFill/>
          <a:ln w="9525">
            <a:noFill/>
            <a:miter lim="800000"/>
            <a:headEnd/>
            <a:tailEnd/>
          </a:ln>
          <a:effectLst/>
        </p:spPr>
      </p:pic>
      <p:pic>
        <p:nvPicPr>
          <p:cNvPr id="19" name="Picture 57"/>
          <p:cNvPicPr>
            <a:picLocks noChangeArrowheads="1"/>
          </p:cNvPicPr>
          <p:nvPr/>
        </p:nvPicPr>
        <p:blipFill>
          <a:blip r:embed="rId10"/>
          <a:srcRect/>
          <a:stretch>
            <a:fillRect/>
          </a:stretch>
        </p:blipFill>
        <p:spPr bwMode="auto">
          <a:xfrm>
            <a:off x="1447800" y="4038600"/>
            <a:ext cx="1066800" cy="457200"/>
          </a:xfrm>
          <a:prstGeom prst="rect">
            <a:avLst/>
          </a:prstGeom>
          <a:noFill/>
          <a:ln w="9525">
            <a:noFill/>
            <a:miter lim="800000"/>
            <a:headEnd/>
            <a:tailEnd/>
          </a:ln>
          <a:effectLst/>
        </p:spPr>
      </p:pic>
      <p:pic>
        <p:nvPicPr>
          <p:cNvPr id="20" name="Picture 76"/>
          <p:cNvPicPr>
            <a:picLocks noChangeArrowheads="1"/>
          </p:cNvPicPr>
          <p:nvPr/>
        </p:nvPicPr>
        <p:blipFill>
          <a:blip r:embed="rId2"/>
          <a:srcRect/>
          <a:stretch>
            <a:fillRect/>
          </a:stretch>
        </p:blipFill>
        <p:spPr bwMode="auto">
          <a:xfrm>
            <a:off x="1655762" y="1600200"/>
            <a:ext cx="1066800" cy="692150"/>
          </a:xfrm>
          <a:prstGeom prst="rect">
            <a:avLst/>
          </a:prstGeom>
          <a:noFill/>
          <a:ln w="9525">
            <a:noFill/>
            <a:miter lim="800000"/>
            <a:headEnd/>
            <a:tailEnd/>
          </a:ln>
          <a:effectLst/>
        </p:spPr>
      </p:pic>
      <p:pic>
        <p:nvPicPr>
          <p:cNvPr id="21" name="Picture 40"/>
          <p:cNvPicPr>
            <a:picLocks noChangeArrowheads="1"/>
          </p:cNvPicPr>
          <p:nvPr/>
        </p:nvPicPr>
        <p:blipFill>
          <a:blip r:embed="rId3"/>
          <a:srcRect/>
          <a:stretch>
            <a:fillRect/>
          </a:stretch>
        </p:blipFill>
        <p:spPr bwMode="auto">
          <a:xfrm>
            <a:off x="1600200" y="2514600"/>
            <a:ext cx="1122362" cy="520700"/>
          </a:xfrm>
          <a:prstGeom prst="rect">
            <a:avLst/>
          </a:prstGeom>
          <a:noFill/>
          <a:ln w="9525">
            <a:noFill/>
            <a:miter lim="800000"/>
            <a:headEnd/>
            <a:tailEnd/>
          </a:ln>
          <a:effectLst/>
        </p:spPr>
      </p:pic>
      <p:pic>
        <p:nvPicPr>
          <p:cNvPr id="23" name="Picture 8"/>
          <p:cNvPicPr>
            <a:picLocks noChangeArrowheads="1"/>
          </p:cNvPicPr>
          <p:nvPr/>
        </p:nvPicPr>
        <p:blipFill>
          <a:blip r:embed="rId11"/>
          <a:srcRect/>
          <a:stretch>
            <a:fillRect/>
          </a:stretch>
        </p:blipFill>
        <p:spPr bwMode="auto">
          <a:xfrm>
            <a:off x="1192212" y="5029200"/>
            <a:ext cx="941388" cy="914400"/>
          </a:xfrm>
          <a:prstGeom prst="rect">
            <a:avLst/>
          </a:prstGeom>
          <a:noFill/>
          <a:ln w="9525">
            <a:noFill/>
            <a:miter lim="800000"/>
            <a:headEnd/>
            <a:tailEnd/>
          </a:ln>
          <a:effectLst/>
        </p:spPr>
      </p:pic>
      <p:pic>
        <p:nvPicPr>
          <p:cNvPr id="24" name="Picture 8"/>
          <p:cNvPicPr>
            <a:picLocks noChangeArrowheads="1"/>
          </p:cNvPicPr>
          <p:nvPr/>
        </p:nvPicPr>
        <p:blipFill>
          <a:blip r:embed="rId11"/>
          <a:srcRect/>
          <a:stretch>
            <a:fillRect/>
          </a:stretch>
        </p:blipFill>
        <p:spPr bwMode="auto">
          <a:xfrm>
            <a:off x="152400" y="5562600"/>
            <a:ext cx="941388" cy="914400"/>
          </a:xfrm>
          <a:prstGeom prst="rect">
            <a:avLst/>
          </a:prstGeom>
          <a:noFill/>
          <a:ln w="9525">
            <a:noFill/>
            <a:miter lim="800000"/>
            <a:headEnd/>
            <a:tailEnd/>
          </a:ln>
          <a:effectLst/>
        </p:spPr>
      </p:pic>
      <p:cxnSp>
        <p:nvCxnSpPr>
          <p:cNvPr id="26" name="Straight Connector 25"/>
          <p:cNvCxnSpPr>
            <a:stCxn id="4" idx="2"/>
            <a:endCxn id="5" idx="0"/>
          </p:cNvCxnSpPr>
          <p:nvPr/>
        </p:nvCxnSpPr>
        <p:spPr>
          <a:xfrm rot="16200000" flipH="1">
            <a:off x="7675959" y="21744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 idx="2"/>
          </p:cNvCxnSpPr>
          <p:nvPr/>
        </p:nvCxnSpPr>
        <p:spPr>
          <a:xfrm rot="16200000" flipH="1">
            <a:off x="7611269" y="3313112"/>
            <a:ext cx="685800"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9" idx="3"/>
          </p:cNvCxnSpPr>
          <p:nvPr/>
        </p:nvCxnSpPr>
        <p:spPr>
          <a:xfrm>
            <a:off x="6351588" y="2013744"/>
            <a:ext cx="1116012" cy="500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 idx="1"/>
            <a:endCxn id="10" idx="3"/>
          </p:cNvCxnSpPr>
          <p:nvPr/>
        </p:nvCxnSpPr>
        <p:spPr>
          <a:xfrm rot="10800000" flipV="1">
            <a:off x="6929438" y="2711450"/>
            <a:ext cx="461962" cy="120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6" idx="1"/>
            <a:endCxn id="11" idx="3"/>
          </p:cNvCxnSpPr>
          <p:nvPr/>
        </p:nvCxnSpPr>
        <p:spPr>
          <a:xfrm rot="10800000">
            <a:off x="4984750" y="3721101"/>
            <a:ext cx="2406650" cy="206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 idx="2"/>
            <a:endCxn id="6" idx="0"/>
          </p:cNvCxnSpPr>
          <p:nvPr/>
        </p:nvCxnSpPr>
        <p:spPr>
          <a:xfrm rot="16200000" flipH="1">
            <a:off x="4491037" y="4046537"/>
            <a:ext cx="101600" cy="34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6" idx="2"/>
            <a:endCxn id="15" idx="0"/>
          </p:cNvCxnSpPr>
          <p:nvPr/>
        </p:nvCxnSpPr>
        <p:spPr>
          <a:xfrm rot="5400000">
            <a:off x="4467225" y="4708525"/>
            <a:ext cx="14605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5" idx="2"/>
            <a:endCxn id="13" idx="0"/>
          </p:cNvCxnSpPr>
          <p:nvPr/>
        </p:nvCxnSpPr>
        <p:spPr>
          <a:xfrm rot="5400000">
            <a:off x="3905250" y="5022850"/>
            <a:ext cx="381000" cy="850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5" idx="2"/>
            <a:endCxn id="17" idx="0"/>
          </p:cNvCxnSpPr>
          <p:nvPr/>
        </p:nvCxnSpPr>
        <p:spPr>
          <a:xfrm rot="16200000" flipH="1">
            <a:off x="4489450" y="5289550"/>
            <a:ext cx="508000" cy="444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5" idx="2"/>
            <a:endCxn id="14" idx="0"/>
          </p:cNvCxnSpPr>
          <p:nvPr/>
        </p:nvCxnSpPr>
        <p:spPr>
          <a:xfrm rot="16200000" flipH="1">
            <a:off x="5213350" y="4565650"/>
            <a:ext cx="431800" cy="18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1" idx="1"/>
            <a:endCxn id="19" idx="3"/>
          </p:cNvCxnSpPr>
          <p:nvPr/>
        </p:nvCxnSpPr>
        <p:spPr>
          <a:xfrm rot="10800000" flipV="1">
            <a:off x="2514600" y="3721100"/>
            <a:ext cx="1549400" cy="546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9" idx="2"/>
            <a:endCxn id="23" idx="0"/>
          </p:cNvCxnSpPr>
          <p:nvPr/>
        </p:nvCxnSpPr>
        <p:spPr>
          <a:xfrm rot="5400000">
            <a:off x="1555353" y="4603353"/>
            <a:ext cx="533400" cy="318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9" idx="2"/>
            <a:endCxn id="24" idx="0"/>
          </p:cNvCxnSpPr>
          <p:nvPr/>
        </p:nvCxnSpPr>
        <p:spPr>
          <a:xfrm rot="5400000">
            <a:off x="768747" y="4350147"/>
            <a:ext cx="1066800" cy="1358106"/>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Picture 8"/>
          <p:cNvPicPr>
            <a:picLocks noChangeArrowheads="1"/>
          </p:cNvPicPr>
          <p:nvPr/>
        </p:nvPicPr>
        <p:blipFill>
          <a:blip r:embed="rId11"/>
          <a:srcRect/>
          <a:stretch>
            <a:fillRect/>
          </a:stretch>
        </p:blipFill>
        <p:spPr bwMode="auto">
          <a:xfrm>
            <a:off x="304800" y="4572000"/>
            <a:ext cx="941388" cy="914400"/>
          </a:xfrm>
          <a:prstGeom prst="rect">
            <a:avLst/>
          </a:prstGeom>
          <a:noFill/>
          <a:ln w="9525">
            <a:noFill/>
            <a:miter lim="800000"/>
            <a:headEnd/>
            <a:tailEnd/>
          </a:ln>
          <a:effectLst/>
        </p:spPr>
      </p:pic>
      <p:cxnSp>
        <p:nvCxnSpPr>
          <p:cNvPr id="57" name="Straight Connector 56"/>
          <p:cNvCxnSpPr>
            <a:stCxn id="19" idx="2"/>
            <a:endCxn id="22" idx="0"/>
          </p:cNvCxnSpPr>
          <p:nvPr/>
        </p:nvCxnSpPr>
        <p:spPr>
          <a:xfrm rot="5400000">
            <a:off x="1340247" y="3931047"/>
            <a:ext cx="76200" cy="120570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1" idx="0"/>
            <a:endCxn id="21" idx="3"/>
          </p:cNvCxnSpPr>
          <p:nvPr/>
        </p:nvCxnSpPr>
        <p:spPr>
          <a:xfrm rot="16200000" flipV="1">
            <a:off x="3296444" y="2201068"/>
            <a:ext cx="654050" cy="1801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21" idx="0"/>
            <a:endCxn id="20" idx="2"/>
          </p:cNvCxnSpPr>
          <p:nvPr/>
        </p:nvCxnSpPr>
        <p:spPr>
          <a:xfrm rot="5400000" flipH="1" flipV="1">
            <a:off x="2064146" y="2389585"/>
            <a:ext cx="222250" cy="27781"/>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943600" y="926068"/>
            <a:ext cx="1833579" cy="369332"/>
          </a:xfrm>
          <a:prstGeom prst="rect">
            <a:avLst/>
          </a:prstGeom>
          <a:noFill/>
        </p:spPr>
        <p:txBody>
          <a:bodyPr wrap="none" rtlCol="0">
            <a:spAutoFit/>
          </a:bodyPr>
          <a:lstStyle/>
          <a:p>
            <a:r>
              <a:rPr lang="en-US" b="1" dirty="0" smtClean="0"/>
              <a:t>Perimeter Router</a:t>
            </a:r>
            <a:endParaRPr lang="en-US" b="1" dirty="0"/>
          </a:p>
        </p:txBody>
      </p:sp>
      <p:sp>
        <p:nvSpPr>
          <p:cNvPr id="63" name="TextBox 62"/>
          <p:cNvSpPr txBox="1"/>
          <p:nvPr/>
        </p:nvSpPr>
        <p:spPr>
          <a:xfrm>
            <a:off x="8495951" y="2526268"/>
            <a:ext cx="495649" cy="369332"/>
          </a:xfrm>
          <a:prstGeom prst="rect">
            <a:avLst/>
          </a:prstGeom>
          <a:noFill/>
        </p:spPr>
        <p:txBody>
          <a:bodyPr wrap="none" rtlCol="0">
            <a:spAutoFit/>
          </a:bodyPr>
          <a:lstStyle/>
          <a:p>
            <a:r>
              <a:rPr lang="en-US" b="1" dirty="0" smtClean="0"/>
              <a:t>FW</a:t>
            </a:r>
            <a:endParaRPr lang="en-US" b="1" dirty="0"/>
          </a:p>
        </p:txBody>
      </p:sp>
      <p:sp>
        <p:nvSpPr>
          <p:cNvPr id="64" name="TextBox 63"/>
          <p:cNvSpPr txBox="1"/>
          <p:nvPr/>
        </p:nvSpPr>
        <p:spPr>
          <a:xfrm>
            <a:off x="8382000" y="3733800"/>
            <a:ext cx="478016" cy="369332"/>
          </a:xfrm>
          <a:prstGeom prst="rect">
            <a:avLst/>
          </a:prstGeom>
          <a:noFill/>
        </p:spPr>
        <p:txBody>
          <a:bodyPr wrap="none" rtlCol="0">
            <a:spAutoFit/>
          </a:bodyPr>
          <a:lstStyle/>
          <a:p>
            <a:r>
              <a:rPr lang="en-US" b="1" dirty="0" smtClean="0"/>
              <a:t>IPS</a:t>
            </a:r>
            <a:endParaRPr lang="en-US" b="1" dirty="0"/>
          </a:p>
        </p:txBody>
      </p:sp>
      <p:sp>
        <p:nvSpPr>
          <p:cNvPr id="65" name="TextBox 64"/>
          <p:cNvSpPr txBox="1"/>
          <p:nvPr/>
        </p:nvSpPr>
        <p:spPr>
          <a:xfrm>
            <a:off x="4114800" y="2971800"/>
            <a:ext cx="1308692" cy="369332"/>
          </a:xfrm>
          <a:prstGeom prst="rect">
            <a:avLst/>
          </a:prstGeom>
          <a:noFill/>
        </p:spPr>
        <p:txBody>
          <a:bodyPr wrap="none" rtlCol="0">
            <a:spAutoFit/>
          </a:bodyPr>
          <a:lstStyle/>
          <a:p>
            <a:r>
              <a:rPr lang="en-US" b="1" dirty="0" smtClean="0"/>
              <a:t>Core Switch</a:t>
            </a:r>
            <a:endParaRPr lang="en-US" b="1" dirty="0"/>
          </a:p>
        </p:txBody>
      </p:sp>
      <p:sp>
        <p:nvSpPr>
          <p:cNvPr id="66" name="TextBox 65"/>
          <p:cNvSpPr txBox="1"/>
          <p:nvPr/>
        </p:nvSpPr>
        <p:spPr>
          <a:xfrm>
            <a:off x="5334000" y="2438400"/>
            <a:ext cx="1011815" cy="369332"/>
          </a:xfrm>
          <a:prstGeom prst="rect">
            <a:avLst/>
          </a:prstGeom>
          <a:noFill/>
        </p:spPr>
        <p:txBody>
          <a:bodyPr wrap="none" rtlCol="0">
            <a:spAutoFit/>
          </a:bodyPr>
          <a:lstStyle/>
          <a:p>
            <a:r>
              <a:rPr lang="en-US" b="1" dirty="0" smtClean="0"/>
              <a:t>FW DMZ</a:t>
            </a:r>
            <a:endParaRPr lang="en-US" b="1" dirty="0"/>
          </a:p>
        </p:txBody>
      </p:sp>
      <p:sp>
        <p:nvSpPr>
          <p:cNvPr id="67" name="TextBox 66"/>
          <p:cNvSpPr txBox="1"/>
          <p:nvPr/>
        </p:nvSpPr>
        <p:spPr>
          <a:xfrm>
            <a:off x="5105400" y="4191000"/>
            <a:ext cx="893193" cy="369332"/>
          </a:xfrm>
          <a:prstGeom prst="rect">
            <a:avLst/>
          </a:prstGeom>
          <a:noFill/>
        </p:spPr>
        <p:txBody>
          <a:bodyPr wrap="none" rtlCol="0">
            <a:spAutoFit/>
          </a:bodyPr>
          <a:lstStyle/>
          <a:p>
            <a:r>
              <a:rPr lang="en-US" b="1" dirty="0" smtClean="0"/>
              <a:t>FW/IPS</a:t>
            </a:r>
            <a:endParaRPr lang="en-US" b="1" dirty="0"/>
          </a:p>
        </p:txBody>
      </p:sp>
      <p:sp>
        <p:nvSpPr>
          <p:cNvPr id="68" name="TextBox 67"/>
          <p:cNvSpPr txBox="1"/>
          <p:nvPr/>
        </p:nvSpPr>
        <p:spPr>
          <a:xfrm>
            <a:off x="5105400" y="4800600"/>
            <a:ext cx="1136530" cy="369332"/>
          </a:xfrm>
          <a:prstGeom prst="rect">
            <a:avLst/>
          </a:prstGeom>
          <a:noFill/>
        </p:spPr>
        <p:txBody>
          <a:bodyPr wrap="none" rtlCol="0">
            <a:spAutoFit/>
          </a:bodyPr>
          <a:lstStyle/>
          <a:p>
            <a:r>
              <a:rPr lang="en-US" b="1" dirty="0" smtClean="0"/>
              <a:t>DC Switch</a:t>
            </a:r>
            <a:endParaRPr lang="en-US" b="1" dirty="0"/>
          </a:p>
        </p:txBody>
      </p:sp>
      <p:sp>
        <p:nvSpPr>
          <p:cNvPr id="69" name="TextBox 68"/>
          <p:cNvSpPr txBox="1"/>
          <p:nvPr/>
        </p:nvSpPr>
        <p:spPr>
          <a:xfrm>
            <a:off x="1219200" y="3657600"/>
            <a:ext cx="1498808" cy="369332"/>
          </a:xfrm>
          <a:prstGeom prst="rect">
            <a:avLst/>
          </a:prstGeom>
          <a:noFill/>
        </p:spPr>
        <p:txBody>
          <a:bodyPr wrap="none" rtlCol="0">
            <a:spAutoFit/>
          </a:bodyPr>
          <a:lstStyle/>
          <a:p>
            <a:r>
              <a:rPr lang="en-US" b="1" dirty="0" smtClean="0"/>
              <a:t>Access Switch</a:t>
            </a:r>
            <a:endParaRPr lang="en-US" b="1" dirty="0"/>
          </a:p>
        </p:txBody>
      </p:sp>
      <p:sp>
        <p:nvSpPr>
          <p:cNvPr id="70" name="TextBox 69"/>
          <p:cNvSpPr txBox="1"/>
          <p:nvPr/>
        </p:nvSpPr>
        <p:spPr>
          <a:xfrm>
            <a:off x="990600" y="2602468"/>
            <a:ext cx="495649" cy="369332"/>
          </a:xfrm>
          <a:prstGeom prst="rect">
            <a:avLst/>
          </a:prstGeom>
          <a:noFill/>
        </p:spPr>
        <p:txBody>
          <a:bodyPr wrap="none" rtlCol="0">
            <a:spAutoFit/>
          </a:bodyPr>
          <a:lstStyle/>
          <a:p>
            <a:r>
              <a:rPr lang="en-US" b="1" dirty="0" smtClean="0"/>
              <a:t>FW</a:t>
            </a:r>
            <a:endParaRPr lang="en-US" b="1" dirty="0"/>
          </a:p>
        </p:txBody>
      </p:sp>
      <p:sp>
        <p:nvSpPr>
          <p:cNvPr id="71" name="TextBox 70"/>
          <p:cNvSpPr txBox="1"/>
          <p:nvPr/>
        </p:nvSpPr>
        <p:spPr>
          <a:xfrm>
            <a:off x="76200" y="1764268"/>
            <a:ext cx="1655005" cy="369332"/>
          </a:xfrm>
          <a:prstGeom prst="rect">
            <a:avLst/>
          </a:prstGeom>
          <a:noFill/>
        </p:spPr>
        <p:txBody>
          <a:bodyPr wrap="none" rtlCol="0">
            <a:spAutoFit/>
          </a:bodyPr>
          <a:lstStyle/>
          <a:p>
            <a:r>
              <a:rPr lang="en-US" b="1" dirty="0" smtClean="0"/>
              <a:t>Intranet Router</a:t>
            </a:r>
            <a:endParaRPr lang="en-US" b="1" dirty="0"/>
          </a:p>
        </p:txBody>
      </p:sp>
      <p:cxnSp>
        <p:nvCxnSpPr>
          <p:cNvPr id="73" name="Straight Connector 72"/>
          <p:cNvCxnSpPr/>
          <p:nvPr/>
        </p:nvCxnSpPr>
        <p:spPr>
          <a:xfrm rot="16200000" flipH="1">
            <a:off x="1562100" y="1257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600200" y="1219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H="1">
            <a:off x="1333500" y="647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7581900" y="876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620000" y="838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6200000" flipH="1">
            <a:off x="7353300" y="266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705600" y="6019800"/>
            <a:ext cx="1938031" cy="369332"/>
          </a:xfrm>
          <a:prstGeom prst="rect">
            <a:avLst/>
          </a:prstGeom>
          <a:noFill/>
        </p:spPr>
        <p:txBody>
          <a:bodyPr wrap="none" rtlCol="0">
            <a:spAutoFit/>
          </a:bodyPr>
          <a:lstStyle/>
          <a:p>
            <a:r>
              <a:rPr lang="en-US" b="1" dirty="0" smtClean="0"/>
              <a:t>Application Server</a:t>
            </a:r>
            <a:endParaRPr lang="en-US" b="1" dirty="0"/>
          </a:p>
        </p:txBody>
      </p:sp>
      <p:sp>
        <p:nvSpPr>
          <p:cNvPr id="82" name="TextBox 81"/>
          <p:cNvSpPr txBox="1"/>
          <p:nvPr/>
        </p:nvSpPr>
        <p:spPr>
          <a:xfrm>
            <a:off x="2303435" y="6096000"/>
            <a:ext cx="1125565" cy="369332"/>
          </a:xfrm>
          <a:prstGeom prst="rect">
            <a:avLst/>
          </a:prstGeom>
          <a:noFill/>
        </p:spPr>
        <p:txBody>
          <a:bodyPr wrap="none" rtlCol="0">
            <a:spAutoFit/>
          </a:bodyPr>
          <a:lstStyle/>
          <a:p>
            <a:r>
              <a:rPr lang="en-US" b="1" dirty="0" smtClean="0"/>
              <a:t>DB Server</a:t>
            </a:r>
            <a:endParaRPr lang="en-US" b="1" dirty="0"/>
          </a:p>
        </p:txBody>
      </p:sp>
      <p:sp>
        <p:nvSpPr>
          <p:cNvPr id="83" name="TextBox 82"/>
          <p:cNvSpPr txBox="1"/>
          <p:nvPr/>
        </p:nvSpPr>
        <p:spPr>
          <a:xfrm>
            <a:off x="452615" y="6477000"/>
            <a:ext cx="1452385" cy="369332"/>
          </a:xfrm>
          <a:prstGeom prst="rect">
            <a:avLst/>
          </a:prstGeom>
          <a:noFill/>
        </p:spPr>
        <p:txBody>
          <a:bodyPr wrap="none" rtlCol="0">
            <a:spAutoFit/>
          </a:bodyPr>
          <a:lstStyle/>
          <a:p>
            <a:r>
              <a:rPr lang="en-US" b="1" dirty="0" smtClean="0"/>
              <a:t>Workstations</a:t>
            </a:r>
            <a:endParaRPr lang="en-US" b="1" dirty="0"/>
          </a:p>
        </p:txBody>
      </p:sp>
      <p:sp>
        <p:nvSpPr>
          <p:cNvPr id="84" name="TextBox 83"/>
          <p:cNvSpPr txBox="1"/>
          <p:nvPr/>
        </p:nvSpPr>
        <p:spPr>
          <a:xfrm>
            <a:off x="4191000" y="1752600"/>
            <a:ext cx="1290481" cy="369332"/>
          </a:xfrm>
          <a:prstGeom prst="rect">
            <a:avLst/>
          </a:prstGeom>
          <a:noFill/>
        </p:spPr>
        <p:txBody>
          <a:bodyPr wrap="none" rtlCol="0">
            <a:spAutoFit/>
          </a:bodyPr>
          <a:lstStyle/>
          <a:p>
            <a:r>
              <a:rPr lang="en-US" b="1" dirty="0" smtClean="0"/>
              <a:t>Web Server</a:t>
            </a:r>
            <a:endParaRPr lang="en-US" b="1" dirty="0"/>
          </a:p>
        </p:txBody>
      </p:sp>
      <p:sp>
        <p:nvSpPr>
          <p:cNvPr id="76" name="TextBox 75"/>
          <p:cNvSpPr txBox="1"/>
          <p:nvPr/>
        </p:nvSpPr>
        <p:spPr>
          <a:xfrm>
            <a:off x="4437035" y="6564868"/>
            <a:ext cx="1183273" cy="369332"/>
          </a:xfrm>
          <a:prstGeom prst="rect">
            <a:avLst/>
          </a:prstGeom>
          <a:noFill/>
        </p:spPr>
        <p:txBody>
          <a:bodyPr wrap="none" rtlCol="0">
            <a:spAutoFit/>
          </a:bodyPr>
          <a:lstStyle/>
          <a:p>
            <a:r>
              <a:rPr lang="en-US" b="1" dirty="0" smtClean="0"/>
              <a:t>File Server</a:t>
            </a:r>
            <a:endParaRPr lang="en-US" b="1" dirty="0"/>
          </a:p>
        </p:txBody>
      </p:sp>
      <p:sp>
        <p:nvSpPr>
          <p:cNvPr id="85" name="TextBox 84"/>
          <p:cNvSpPr txBox="1"/>
          <p:nvPr/>
        </p:nvSpPr>
        <p:spPr>
          <a:xfrm>
            <a:off x="6024719" y="3200400"/>
            <a:ext cx="1119922" cy="369332"/>
          </a:xfrm>
          <a:prstGeom prst="rect">
            <a:avLst/>
          </a:prstGeom>
          <a:noFill/>
        </p:spPr>
        <p:txBody>
          <a:bodyPr wrap="none" rtlCol="0">
            <a:spAutoFit/>
          </a:bodyPr>
          <a:lstStyle/>
          <a:p>
            <a:r>
              <a:rPr lang="en-US" b="1" dirty="0" smtClean="0"/>
              <a:t>Email GW</a:t>
            </a:r>
            <a:endParaRPr lang="en-US" b="1" dirty="0"/>
          </a:p>
        </p:txBody>
      </p:sp>
      <p:pic>
        <p:nvPicPr>
          <p:cNvPr id="74" name="Picture 6"/>
          <p:cNvPicPr>
            <a:picLocks noChangeArrowheads="1"/>
          </p:cNvPicPr>
          <p:nvPr/>
        </p:nvPicPr>
        <p:blipFill>
          <a:blip r:embed="rId12"/>
          <a:srcRect/>
          <a:stretch>
            <a:fillRect/>
          </a:stretch>
        </p:blipFill>
        <p:spPr bwMode="auto">
          <a:xfrm>
            <a:off x="1447800" y="5029200"/>
            <a:ext cx="668338" cy="841375"/>
          </a:xfrm>
          <a:prstGeom prst="rect">
            <a:avLst/>
          </a:prstGeom>
          <a:noFill/>
          <a:ln w="9525">
            <a:noFill/>
            <a:miter lim="800000"/>
            <a:headEnd/>
            <a:tailEnd/>
          </a:ln>
          <a:effectLst/>
        </p:spPr>
      </p:pic>
      <p:pic>
        <p:nvPicPr>
          <p:cNvPr id="88" name="Picture 6"/>
          <p:cNvPicPr>
            <a:picLocks noChangeArrowheads="1"/>
          </p:cNvPicPr>
          <p:nvPr/>
        </p:nvPicPr>
        <p:blipFill>
          <a:blip r:embed="rId12"/>
          <a:srcRect/>
          <a:stretch>
            <a:fillRect/>
          </a:stretch>
        </p:blipFill>
        <p:spPr bwMode="auto">
          <a:xfrm>
            <a:off x="533400" y="4419600"/>
            <a:ext cx="668338" cy="841375"/>
          </a:xfrm>
          <a:prstGeom prst="rect">
            <a:avLst/>
          </a:prstGeom>
          <a:noFill/>
          <a:ln w="9525">
            <a:noFill/>
            <a:miter lim="800000"/>
            <a:headEnd/>
            <a:tailEnd/>
          </a:ln>
          <a:effectLst/>
        </p:spPr>
      </p:pic>
      <p:pic>
        <p:nvPicPr>
          <p:cNvPr id="90" name="Picture 6"/>
          <p:cNvPicPr>
            <a:picLocks noChangeArrowheads="1"/>
          </p:cNvPicPr>
          <p:nvPr/>
        </p:nvPicPr>
        <p:blipFill>
          <a:blip r:embed="rId12"/>
          <a:srcRect/>
          <a:stretch>
            <a:fillRect/>
          </a:stretch>
        </p:blipFill>
        <p:spPr bwMode="auto">
          <a:xfrm>
            <a:off x="381000" y="5486400"/>
            <a:ext cx="668338" cy="841375"/>
          </a:xfrm>
          <a:prstGeom prst="rect">
            <a:avLst/>
          </a:prstGeom>
          <a:noFill/>
          <a:ln w="9525">
            <a:noFill/>
            <a:miter lim="800000"/>
            <a:headEnd/>
            <a:tailEnd/>
          </a:ln>
          <a:effectLst/>
        </p:spPr>
      </p:pic>
      <p:sp>
        <p:nvSpPr>
          <p:cNvPr id="91" name="Oval 90"/>
          <p:cNvSpPr/>
          <p:nvPr/>
        </p:nvSpPr>
        <p:spPr>
          <a:xfrm>
            <a:off x="1143000" y="48768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304800" y="45720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93" name="Oval 92"/>
          <p:cNvSpPr/>
          <p:nvPr/>
        </p:nvSpPr>
        <p:spPr>
          <a:xfrm>
            <a:off x="76200" y="54102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4343400" y="5715000"/>
            <a:ext cx="1219200" cy="1143000"/>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5" name="Picture 6"/>
          <p:cNvPicPr>
            <a:picLocks noChangeArrowheads="1"/>
          </p:cNvPicPr>
          <p:nvPr/>
        </p:nvPicPr>
        <p:blipFill>
          <a:blip r:embed="rId12"/>
          <a:srcRect/>
          <a:stretch>
            <a:fillRect/>
          </a:stretch>
        </p:blipFill>
        <p:spPr bwMode="auto">
          <a:xfrm>
            <a:off x="4648200" y="5791200"/>
            <a:ext cx="668338" cy="841375"/>
          </a:xfrm>
          <a:prstGeom prst="rect">
            <a:avLst/>
          </a:prstGeom>
          <a:noFill/>
          <a:ln w="9525">
            <a:noFill/>
            <a:miter lim="800000"/>
            <a:headEnd/>
            <a:tailEnd/>
          </a:ln>
          <a:effectLst/>
        </p:spPr>
      </p:pic>
      <p:sp>
        <p:nvSpPr>
          <p:cNvPr id="86" name="Freeform 85"/>
          <p:cNvSpPr/>
          <p:nvPr/>
        </p:nvSpPr>
        <p:spPr>
          <a:xfrm>
            <a:off x="2086131" y="3657600"/>
            <a:ext cx="2785672" cy="2353456"/>
          </a:xfrm>
          <a:custGeom>
            <a:avLst/>
            <a:gdLst>
              <a:gd name="connsiteX0" fmla="*/ 237344 w 2785672"/>
              <a:gd name="connsiteY0" fmla="*/ 1828800 h 2353456"/>
              <a:gd name="connsiteX1" fmla="*/ 147403 w 2785672"/>
              <a:gd name="connsiteY1" fmla="*/ 1154243 h 2353456"/>
              <a:gd name="connsiteX2" fmla="*/ 1121764 w 2785672"/>
              <a:gd name="connsiteY2" fmla="*/ 464695 h 2353456"/>
              <a:gd name="connsiteX3" fmla="*/ 2051154 w 2785672"/>
              <a:gd name="connsiteY3" fmla="*/ 164892 h 2353456"/>
              <a:gd name="connsiteX4" fmla="*/ 2380938 w 2785672"/>
              <a:gd name="connsiteY4" fmla="*/ 1454046 h 2353456"/>
              <a:gd name="connsiteX5" fmla="*/ 2785672 w 2785672"/>
              <a:gd name="connsiteY5" fmla="*/ 2353456 h 235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85672" h="2353456">
                <a:moveTo>
                  <a:pt x="237344" y="1828800"/>
                </a:moveTo>
                <a:cubicBezTo>
                  <a:pt x="118672" y="1605197"/>
                  <a:pt x="0" y="1381594"/>
                  <a:pt x="147403" y="1154243"/>
                </a:cubicBezTo>
                <a:cubicBezTo>
                  <a:pt x="294806" y="926892"/>
                  <a:pt x="804472" y="629587"/>
                  <a:pt x="1121764" y="464695"/>
                </a:cubicBezTo>
                <a:cubicBezTo>
                  <a:pt x="1439056" y="299803"/>
                  <a:pt x="1841292" y="0"/>
                  <a:pt x="2051154" y="164892"/>
                </a:cubicBezTo>
                <a:cubicBezTo>
                  <a:pt x="2261016" y="329784"/>
                  <a:pt x="2258518" y="1089285"/>
                  <a:pt x="2380938" y="1454046"/>
                </a:cubicBezTo>
                <a:cubicBezTo>
                  <a:pt x="2503358" y="1818807"/>
                  <a:pt x="2644515" y="2086131"/>
                  <a:pt x="2785672" y="2353456"/>
                </a:cubicBezTo>
              </a:path>
            </a:pathLst>
          </a:custGeom>
          <a:ln w="76200">
            <a:solidFill>
              <a:schemeClr val="tx2"/>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1000" fill="hold"/>
                                        <p:tgtEl>
                                          <p:spTgt spid="91"/>
                                        </p:tgtEl>
                                        <p:attrNameLst>
                                          <p:attrName>ppt_x</p:attrName>
                                        </p:attrNameLst>
                                      </p:cBhvr>
                                      <p:tavLst>
                                        <p:tav tm="0">
                                          <p:val>
                                            <p:strVal val="#ppt_x"/>
                                          </p:val>
                                        </p:tav>
                                        <p:tav tm="100000">
                                          <p:val>
                                            <p:strVal val="#ppt_x"/>
                                          </p:val>
                                        </p:tav>
                                      </p:tavLst>
                                    </p:anim>
                                    <p:anim calcmode="lin" valueType="num">
                                      <p:cBhvr additive="base">
                                        <p:cTn id="8" dur="10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
                                        </p:tgtEl>
                                        <p:attrNameLst>
                                          <p:attrName>style.visibility</p:attrName>
                                        </p:attrNameLst>
                                      </p:cBhvr>
                                      <p:to>
                                        <p:strVal val="visible"/>
                                      </p:to>
                                    </p:set>
                                    <p:anim calcmode="lin" valueType="num">
                                      <p:cBhvr additive="base">
                                        <p:cTn id="13" dur="1000" fill="hold"/>
                                        <p:tgtEl>
                                          <p:spTgt spid="92"/>
                                        </p:tgtEl>
                                        <p:attrNameLst>
                                          <p:attrName>ppt_x</p:attrName>
                                        </p:attrNameLst>
                                      </p:cBhvr>
                                      <p:tavLst>
                                        <p:tav tm="0">
                                          <p:val>
                                            <p:strVal val="#ppt_x"/>
                                          </p:val>
                                        </p:tav>
                                        <p:tav tm="100000">
                                          <p:val>
                                            <p:strVal val="#ppt_x"/>
                                          </p:val>
                                        </p:tav>
                                      </p:tavLst>
                                    </p:anim>
                                    <p:anim calcmode="lin" valueType="num">
                                      <p:cBhvr additive="base">
                                        <p:cTn id="14" dur="10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1000" fill="hold"/>
                                        <p:tgtEl>
                                          <p:spTgt spid="93"/>
                                        </p:tgtEl>
                                        <p:attrNameLst>
                                          <p:attrName>ppt_x</p:attrName>
                                        </p:attrNameLst>
                                      </p:cBhvr>
                                      <p:tavLst>
                                        <p:tav tm="0">
                                          <p:val>
                                            <p:strVal val="#ppt_x"/>
                                          </p:val>
                                        </p:tav>
                                        <p:tav tm="100000">
                                          <p:val>
                                            <p:strVal val="#ppt_x"/>
                                          </p:val>
                                        </p:tav>
                                      </p:tavLst>
                                    </p:anim>
                                    <p:anim calcmode="lin" valueType="num">
                                      <p:cBhvr additive="base">
                                        <p:cTn id="20" dur="1000" fill="hold"/>
                                        <p:tgtEl>
                                          <p:spTgt spid="9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1000" fill="hold"/>
                                        <p:tgtEl>
                                          <p:spTgt spid="94"/>
                                        </p:tgtEl>
                                        <p:attrNameLst>
                                          <p:attrName>ppt_x</p:attrName>
                                        </p:attrNameLst>
                                      </p:cBhvr>
                                      <p:tavLst>
                                        <p:tav tm="0">
                                          <p:val>
                                            <p:strVal val="#ppt_x"/>
                                          </p:val>
                                        </p:tav>
                                        <p:tav tm="100000">
                                          <p:val>
                                            <p:strVal val="#ppt_x"/>
                                          </p:val>
                                        </p:tav>
                                      </p:tavLst>
                                    </p:anim>
                                    <p:anim calcmode="lin" valueType="num">
                                      <p:cBhvr additive="base">
                                        <p:cTn id="26" dur="10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88"/>
                                        </p:tgtEl>
                                        <p:attrNameLst>
                                          <p:attrName>style.visibility</p:attrName>
                                        </p:attrNameLst>
                                      </p:cBhvr>
                                      <p:to>
                                        <p:strVal val="visible"/>
                                      </p:to>
                                    </p:set>
                                    <p:anim calcmode="lin" valueType="num">
                                      <p:cBhvr additive="base">
                                        <p:cTn id="31" dur="1000" fill="hold"/>
                                        <p:tgtEl>
                                          <p:spTgt spid="88"/>
                                        </p:tgtEl>
                                        <p:attrNameLst>
                                          <p:attrName>ppt_x</p:attrName>
                                        </p:attrNameLst>
                                      </p:cBhvr>
                                      <p:tavLst>
                                        <p:tav tm="0">
                                          <p:val>
                                            <p:strVal val="#ppt_x"/>
                                          </p:val>
                                        </p:tav>
                                        <p:tav tm="100000">
                                          <p:val>
                                            <p:strVal val="#ppt_x"/>
                                          </p:val>
                                        </p:tav>
                                      </p:tavLst>
                                    </p:anim>
                                    <p:anim calcmode="lin" valueType="num">
                                      <p:cBhvr additive="base">
                                        <p:cTn id="32" dur="1000" fill="hold"/>
                                        <p:tgtEl>
                                          <p:spTgt spid="88"/>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90"/>
                                        </p:tgtEl>
                                        <p:attrNameLst>
                                          <p:attrName>style.visibility</p:attrName>
                                        </p:attrNameLst>
                                      </p:cBhvr>
                                      <p:to>
                                        <p:strVal val="visible"/>
                                      </p:to>
                                    </p:set>
                                    <p:anim calcmode="lin" valueType="num">
                                      <p:cBhvr additive="base">
                                        <p:cTn id="35" dur="1000" fill="hold"/>
                                        <p:tgtEl>
                                          <p:spTgt spid="90"/>
                                        </p:tgtEl>
                                        <p:attrNameLst>
                                          <p:attrName>ppt_x</p:attrName>
                                        </p:attrNameLst>
                                      </p:cBhvr>
                                      <p:tavLst>
                                        <p:tav tm="0">
                                          <p:val>
                                            <p:strVal val="#ppt_x"/>
                                          </p:val>
                                        </p:tav>
                                        <p:tav tm="100000">
                                          <p:val>
                                            <p:strVal val="#ppt_x"/>
                                          </p:val>
                                        </p:tav>
                                      </p:tavLst>
                                    </p:anim>
                                    <p:anim calcmode="lin" valueType="num">
                                      <p:cBhvr additive="base">
                                        <p:cTn id="36" dur="1000" fill="hold"/>
                                        <p:tgtEl>
                                          <p:spTgt spid="90"/>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1000" fill="hold"/>
                                        <p:tgtEl>
                                          <p:spTgt spid="74"/>
                                        </p:tgtEl>
                                        <p:attrNameLst>
                                          <p:attrName>ppt_x</p:attrName>
                                        </p:attrNameLst>
                                      </p:cBhvr>
                                      <p:tavLst>
                                        <p:tav tm="0">
                                          <p:val>
                                            <p:strVal val="#ppt_x"/>
                                          </p:val>
                                        </p:tav>
                                        <p:tav tm="100000">
                                          <p:val>
                                            <p:strVal val="#ppt_x"/>
                                          </p:val>
                                        </p:tav>
                                      </p:tavLst>
                                    </p:anim>
                                    <p:anim calcmode="lin" valueType="num">
                                      <p:cBhvr additive="base">
                                        <p:cTn id="40" dur="1000" fill="hold"/>
                                        <p:tgtEl>
                                          <p:spTgt spid="74"/>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1000" fill="hold"/>
                                        <p:tgtEl>
                                          <p:spTgt spid="95"/>
                                        </p:tgtEl>
                                        <p:attrNameLst>
                                          <p:attrName>ppt_x</p:attrName>
                                        </p:attrNameLst>
                                      </p:cBhvr>
                                      <p:tavLst>
                                        <p:tav tm="0">
                                          <p:val>
                                            <p:strVal val="#ppt_x"/>
                                          </p:val>
                                        </p:tav>
                                        <p:tav tm="100000">
                                          <p:val>
                                            <p:strVal val="#ppt_x"/>
                                          </p:val>
                                        </p:tav>
                                      </p:tavLst>
                                    </p:anim>
                                    <p:anim calcmode="lin" valueType="num">
                                      <p:cBhvr additive="base">
                                        <p:cTn id="44" dur="1000" fill="hold"/>
                                        <p:tgtEl>
                                          <p:spTgt spid="9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6"/>
                                        </p:tgtEl>
                                        <p:attrNameLst>
                                          <p:attrName>style.visibility</p:attrName>
                                        </p:attrNameLst>
                                      </p:cBhvr>
                                      <p:to>
                                        <p:strVal val="visible"/>
                                      </p:to>
                                    </p:set>
                                    <p:anim calcmode="lin" valueType="num">
                                      <p:cBhvr additive="base">
                                        <p:cTn id="49" dur="1000" fill="hold"/>
                                        <p:tgtEl>
                                          <p:spTgt spid="86"/>
                                        </p:tgtEl>
                                        <p:attrNameLst>
                                          <p:attrName>ppt_x</p:attrName>
                                        </p:attrNameLst>
                                      </p:cBhvr>
                                      <p:tavLst>
                                        <p:tav tm="0">
                                          <p:val>
                                            <p:strVal val="#ppt_x"/>
                                          </p:val>
                                        </p:tav>
                                        <p:tav tm="100000">
                                          <p:val>
                                            <p:strVal val="#ppt_x"/>
                                          </p:val>
                                        </p:tav>
                                      </p:tavLst>
                                    </p:anim>
                                    <p:anim calcmode="lin" valueType="num">
                                      <p:cBhvr additive="base">
                                        <p:cTn id="50" dur="10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3" grpId="0" animBg="1"/>
      <p:bldP spid="94" grpId="0" animBg="1"/>
      <p:bldP spid="8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4.2.1 Perimeter </a:t>
            </a:r>
            <a:r>
              <a:rPr lang="en-US" dirty="0" smtClean="0"/>
              <a:t>Router</a:t>
            </a:r>
            <a:endParaRPr lang="en-US" dirty="0"/>
          </a:p>
        </p:txBody>
      </p:sp>
      <p:sp>
        <p:nvSpPr>
          <p:cNvPr id="3" name="Content Placeholder 2"/>
          <p:cNvSpPr>
            <a:spLocks noGrp="1"/>
          </p:cNvSpPr>
          <p:nvPr>
            <p:ph idx="1"/>
          </p:nvPr>
        </p:nvSpPr>
        <p:spPr/>
        <p:txBody>
          <a:bodyPr/>
          <a:lstStyle/>
          <a:p>
            <a:r>
              <a:rPr lang="en-US" dirty="0" smtClean="0"/>
              <a:t>Also called edge router</a:t>
            </a:r>
          </a:p>
          <a:p>
            <a:r>
              <a:rPr lang="en-US" dirty="0" smtClean="0"/>
              <a:t>Provides WAN interfaces and protocol support</a:t>
            </a:r>
          </a:p>
          <a:p>
            <a:r>
              <a:rPr lang="en-US" dirty="0" smtClean="0"/>
              <a:t>First line of defense</a:t>
            </a:r>
          </a:p>
          <a:p>
            <a:r>
              <a:rPr lang="en-US" dirty="0" smtClean="0"/>
              <a:t>Access-lists can be applied here</a:t>
            </a:r>
          </a:p>
          <a:p>
            <a:r>
              <a:rPr lang="en-US" dirty="0" smtClean="0"/>
              <a:t>Router hardening is performed </a:t>
            </a:r>
            <a:endParaRPr lang="en-US" dirty="0"/>
          </a:p>
        </p:txBody>
      </p:sp>
      <p:pic>
        <p:nvPicPr>
          <p:cNvPr id="4" name="Picture 76"/>
          <p:cNvPicPr>
            <a:picLocks noChangeArrowheads="1"/>
          </p:cNvPicPr>
          <p:nvPr/>
        </p:nvPicPr>
        <p:blipFill>
          <a:blip r:embed="rId2"/>
          <a:srcRect/>
          <a:stretch>
            <a:fillRect/>
          </a:stretch>
        </p:blipFill>
        <p:spPr bwMode="auto">
          <a:xfrm>
            <a:off x="7412038" y="984250"/>
            <a:ext cx="1066800" cy="692150"/>
          </a:xfrm>
          <a:prstGeom prst="rect">
            <a:avLst/>
          </a:prstGeom>
          <a:noFill/>
          <a:ln w="9525">
            <a:noFill/>
            <a:miter lim="800000"/>
            <a:headEnd/>
            <a:tailEnd/>
          </a:ln>
          <a:effectLst/>
        </p:spPr>
      </p:pic>
      <p:cxnSp>
        <p:nvCxnSpPr>
          <p:cNvPr id="5" name="Straight Connector 4"/>
          <p:cNvCxnSpPr>
            <a:stCxn id="4" idx="2"/>
          </p:cNvCxnSpPr>
          <p:nvPr/>
        </p:nvCxnSpPr>
        <p:spPr>
          <a:xfrm rot="16200000" flipH="1">
            <a:off x="7675959" y="19458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6200000" flipH="1">
            <a:off x="7581900" y="6477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7620000" y="6096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flipH="1">
            <a:off x="7353300" y="381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4.2.2 Firewall </a:t>
            </a:r>
            <a:r>
              <a:rPr lang="en-US" dirty="0" smtClean="0"/>
              <a:t>(FW)</a:t>
            </a:r>
            <a:endParaRPr lang="en-US" dirty="0"/>
          </a:p>
        </p:txBody>
      </p:sp>
      <p:sp>
        <p:nvSpPr>
          <p:cNvPr id="3" name="Content Placeholder 2"/>
          <p:cNvSpPr>
            <a:spLocks noGrp="1"/>
          </p:cNvSpPr>
          <p:nvPr>
            <p:ph idx="1"/>
          </p:nvPr>
        </p:nvSpPr>
        <p:spPr>
          <a:xfrm>
            <a:off x="457200" y="1143000"/>
            <a:ext cx="8229600" cy="4525963"/>
          </a:xfrm>
        </p:spPr>
        <p:txBody>
          <a:bodyPr>
            <a:noAutofit/>
          </a:bodyPr>
          <a:lstStyle/>
          <a:p>
            <a:r>
              <a:rPr lang="en-US" sz="2400" dirty="0" smtClean="0"/>
              <a:t>It is a device or set of devices that is configured </a:t>
            </a:r>
          </a:p>
          <a:p>
            <a:pPr>
              <a:buNone/>
            </a:pPr>
            <a:r>
              <a:rPr lang="en-US" sz="2400" dirty="0" smtClean="0"/>
              <a:t>	to permit or deny network transmissions based </a:t>
            </a:r>
          </a:p>
          <a:p>
            <a:pPr>
              <a:buNone/>
            </a:pPr>
            <a:r>
              <a:rPr lang="en-US" sz="2400" dirty="0" smtClean="0"/>
              <a:t>	upon a set of rules and other criteria. </a:t>
            </a:r>
          </a:p>
          <a:p>
            <a:pPr>
              <a:buNone/>
            </a:pPr>
            <a:r>
              <a:rPr lang="en-US" sz="2400" dirty="0" smtClean="0"/>
              <a:t>	Firewalls are thus a specialized type of router </a:t>
            </a:r>
          </a:p>
          <a:p>
            <a:pPr>
              <a:buNone/>
            </a:pPr>
            <a:r>
              <a:rPr lang="en-US" sz="2400" dirty="0" smtClean="0"/>
              <a:t>	focusing on specific types of network security functions</a:t>
            </a:r>
          </a:p>
          <a:p>
            <a:r>
              <a:rPr lang="en-US" sz="2400" dirty="0" smtClean="0"/>
              <a:t>All messages entering or leaving the intranet pass </a:t>
            </a:r>
          </a:p>
          <a:p>
            <a:pPr>
              <a:buNone/>
            </a:pPr>
            <a:r>
              <a:rPr lang="en-US" sz="2400" dirty="0" smtClean="0"/>
              <a:t>	through the firewall, which inspects each message and blocks those that do not meet the specified security criteria.</a:t>
            </a:r>
          </a:p>
          <a:p>
            <a:r>
              <a:rPr lang="en-US" sz="2400" dirty="0" smtClean="0"/>
              <a:t>VPN termination point</a:t>
            </a:r>
          </a:p>
          <a:p>
            <a:r>
              <a:rPr lang="en-US" sz="2400" dirty="0" smtClean="0"/>
              <a:t>Rules-based filters </a:t>
            </a:r>
          </a:p>
          <a:p>
            <a:r>
              <a:rPr lang="en-US" sz="2400" dirty="0" smtClean="0"/>
              <a:t>Zones, DMZ</a:t>
            </a:r>
          </a:p>
          <a:p>
            <a:r>
              <a:rPr lang="en-US" sz="2400" dirty="0" smtClean="0"/>
              <a:t>NAT</a:t>
            </a:r>
            <a:endParaRPr lang="en-US" sz="2400" dirty="0"/>
          </a:p>
        </p:txBody>
      </p:sp>
      <p:pic>
        <p:nvPicPr>
          <p:cNvPr id="4" name="Picture 76"/>
          <p:cNvPicPr>
            <a:picLocks noChangeArrowheads="1"/>
          </p:cNvPicPr>
          <p:nvPr/>
        </p:nvPicPr>
        <p:blipFill>
          <a:blip r:embed="rId2"/>
          <a:srcRect/>
          <a:stretch>
            <a:fillRect/>
          </a:stretch>
        </p:blipFill>
        <p:spPr bwMode="auto">
          <a:xfrm>
            <a:off x="7412038" y="1212850"/>
            <a:ext cx="1066800" cy="692150"/>
          </a:xfrm>
          <a:prstGeom prst="rect">
            <a:avLst/>
          </a:prstGeom>
          <a:noFill/>
          <a:ln w="9525">
            <a:noFill/>
            <a:miter lim="800000"/>
            <a:headEnd/>
            <a:tailEnd/>
          </a:ln>
          <a:effectLst/>
        </p:spPr>
      </p:pic>
      <p:pic>
        <p:nvPicPr>
          <p:cNvPr id="5" name="Picture 40"/>
          <p:cNvPicPr>
            <a:picLocks noChangeArrowheads="1"/>
          </p:cNvPicPr>
          <p:nvPr/>
        </p:nvPicPr>
        <p:blipFill>
          <a:blip r:embed="rId3"/>
          <a:srcRect/>
          <a:stretch>
            <a:fillRect/>
          </a:stretch>
        </p:blipFill>
        <p:spPr bwMode="auto">
          <a:xfrm>
            <a:off x="7391400" y="2451100"/>
            <a:ext cx="1122362" cy="520700"/>
          </a:xfrm>
          <a:prstGeom prst="rect">
            <a:avLst/>
          </a:prstGeom>
          <a:noFill/>
          <a:ln w="9525">
            <a:noFill/>
            <a:miter lim="800000"/>
            <a:headEnd/>
            <a:tailEnd/>
          </a:ln>
          <a:effectLst/>
        </p:spPr>
      </p:pic>
      <p:cxnSp>
        <p:nvCxnSpPr>
          <p:cNvPr id="6" name="Straight Connector 5"/>
          <p:cNvCxnSpPr>
            <a:stCxn id="4" idx="2"/>
            <a:endCxn id="5" idx="0"/>
          </p:cNvCxnSpPr>
          <p:nvPr/>
        </p:nvCxnSpPr>
        <p:spPr>
          <a:xfrm rot="16200000" flipH="1">
            <a:off x="7675959" y="21744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5" idx="2"/>
          </p:cNvCxnSpPr>
          <p:nvPr/>
        </p:nvCxnSpPr>
        <p:spPr>
          <a:xfrm rot="16200000" flipH="1">
            <a:off x="7611269" y="3313112"/>
            <a:ext cx="685800"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flipH="1">
            <a:off x="7581900" y="876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620000" y="838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6200000" flipH="1">
            <a:off x="7353300" y="266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4.2.3 Intrusion </a:t>
            </a:r>
            <a:r>
              <a:rPr lang="en-US" dirty="0" smtClean="0"/>
              <a:t>Prevention System (IPS)</a:t>
            </a:r>
            <a:endParaRPr lang="en-US" dirty="0"/>
          </a:p>
        </p:txBody>
      </p:sp>
      <p:sp>
        <p:nvSpPr>
          <p:cNvPr id="3" name="Content Placeholder 2"/>
          <p:cNvSpPr>
            <a:spLocks noGrp="1"/>
          </p:cNvSpPr>
          <p:nvPr>
            <p:ph idx="1"/>
          </p:nvPr>
        </p:nvSpPr>
        <p:spPr>
          <a:xfrm>
            <a:off x="76200" y="1219200"/>
            <a:ext cx="8229600" cy="4525963"/>
          </a:xfrm>
        </p:spPr>
        <p:txBody>
          <a:bodyPr>
            <a:normAutofit fontScale="92500"/>
          </a:bodyPr>
          <a:lstStyle/>
          <a:p>
            <a:r>
              <a:rPr lang="en-US" sz="2400" dirty="0" smtClean="0"/>
              <a:t>Transparent device that inspects traffic (deep packet inspection)</a:t>
            </a:r>
          </a:p>
          <a:p>
            <a:r>
              <a:rPr lang="en-US" sz="2400" dirty="0" smtClean="0"/>
              <a:t>The main functions of intrusion prevention systems are to identify malicious activity, log information about said activity, attempt to block/stop activity, and report activity</a:t>
            </a:r>
          </a:p>
          <a:p>
            <a:r>
              <a:rPr lang="en-US" sz="2400" dirty="0" smtClean="0"/>
              <a:t>More specifically, IPS can take such actions as sending an alarm, dropping the malicious packets, resetting the connection and/or blocking the traffic from the offending IP address</a:t>
            </a:r>
          </a:p>
          <a:p>
            <a:endParaRPr lang="en-US" sz="2400" dirty="0" smtClean="0"/>
          </a:p>
          <a:p>
            <a:r>
              <a:rPr lang="en-US" sz="2000" dirty="0" smtClean="0"/>
              <a:t>Signature-based Detection: This method of detection utilizes signatures, </a:t>
            </a:r>
          </a:p>
          <a:p>
            <a:pPr>
              <a:buNone/>
            </a:pPr>
            <a:r>
              <a:rPr lang="en-US" sz="2000" dirty="0" smtClean="0"/>
              <a:t>	which are attack patterns that are preconfigured and predetermined. A signature-based intrusion prevention system monitors the network traffic for matches to these signatures.</a:t>
            </a:r>
            <a:endParaRPr lang="en-US" sz="2000" dirty="0"/>
          </a:p>
        </p:txBody>
      </p:sp>
      <p:pic>
        <p:nvPicPr>
          <p:cNvPr id="4" name="Picture 76"/>
          <p:cNvPicPr>
            <a:picLocks noChangeArrowheads="1"/>
          </p:cNvPicPr>
          <p:nvPr/>
        </p:nvPicPr>
        <p:blipFill>
          <a:blip r:embed="rId2"/>
          <a:srcRect/>
          <a:stretch>
            <a:fillRect/>
          </a:stretch>
        </p:blipFill>
        <p:spPr bwMode="auto">
          <a:xfrm>
            <a:off x="7966076" y="2889250"/>
            <a:ext cx="1066800" cy="692150"/>
          </a:xfrm>
          <a:prstGeom prst="rect">
            <a:avLst/>
          </a:prstGeom>
          <a:noFill/>
          <a:ln w="9525">
            <a:noFill/>
            <a:miter lim="800000"/>
            <a:headEnd/>
            <a:tailEnd/>
          </a:ln>
          <a:effectLst/>
        </p:spPr>
      </p:pic>
      <p:pic>
        <p:nvPicPr>
          <p:cNvPr id="5" name="Picture 40"/>
          <p:cNvPicPr>
            <a:picLocks noChangeArrowheads="1"/>
          </p:cNvPicPr>
          <p:nvPr/>
        </p:nvPicPr>
        <p:blipFill>
          <a:blip r:embed="rId3"/>
          <a:srcRect/>
          <a:stretch>
            <a:fillRect/>
          </a:stretch>
        </p:blipFill>
        <p:spPr bwMode="auto">
          <a:xfrm>
            <a:off x="7945438" y="4127500"/>
            <a:ext cx="1122362" cy="520700"/>
          </a:xfrm>
          <a:prstGeom prst="rect">
            <a:avLst/>
          </a:prstGeom>
          <a:noFill/>
          <a:ln w="9525">
            <a:noFill/>
            <a:miter lim="800000"/>
            <a:headEnd/>
            <a:tailEnd/>
          </a:ln>
          <a:effectLst/>
        </p:spPr>
      </p:pic>
      <p:pic>
        <p:nvPicPr>
          <p:cNvPr id="6" name="Picture 21"/>
          <p:cNvPicPr>
            <a:picLocks noChangeArrowheads="1"/>
          </p:cNvPicPr>
          <p:nvPr/>
        </p:nvPicPr>
        <p:blipFill>
          <a:blip r:embed="rId4"/>
          <a:srcRect/>
          <a:stretch>
            <a:fillRect/>
          </a:stretch>
        </p:blipFill>
        <p:spPr bwMode="auto">
          <a:xfrm>
            <a:off x="7945438" y="5334000"/>
            <a:ext cx="990600" cy="539750"/>
          </a:xfrm>
          <a:prstGeom prst="rect">
            <a:avLst/>
          </a:prstGeom>
          <a:noFill/>
          <a:ln w="9525">
            <a:noFill/>
            <a:miter lim="800000"/>
            <a:headEnd/>
            <a:tailEnd/>
          </a:ln>
          <a:effectLst/>
        </p:spPr>
      </p:pic>
      <p:cxnSp>
        <p:nvCxnSpPr>
          <p:cNvPr id="7" name="Straight Connector 6"/>
          <p:cNvCxnSpPr>
            <a:stCxn id="4" idx="2"/>
            <a:endCxn id="5" idx="0"/>
          </p:cNvCxnSpPr>
          <p:nvPr/>
        </p:nvCxnSpPr>
        <p:spPr>
          <a:xfrm rot="16200000" flipH="1">
            <a:off x="8229997" y="38508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5" idx="2"/>
          </p:cNvCxnSpPr>
          <p:nvPr/>
        </p:nvCxnSpPr>
        <p:spPr>
          <a:xfrm rot="16200000" flipH="1">
            <a:off x="8165307" y="4989512"/>
            <a:ext cx="685800"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6" idx="1"/>
          </p:cNvCxnSpPr>
          <p:nvPr/>
        </p:nvCxnSpPr>
        <p:spPr>
          <a:xfrm rot="10800000">
            <a:off x="5538788" y="5397501"/>
            <a:ext cx="2406650" cy="206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6200000" flipH="1">
            <a:off x="8135938" y="25527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174038" y="25146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7907338" y="19431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4.2.4 Antivirus </a:t>
            </a:r>
            <a:r>
              <a:rPr lang="en-US" dirty="0" smtClean="0"/>
              <a:t>(AV)</a:t>
            </a:r>
            <a:endParaRPr lang="en-US" dirty="0"/>
          </a:p>
        </p:txBody>
      </p:sp>
      <p:sp>
        <p:nvSpPr>
          <p:cNvPr id="3" name="Content Placeholder 2"/>
          <p:cNvSpPr>
            <a:spLocks noGrp="1"/>
          </p:cNvSpPr>
          <p:nvPr>
            <p:ph idx="1"/>
          </p:nvPr>
        </p:nvSpPr>
        <p:spPr/>
        <p:txBody>
          <a:bodyPr>
            <a:normAutofit fontScale="92500"/>
          </a:bodyPr>
          <a:lstStyle/>
          <a:p>
            <a:r>
              <a:rPr lang="en-US" b="1" dirty="0" smtClean="0"/>
              <a:t>Anti-virus</a:t>
            </a:r>
            <a:r>
              <a:rPr lang="en-US" dirty="0" smtClean="0"/>
              <a:t> </a:t>
            </a:r>
            <a:r>
              <a:rPr lang="en-US" b="1" dirty="0" smtClean="0"/>
              <a:t>software</a:t>
            </a:r>
            <a:r>
              <a:rPr lang="en-US" dirty="0" smtClean="0"/>
              <a:t> is used to prevent, detect, and remove computer viruses, worms and </a:t>
            </a:r>
            <a:r>
              <a:rPr lang="en-US" dirty="0" err="1" smtClean="0"/>
              <a:t>trojan</a:t>
            </a:r>
            <a:r>
              <a:rPr lang="en-US" dirty="0" smtClean="0"/>
              <a:t> horses. It may also prevent and remove adware, spyware, and other forms of malware</a:t>
            </a:r>
          </a:p>
          <a:p>
            <a:r>
              <a:rPr lang="en-US" dirty="0" smtClean="0"/>
              <a:t>Signature-based detection involves searching for known patterns of data within </a:t>
            </a:r>
            <a:r>
              <a:rPr lang="en-US" dirty="0" smtClean="0">
                <a:hlinkClick r:id="rId2" action="ppaction://hlinkfile" tooltip="Executable code"/>
              </a:rPr>
              <a:t>executable code</a:t>
            </a:r>
            <a:r>
              <a:rPr lang="en-US" dirty="0" smtClean="0"/>
              <a:t>. </a:t>
            </a:r>
          </a:p>
          <a:p>
            <a:r>
              <a:rPr lang="en-US" dirty="0" smtClean="0"/>
              <a:t>However, it is possible for a computer to be infected with new malware for which no signature is yet known.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Antivirus </a:t>
            </a:r>
            <a:r>
              <a:rPr lang="en-US" dirty="0" smtClean="0"/>
              <a:t>(AV)</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To </a:t>
            </a:r>
            <a:r>
              <a:rPr lang="en-US" dirty="0" smtClean="0">
                <a:hlinkClick r:id="rId2" action="ppaction://hlinkfile" tooltip="Countermeasure (computer)"/>
              </a:rPr>
              <a:t>counter</a:t>
            </a:r>
            <a:r>
              <a:rPr lang="en-US" dirty="0" smtClean="0"/>
              <a:t> such so-called </a:t>
            </a:r>
            <a:r>
              <a:rPr lang="en-US" dirty="0" smtClean="0">
                <a:hlinkClick r:id="rId3" action="ppaction://hlinkfile" tooltip="Zero-day virus"/>
              </a:rPr>
              <a:t>zero-day threats</a:t>
            </a:r>
            <a:r>
              <a:rPr lang="en-US" dirty="0" smtClean="0"/>
              <a:t>, </a:t>
            </a:r>
            <a:r>
              <a:rPr lang="en-US" dirty="0" smtClean="0">
                <a:hlinkClick r:id="rId4" action="ppaction://hlinkfile" tooltip="Heuristics"/>
              </a:rPr>
              <a:t>heuristics</a:t>
            </a:r>
            <a:r>
              <a:rPr lang="en-US" dirty="0" smtClean="0"/>
              <a:t> can be used. One type of heuristic approach, generic signatures, can identify new viruses or variants of existing viruses by looking for known malicious code, or slight variations of such code, in files. </a:t>
            </a:r>
          </a:p>
          <a:p>
            <a:r>
              <a:rPr lang="en-US" dirty="0" smtClean="0"/>
              <a:t>Some antivirus software can also predict what a file will do by running it in a </a:t>
            </a:r>
            <a:r>
              <a:rPr lang="en-US" dirty="0" smtClean="0">
                <a:hlinkClick r:id="rId5" action="ppaction://hlinkfile" tooltip="Sandbox (computer security)"/>
              </a:rPr>
              <a:t>sandbox</a:t>
            </a:r>
            <a:r>
              <a:rPr lang="en-US" dirty="0" smtClean="0"/>
              <a:t> and analyzing what it does to see if it performs any malicious actions.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4.2.5 Host-based </a:t>
            </a:r>
            <a:r>
              <a:rPr lang="en-US" dirty="0" smtClean="0"/>
              <a:t>Intrusion Prevention (HIPS)</a:t>
            </a:r>
            <a:endParaRPr lang="en-US" dirty="0"/>
          </a:p>
        </p:txBody>
      </p:sp>
      <p:sp>
        <p:nvSpPr>
          <p:cNvPr id="3" name="Content Placeholder 2"/>
          <p:cNvSpPr>
            <a:spLocks noGrp="1"/>
          </p:cNvSpPr>
          <p:nvPr>
            <p:ph idx="1"/>
          </p:nvPr>
        </p:nvSpPr>
        <p:spPr>
          <a:xfrm>
            <a:off x="457200" y="1295400"/>
            <a:ext cx="8229600" cy="4830763"/>
          </a:xfrm>
        </p:spPr>
        <p:txBody>
          <a:bodyPr>
            <a:noAutofit/>
          </a:bodyPr>
          <a:lstStyle/>
          <a:p>
            <a:r>
              <a:rPr lang="en-US" sz="2800" dirty="0" smtClean="0"/>
              <a:t>The main functions of ‘intrusion prevention systems’ are to identify malicious activity, log information about said activity, attempt to block/stop activity, and report activity</a:t>
            </a:r>
          </a:p>
          <a:p>
            <a:r>
              <a:rPr lang="en-US" sz="2800" dirty="0" smtClean="0"/>
              <a:t>A host-based IPS monitors all or parts of the dynamic behavior and the state of a computer system. </a:t>
            </a:r>
          </a:p>
          <a:p>
            <a:r>
              <a:rPr lang="en-US" sz="2800" dirty="0" smtClean="0"/>
              <a:t>Much as a NIPS will dynamically inspect network packets, a HIPS might detect which program accesses what resources and discover that, for example, a word-processor has suddenly and inexplicably started modifying the system password database. </a:t>
            </a:r>
          </a:p>
          <a:p>
            <a:endParaRPr lang="en-US"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Host-based Intrusion Prevention (HIPS)</a:t>
            </a:r>
            <a:endParaRPr lang="en-US" dirty="0"/>
          </a:p>
        </p:txBody>
      </p:sp>
      <p:sp>
        <p:nvSpPr>
          <p:cNvPr id="3" name="Content Placeholder 2"/>
          <p:cNvSpPr>
            <a:spLocks noGrp="1"/>
          </p:cNvSpPr>
          <p:nvPr>
            <p:ph idx="1"/>
          </p:nvPr>
        </p:nvSpPr>
        <p:spPr>
          <a:xfrm>
            <a:off x="457200" y="1341437"/>
            <a:ext cx="8229600" cy="4830763"/>
          </a:xfrm>
        </p:spPr>
        <p:txBody>
          <a:bodyPr>
            <a:noAutofit/>
          </a:bodyPr>
          <a:lstStyle/>
          <a:p>
            <a:r>
              <a:rPr lang="en-US" sz="2800" dirty="0" smtClean="0"/>
              <a:t>Similarly a HIPS might look at the state of a system, its stored information, whether in </a:t>
            </a:r>
            <a:r>
              <a:rPr lang="en-US" sz="2800" dirty="0" smtClean="0">
                <a:hlinkClick r:id="rId2" action="ppaction://hlinkfile" tooltip="Random Access Memory"/>
              </a:rPr>
              <a:t>RAM</a:t>
            </a:r>
            <a:r>
              <a:rPr lang="en-US" sz="2800" dirty="0" smtClean="0"/>
              <a:t>, in the file system, log files or elsewhere; and check that the contents of these appear as expected</a:t>
            </a:r>
          </a:p>
          <a:p>
            <a:r>
              <a:rPr lang="en-US" sz="2800" dirty="0" smtClean="0"/>
              <a:t>One can think of a HIPS as an </a:t>
            </a:r>
            <a:r>
              <a:rPr lang="en-US" sz="2800" dirty="0" smtClean="0">
                <a:hlinkClick r:id="rId3" action="ppaction://hlinkfile" tooltip="Software agent"/>
              </a:rPr>
              <a:t>agent</a:t>
            </a:r>
            <a:r>
              <a:rPr lang="en-US" sz="2800" dirty="0" smtClean="0"/>
              <a:t> that monitors whether anything or anyone, whether internal or external, has circumvented the system's </a:t>
            </a:r>
            <a:r>
              <a:rPr lang="en-US" sz="2800" dirty="0" smtClean="0">
                <a:hlinkClick r:id="rId4" action="ppaction://hlinkfile" tooltip="Security policy"/>
              </a:rPr>
              <a:t>security policy</a:t>
            </a:r>
            <a:r>
              <a:rPr lang="en-US" sz="2800" dirty="0" smtClean="0"/>
              <a:t>.</a:t>
            </a:r>
          </a:p>
          <a:p>
            <a:endParaRPr lang="en-US"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Host-based Intrusion Prevention (HIPS)</a:t>
            </a:r>
            <a:endParaRPr lang="en-US" dirty="0"/>
          </a:p>
        </p:txBody>
      </p:sp>
      <p:sp>
        <p:nvSpPr>
          <p:cNvPr id="3" name="Content Placeholder 2"/>
          <p:cNvSpPr>
            <a:spLocks noGrp="1"/>
          </p:cNvSpPr>
          <p:nvPr>
            <p:ph idx="1"/>
          </p:nvPr>
        </p:nvSpPr>
        <p:spPr/>
        <p:txBody>
          <a:bodyPr>
            <a:normAutofit/>
          </a:bodyPr>
          <a:lstStyle/>
          <a:p>
            <a:r>
              <a:rPr lang="en-US" dirty="0" smtClean="0"/>
              <a:t>Provides security features to protect servers</a:t>
            </a:r>
          </a:p>
          <a:p>
            <a:r>
              <a:rPr lang="en-US" dirty="0" smtClean="0"/>
              <a:t>Secure areas on HDD (integrity)</a:t>
            </a:r>
          </a:p>
          <a:p>
            <a:r>
              <a:rPr lang="en-US" dirty="0" smtClean="0"/>
              <a:t>Audit trail</a:t>
            </a:r>
          </a:p>
          <a:p>
            <a:r>
              <a:rPr lang="en-US" dirty="0" smtClean="0"/>
              <a:t>Permitted applications</a:t>
            </a:r>
          </a:p>
          <a:p>
            <a:r>
              <a:rPr lang="en-US" dirty="0" smtClean="0"/>
              <a:t>IPS functionality </a:t>
            </a:r>
          </a:p>
          <a:p>
            <a:r>
              <a:rPr lang="en-US" dirty="0" smtClean="0"/>
              <a:t>Is separate from AV, although the lines become blurred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4.2.6 Network </a:t>
            </a:r>
            <a:r>
              <a:rPr lang="en-US" dirty="0" smtClean="0"/>
              <a:t>Admission Control (NAC)</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NAC restricts access to the network based on identity or security posture</a:t>
            </a:r>
          </a:p>
          <a:p>
            <a:r>
              <a:rPr lang="en-US" dirty="0" smtClean="0"/>
              <a:t>When a network device is configured for NAC, it can force user or machine authentication prior to granting access to the network. </a:t>
            </a:r>
          </a:p>
          <a:p>
            <a:r>
              <a:rPr lang="en-US" dirty="0" smtClean="0"/>
              <a:t>In addition, guest access can be granted to a quarantine area for remediation of any problems that may have caused authentication failure</a:t>
            </a:r>
          </a:p>
          <a:p>
            <a:r>
              <a:rPr lang="en-US" dirty="0" smtClean="0"/>
              <a:t>Network admission control systems allow noncompliant devices to be denied access, placed in a quarantined area, or given restricted access to computing resources, thus keeping insecure nodes from infecting the network</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4.2.7 Data </a:t>
            </a:r>
            <a:r>
              <a:rPr lang="en-US" dirty="0" smtClean="0"/>
              <a:t>Loss Prevention (DLP)</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Data Loss Prevention</a:t>
            </a:r>
            <a:r>
              <a:rPr lang="en-US" dirty="0" smtClean="0"/>
              <a:t> (</a:t>
            </a:r>
            <a:r>
              <a:rPr lang="en-US" b="1" dirty="0" smtClean="0"/>
              <a:t>DLP</a:t>
            </a:r>
            <a:r>
              <a:rPr lang="en-US" dirty="0" smtClean="0"/>
              <a:t>) refers to systems that identify, monitor, and protect data </a:t>
            </a:r>
          </a:p>
          <a:p>
            <a:pPr lvl="1"/>
            <a:r>
              <a:rPr lang="en-US" dirty="0" smtClean="0"/>
              <a:t>in use (e.g., endpoint actions), </a:t>
            </a:r>
          </a:p>
          <a:p>
            <a:pPr lvl="1"/>
            <a:r>
              <a:rPr lang="en-US" dirty="0" smtClean="0"/>
              <a:t>data in motion (e.g., network actions), </a:t>
            </a:r>
          </a:p>
          <a:p>
            <a:pPr lvl="1"/>
            <a:r>
              <a:rPr lang="en-US" dirty="0" smtClean="0"/>
              <a:t>and data at rest (e.g., data storage) </a:t>
            </a:r>
          </a:p>
          <a:p>
            <a:r>
              <a:rPr lang="en-US" dirty="0" smtClean="0"/>
              <a:t>DLP uses deep content inspection, contextual security analysis of transaction (attributes of originator, data object, medium, timing, recipient/destination, etc.), and with a centralized management framework</a:t>
            </a:r>
          </a:p>
          <a:p>
            <a:r>
              <a:rPr lang="en-US" dirty="0" smtClean="0"/>
              <a:t>The systems are designed to detect and prevent the unauthorized use and transmission of confidential information</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Loss Prevention (DLP)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Can be agent based or network based</a:t>
            </a:r>
          </a:p>
          <a:p>
            <a:r>
              <a:rPr lang="en-US" dirty="0" smtClean="0"/>
              <a:t>Documents in an organization are classified</a:t>
            </a:r>
          </a:p>
          <a:p>
            <a:r>
              <a:rPr lang="en-US" dirty="0" smtClean="0"/>
              <a:t>Users in an organization are given rights for the documents (tags)</a:t>
            </a:r>
          </a:p>
          <a:p>
            <a:r>
              <a:rPr lang="en-US" dirty="0" smtClean="0"/>
              <a:t>Agent-based DLP:</a:t>
            </a:r>
          </a:p>
          <a:p>
            <a:pPr lvl="1"/>
            <a:r>
              <a:rPr lang="en-US" dirty="0" smtClean="0"/>
              <a:t>Can restrict printing, print-screen, copying onto USB, attaching to email, attaching to web mail, transferring via instant messaging</a:t>
            </a:r>
          </a:p>
          <a:p>
            <a:r>
              <a:rPr lang="en-US" dirty="0" smtClean="0"/>
              <a:t>Network-based DLP:</a:t>
            </a:r>
          </a:p>
          <a:p>
            <a:pPr lvl="1"/>
            <a:r>
              <a:rPr lang="en-US" dirty="0" smtClean="0"/>
              <a:t>Detects which documents are going out of the network and blocks if this is unauthorized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4232</TotalTime>
  <Words>892</Words>
  <Application>Microsoft Office PowerPoint</Application>
  <PresentationFormat>On-screen Show (4:3)</PresentationFormat>
  <Paragraphs>140</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Section 4: Network Security Topics </vt:lpstr>
      <vt:lpstr>(4.1.3 Contd…) Enterprise Network Architecture</vt:lpstr>
      <vt:lpstr>Enterprise Network Architecture</vt:lpstr>
      <vt:lpstr>Enterprise Network Architecture</vt:lpstr>
      <vt:lpstr>Enterprise Network Architecture</vt:lpstr>
      <vt:lpstr>4.2.1 Perimeter Router</vt:lpstr>
      <vt:lpstr>4.2.2 Firewall (FW)</vt:lpstr>
      <vt:lpstr>4.2.3 Intrusion Prevention System (IPS)</vt:lpstr>
      <vt:lpstr>4.2.4 Antivirus (AV)</vt:lpstr>
      <vt:lpstr> Antivirus (AV)</vt:lpstr>
      <vt:lpstr>4.2.5 Host-based Intrusion Prevention (HIPS)</vt:lpstr>
      <vt:lpstr>Host-based Intrusion Prevention (HIPS)</vt:lpstr>
      <vt:lpstr>Host-based Intrusion Prevention (HIPS)</vt:lpstr>
      <vt:lpstr>4.2.6 Network Admission Control (NAC)</vt:lpstr>
      <vt:lpstr>4.2.7 Data Loss Prevention (DLP)</vt:lpstr>
      <vt:lpstr>Data Loss Prevention (DLP)</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361</cp:revision>
  <dcterms:created xsi:type="dcterms:W3CDTF">2010-12-30T15:12:45Z</dcterms:created>
  <dcterms:modified xsi:type="dcterms:W3CDTF">2011-09-11T06:26:13Z</dcterms:modified>
</cp:coreProperties>
</file>