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43" r:id="rId2"/>
    <p:sldId id="344" r:id="rId3"/>
    <p:sldId id="345" r:id="rId4"/>
    <p:sldId id="346" r:id="rId5"/>
    <p:sldId id="347" r:id="rId6"/>
    <p:sldId id="348" r:id="rId7"/>
    <p:sldId id="349" r:id="rId8"/>
    <p:sldId id="350" r:id="rId9"/>
    <p:sldId id="351" r:id="rId10"/>
    <p:sldId id="352" r:id="rId11"/>
    <p:sldId id="353" r:id="rId12"/>
    <p:sldId id="35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105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29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C8217-3FC1-4E31-83D5-28C1136313B7}" type="datetimeFigureOut">
              <a:rPr lang="en-US" smtClean="0"/>
              <a:pPr/>
              <a:t>9/11/2011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5684C-DAA9-4103-9B2B-00822C6D23D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5684C-DAA9-4103-9B2B-00822C6D23D6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9/11/2011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9/11/2011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9/11/2011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9/11/2011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9/11/2011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9/11/2011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69B9C-6AB9-4D58-A70F-9D011098E5C4}" type="datetimeFigureOut">
              <a:rPr lang="en-US" smtClean="0"/>
              <a:pPr/>
              <a:t>9/11/2011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5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tock_combination000005340309Smal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124200"/>
            <a:ext cx="5066411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21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Section 4:</a:t>
            </a:r>
            <a:br>
              <a:rPr lang="en-US" dirty="0" smtClean="0"/>
            </a:br>
            <a:r>
              <a:rPr lang="en-US" dirty="0" smtClean="0"/>
              <a:t>Network Security Topics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8600" y="38862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Enterprise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Network Architecture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2038" y="121285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4511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0" y="41148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76200" y="-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4.1 Enterprise </a:t>
            </a:r>
            <a:r>
              <a:rPr lang="en-US" dirty="0" smtClean="0"/>
              <a:t>Network Architecture</a:t>
            </a:r>
            <a:endParaRPr lang="en-US" dirty="0"/>
          </a:p>
        </p:txBody>
      </p:sp>
      <p:pic>
        <p:nvPicPr>
          <p:cNvPr id="8" name="Picture 2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2238" y="1828800"/>
            <a:ext cx="1981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3238" y="1600200"/>
            <a:ext cx="76835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45238" y="23622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6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64000" y="3429000"/>
            <a:ext cx="920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5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02000" y="5105400"/>
            <a:ext cx="318135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78200" y="5638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45200" y="56896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87800" y="4800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36576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73600" y="5765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47800" y="4038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5762" y="160020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5146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92212" y="50292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2400" y="55626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Straight Connector 25"/>
          <p:cNvCxnSpPr>
            <a:stCxn id="4" idx="2"/>
            <a:endCxn id="5" idx="0"/>
          </p:cNvCxnSpPr>
          <p:nvPr/>
        </p:nvCxnSpPr>
        <p:spPr>
          <a:xfrm rot="16200000" flipH="1">
            <a:off x="7675959" y="2174478"/>
            <a:ext cx="546100" cy="7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2"/>
          </p:cNvCxnSpPr>
          <p:nvPr/>
        </p:nvCxnSpPr>
        <p:spPr>
          <a:xfrm rot="16200000" flipH="1">
            <a:off x="7611269" y="3313112"/>
            <a:ext cx="685800" cy="3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9" idx="3"/>
          </p:cNvCxnSpPr>
          <p:nvPr/>
        </p:nvCxnSpPr>
        <p:spPr>
          <a:xfrm>
            <a:off x="6351588" y="2013744"/>
            <a:ext cx="1116012" cy="500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1"/>
            <a:endCxn id="10" idx="3"/>
          </p:cNvCxnSpPr>
          <p:nvPr/>
        </p:nvCxnSpPr>
        <p:spPr>
          <a:xfrm rot="10800000" flipV="1">
            <a:off x="6929438" y="2711450"/>
            <a:ext cx="461962" cy="120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1"/>
            <a:endCxn id="11" idx="3"/>
          </p:cNvCxnSpPr>
          <p:nvPr/>
        </p:nvCxnSpPr>
        <p:spPr>
          <a:xfrm rot="10800000">
            <a:off x="4984750" y="3721101"/>
            <a:ext cx="2406650" cy="20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1" idx="2"/>
            <a:endCxn id="6" idx="0"/>
          </p:cNvCxnSpPr>
          <p:nvPr/>
        </p:nvCxnSpPr>
        <p:spPr>
          <a:xfrm rot="16200000" flipH="1">
            <a:off x="4491037" y="4046537"/>
            <a:ext cx="101600" cy="34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6" idx="2"/>
            <a:endCxn id="15" idx="0"/>
          </p:cNvCxnSpPr>
          <p:nvPr/>
        </p:nvCxnSpPr>
        <p:spPr>
          <a:xfrm rot="5400000">
            <a:off x="4467225" y="4708525"/>
            <a:ext cx="14605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2"/>
            <a:endCxn id="13" idx="0"/>
          </p:cNvCxnSpPr>
          <p:nvPr/>
        </p:nvCxnSpPr>
        <p:spPr>
          <a:xfrm rot="5400000">
            <a:off x="3905250" y="5022850"/>
            <a:ext cx="381000" cy="850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5" idx="2"/>
            <a:endCxn id="17" idx="0"/>
          </p:cNvCxnSpPr>
          <p:nvPr/>
        </p:nvCxnSpPr>
        <p:spPr>
          <a:xfrm rot="16200000" flipH="1">
            <a:off x="4489450" y="5289550"/>
            <a:ext cx="508000" cy="444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5" idx="2"/>
            <a:endCxn id="14" idx="0"/>
          </p:cNvCxnSpPr>
          <p:nvPr/>
        </p:nvCxnSpPr>
        <p:spPr>
          <a:xfrm rot="16200000" flipH="1">
            <a:off x="5213350" y="4565650"/>
            <a:ext cx="431800" cy="1816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1"/>
            <a:endCxn id="19" idx="3"/>
          </p:cNvCxnSpPr>
          <p:nvPr/>
        </p:nvCxnSpPr>
        <p:spPr>
          <a:xfrm rot="10800000" flipV="1">
            <a:off x="2514600" y="3721100"/>
            <a:ext cx="1549400" cy="546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9" idx="2"/>
            <a:endCxn id="23" idx="0"/>
          </p:cNvCxnSpPr>
          <p:nvPr/>
        </p:nvCxnSpPr>
        <p:spPr>
          <a:xfrm rot="5400000">
            <a:off x="1555353" y="4603353"/>
            <a:ext cx="533400" cy="318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9" idx="2"/>
            <a:endCxn id="24" idx="0"/>
          </p:cNvCxnSpPr>
          <p:nvPr/>
        </p:nvCxnSpPr>
        <p:spPr>
          <a:xfrm rot="5400000">
            <a:off x="768747" y="4350147"/>
            <a:ext cx="1066800" cy="1358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4800" y="45720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7" name="Straight Connector 56"/>
          <p:cNvCxnSpPr>
            <a:stCxn id="19" idx="2"/>
            <a:endCxn id="22" idx="0"/>
          </p:cNvCxnSpPr>
          <p:nvPr/>
        </p:nvCxnSpPr>
        <p:spPr>
          <a:xfrm rot="5400000">
            <a:off x="1340247" y="3931047"/>
            <a:ext cx="76200" cy="1205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11" idx="0"/>
            <a:endCxn id="21" idx="3"/>
          </p:cNvCxnSpPr>
          <p:nvPr/>
        </p:nvCxnSpPr>
        <p:spPr>
          <a:xfrm rot="16200000" flipV="1">
            <a:off x="3296444" y="2201068"/>
            <a:ext cx="654050" cy="1801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21" idx="0"/>
            <a:endCxn id="20" idx="2"/>
          </p:cNvCxnSpPr>
          <p:nvPr/>
        </p:nvCxnSpPr>
        <p:spPr>
          <a:xfrm rot="5400000" flipH="1" flipV="1">
            <a:off x="2064146" y="2389585"/>
            <a:ext cx="222250" cy="27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43600" y="926068"/>
            <a:ext cx="1833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Perimeter Router</a:t>
            </a:r>
            <a:endParaRPr 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8495951" y="25262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8382000" y="373380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IPS</a:t>
            </a:r>
            <a:endParaRPr lang="en-US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4114800" y="2971800"/>
            <a:ext cx="1308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Core Switch</a:t>
            </a:r>
            <a:endParaRPr lang="en-US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334000" y="243840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 DMZ</a:t>
            </a:r>
            <a:endParaRPr lang="en-US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5172006" y="419100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FW/IPS</a:t>
            </a:r>
            <a:endParaRPr lang="en-US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5105400" y="4800600"/>
            <a:ext cx="113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DC Switch</a:t>
            </a:r>
            <a:endParaRPr 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1219200" y="3657600"/>
            <a:ext cx="1498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Access Switch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990600" y="26024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76200" y="1764268"/>
            <a:ext cx="1655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Intranet Router</a:t>
            </a:r>
            <a:endParaRPr lang="en-US" b="1" dirty="0"/>
          </a:p>
        </p:txBody>
      </p:sp>
      <p:cxnSp>
        <p:nvCxnSpPr>
          <p:cNvPr id="73" name="Straight Connector 72"/>
          <p:cNvCxnSpPr/>
          <p:nvPr/>
        </p:nvCxnSpPr>
        <p:spPr>
          <a:xfrm rot="16200000" flipH="1">
            <a:off x="1562100" y="1257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600200" y="1219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6200000" flipH="1">
            <a:off x="1333500" y="647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7581900" y="876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620000" y="838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H="1">
            <a:off x="7353300" y="266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705600" y="6019800"/>
            <a:ext cx="193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Application Server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2303435" y="6096000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DB Server</a:t>
            </a:r>
            <a:endParaRPr lang="en-US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452615" y="6477000"/>
            <a:ext cx="145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Workstations</a:t>
            </a:r>
            <a:endParaRPr lang="en-US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4191000" y="1752600"/>
            <a:ext cx="1290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Web Server</a:t>
            </a:r>
            <a:endParaRPr lang="en-US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6019800" y="3276600"/>
            <a:ext cx="1119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Email GW</a:t>
            </a:r>
            <a:endParaRPr lang="en-US" b="1" dirty="0"/>
          </a:p>
        </p:txBody>
      </p:sp>
      <p:sp>
        <p:nvSpPr>
          <p:cNvPr id="86" name="TextBox 85"/>
          <p:cNvSpPr txBox="1"/>
          <p:nvPr/>
        </p:nvSpPr>
        <p:spPr>
          <a:xfrm>
            <a:off x="4437035" y="6564868"/>
            <a:ext cx="1183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File Server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5" grpId="0"/>
      <p:bldP spid="65" grpId="1"/>
      <p:bldP spid="66" grpId="0"/>
      <p:bldP spid="67" grpId="0"/>
      <p:bldP spid="68" grpId="0"/>
      <p:bldP spid="69" grpId="0"/>
      <p:bldP spid="70" grpId="0"/>
      <p:bldP spid="71" grpId="0"/>
      <p:bldP spid="81" grpId="0"/>
      <p:bldP spid="82" grpId="0"/>
      <p:bldP spid="83" grpId="0"/>
      <p:bldP spid="84" grpId="0"/>
      <p:bldP spid="85" grpId="0"/>
      <p:bldP spid="8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2038" y="121285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4511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0" y="41148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76200" y="122238"/>
            <a:ext cx="8229600" cy="715962"/>
          </a:xfrm>
        </p:spPr>
        <p:txBody>
          <a:bodyPr>
            <a:noAutofit/>
          </a:bodyPr>
          <a:lstStyle/>
          <a:p>
            <a:r>
              <a:rPr lang="en-US" sz="3200" dirty="0" smtClean="0"/>
              <a:t>4.1.1 Enterprise </a:t>
            </a:r>
            <a:r>
              <a:rPr lang="en-US" sz="3200" dirty="0" smtClean="0"/>
              <a:t>Network </a:t>
            </a:r>
            <a:r>
              <a:rPr lang="en-US" sz="3200" dirty="0" smtClean="0"/>
              <a:t>Architecture</a:t>
            </a:r>
            <a:br>
              <a:rPr lang="en-US" sz="3200" dirty="0" smtClean="0"/>
            </a:br>
            <a:r>
              <a:rPr lang="en-US" sz="3200" dirty="0" smtClean="0"/>
              <a:t>Traffic Flows</a:t>
            </a:r>
            <a:endParaRPr lang="en-US" sz="3200" dirty="0"/>
          </a:p>
        </p:txBody>
      </p:sp>
      <p:pic>
        <p:nvPicPr>
          <p:cNvPr id="8" name="Picture 2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2238" y="1828800"/>
            <a:ext cx="1981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3238" y="1600200"/>
            <a:ext cx="76835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45238" y="23622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6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64000" y="3429000"/>
            <a:ext cx="920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5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02000" y="5105400"/>
            <a:ext cx="318135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78200" y="5638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45200" y="56896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87800" y="4800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36576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73600" y="5765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47800" y="4038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5762" y="160020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5146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92212" y="50292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2400" y="55626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Straight Connector 25"/>
          <p:cNvCxnSpPr>
            <a:stCxn id="4" idx="2"/>
            <a:endCxn id="5" idx="0"/>
          </p:cNvCxnSpPr>
          <p:nvPr/>
        </p:nvCxnSpPr>
        <p:spPr>
          <a:xfrm rot="16200000" flipH="1">
            <a:off x="7675959" y="2174478"/>
            <a:ext cx="546100" cy="7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2"/>
          </p:cNvCxnSpPr>
          <p:nvPr/>
        </p:nvCxnSpPr>
        <p:spPr>
          <a:xfrm rot="16200000" flipH="1">
            <a:off x="7611269" y="3313112"/>
            <a:ext cx="685800" cy="3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9" idx="3"/>
          </p:cNvCxnSpPr>
          <p:nvPr/>
        </p:nvCxnSpPr>
        <p:spPr>
          <a:xfrm>
            <a:off x="6351588" y="2013744"/>
            <a:ext cx="1116012" cy="500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1"/>
            <a:endCxn id="10" idx="3"/>
          </p:cNvCxnSpPr>
          <p:nvPr/>
        </p:nvCxnSpPr>
        <p:spPr>
          <a:xfrm rot="10800000" flipV="1">
            <a:off x="6929438" y="2711450"/>
            <a:ext cx="461962" cy="120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1"/>
            <a:endCxn id="11" idx="3"/>
          </p:cNvCxnSpPr>
          <p:nvPr/>
        </p:nvCxnSpPr>
        <p:spPr>
          <a:xfrm rot="10800000">
            <a:off x="4984750" y="3721101"/>
            <a:ext cx="2406650" cy="20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1" idx="2"/>
            <a:endCxn id="6" idx="0"/>
          </p:cNvCxnSpPr>
          <p:nvPr/>
        </p:nvCxnSpPr>
        <p:spPr>
          <a:xfrm rot="16200000" flipH="1">
            <a:off x="4491037" y="4046537"/>
            <a:ext cx="101600" cy="34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6" idx="2"/>
            <a:endCxn id="15" idx="0"/>
          </p:cNvCxnSpPr>
          <p:nvPr/>
        </p:nvCxnSpPr>
        <p:spPr>
          <a:xfrm rot="5400000">
            <a:off x="4467225" y="4708525"/>
            <a:ext cx="14605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2"/>
            <a:endCxn id="13" idx="0"/>
          </p:cNvCxnSpPr>
          <p:nvPr/>
        </p:nvCxnSpPr>
        <p:spPr>
          <a:xfrm rot="5400000">
            <a:off x="3905250" y="5022850"/>
            <a:ext cx="381000" cy="850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5" idx="2"/>
            <a:endCxn id="17" idx="0"/>
          </p:cNvCxnSpPr>
          <p:nvPr/>
        </p:nvCxnSpPr>
        <p:spPr>
          <a:xfrm rot="16200000" flipH="1">
            <a:off x="4489450" y="5289550"/>
            <a:ext cx="508000" cy="444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5" idx="2"/>
            <a:endCxn id="14" idx="0"/>
          </p:cNvCxnSpPr>
          <p:nvPr/>
        </p:nvCxnSpPr>
        <p:spPr>
          <a:xfrm rot="16200000" flipH="1">
            <a:off x="5213350" y="4565650"/>
            <a:ext cx="431800" cy="1816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1"/>
            <a:endCxn id="19" idx="3"/>
          </p:cNvCxnSpPr>
          <p:nvPr/>
        </p:nvCxnSpPr>
        <p:spPr>
          <a:xfrm rot="10800000" flipV="1">
            <a:off x="2514600" y="3721100"/>
            <a:ext cx="1549400" cy="546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9" idx="2"/>
            <a:endCxn id="23" idx="0"/>
          </p:cNvCxnSpPr>
          <p:nvPr/>
        </p:nvCxnSpPr>
        <p:spPr>
          <a:xfrm rot="5400000">
            <a:off x="1555353" y="4603353"/>
            <a:ext cx="533400" cy="318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9" idx="2"/>
            <a:endCxn id="24" idx="0"/>
          </p:cNvCxnSpPr>
          <p:nvPr/>
        </p:nvCxnSpPr>
        <p:spPr>
          <a:xfrm rot="5400000">
            <a:off x="768747" y="4350147"/>
            <a:ext cx="1066800" cy="1358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4800" y="45720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7" name="Straight Connector 56"/>
          <p:cNvCxnSpPr>
            <a:stCxn id="19" idx="2"/>
            <a:endCxn id="22" idx="0"/>
          </p:cNvCxnSpPr>
          <p:nvPr/>
        </p:nvCxnSpPr>
        <p:spPr>
          <a:xfrm rot="5400000">
            <a:off x="1340247" y="3931047"/>
            <a:ext cx="76200" cy="1205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11" idx="0"/>
            <a:endCxn id="21" idx="3"/>
          </p:cNvCxnSpPr>
          <p:nvPr/>
        </p:nvCxnSpPr>
        <p:spPr>
          <a:xfrm rot="16200000" flipV="1">
            <a:off x="3296444" y="2201068"/>
            <a:ext cx="654050" cy="1801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21" idx="0"/>
            <a:endCxn id="20" idx="2"/>
          </p:cNvCxnSpPr>
          <p:nvPr/>
        </p:nvCxnSpPr>
        <p:spPr>
          <a:xfrm rot="5400000" flipH="1" flipV="1">
            <a:off x="2064146" y="2389585"/>
            <a:ext cx="222250" cy="27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43600" y="926068"/>
            <a:ext cx="1833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Perimeter Router</a:t>
            </a:r>
            <a:endParaRPr 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8495951" y="25262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8382000" y="373380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IPS</a:t>
            </a:r>
            <a:endParaRPr lang="en-US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4114800" y="2971800"/>
            <a:ext cx="1308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Core Switch</a:t>
            </a:r>
            <a:endParaRPr lang="en-US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334000" y="243840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 DMZ</a:t>
            </a:r>
            <a:endParaRPr lang="en-US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5172006" y="419100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FW/IPS</a:t>
            </a:r>
            <a:endParaRPr lang="en-US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5105400" y="4800600"/>
            <a:ext cx="113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DC Switch</a:t>
            </a:r>
            <a:endParaRPr 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1219200" y="3657600"/>
            <a:ext cx="1498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Access Switch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990600" y="26024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76200" y="1764268"/>
            <a:ext cx="1655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Intranet Router</a:t>
            </a:r>
            <a:endParaRPr lang="en-US" b="1" dirty="0"/>
          </a:p>
        </p:txBody>
      </p:sp>
      <p:cxnSp>
        <p:nvCxnSpPr>
          <p:cNvPr id="73" name="Straight Connector 72"/>
          <p:cNvCxnSpPr/>
          <p:nvPr/>
        </p:nvCxnSpPr>
        <p:spPr>
          <a:xfrm rot="16200000" flipH="1">
            <a:off x="1562100" y="1257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600200" y="1219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6200000" flipH="1">
            <a:off x="1333500" y="647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7581900" y="876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620000" y="838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H="1">
            <a:off x="7353300" y="266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705600" y="6019800"/>
            <a:ext cx="193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Application Server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2303435" y="6096000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DB Server</a:t>
            </a:r>
            <a:endParaRPr lang="en-US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452615" y="6477000"/>
            <a:ext cx="145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Workstations</a:t>
            </a:r>
            <a:endParaRPr lang="en-US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4191000" y="1752600"/>
            <a:ext cx="1290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Web Server</a:t>
            </a:r>
            <a:endParaRPr lang="en-US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6019800" y="3276600"/>
            <a:ext cx="1119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Email GW</a:t>
            </a:r>
            <a:endParaRPr lang="en-US" b="1" dirty="0"/>
          </a:p>
        </p:txBody>
      </p:sp>
      <p:sp>
        <p:nvSpPr>
          <p:cNvPr id="60" name="Freeform 59"/>
          <p:cNvSpPr/>
          <p:nvPr/>
        </p:nvSpPr>
        <p:spPr>
          <a:xfrm>
            <a:off x="5981075" y="256082"/>
            <a:ext cx="2723214" cy="2410918"/>
          </a:xfrm>
          <a:custGeom>
            <a:avLst/>
            <a:gdLst>
              <a:gd name="connsiteX0" fmla="*/ 2443397 w 2723214"/>
              <a:gd name="connsiteY0" fmla="*/ 0 h 2410918"/>
              <a:gd name="connsiteX1" fmla="*/ 2698230 w 2723214"/>
              <a:gd name="connsiteY1" fmla="*/ 1603947 h 2410918"/>
              <a:gd name="connsiteX2" fmla="*/ 2293495 w 2723214"/>
              <a:gd name="connsiteY2" fmla="*/ 2293495 h 2410918"/>
              <a:gd name="connsiteX3" fmla="*/ 1364105 w 2723214"/>
              <a:gd name="connsiteY3" fmla="*/ 2308485 h 2410918"/>
              <a:gd name="connsiteX4" fmla="*/ 554636 w 2723214"/>
              <a:gd name="connsiteY4" fmla="*/ 1678898 h 2410918"/>
              <a:gd name="connsiteX5" fmla="*/ 0 w 2723214"/>
              <a:gd name="connsiteY5" fmla="*/ 1543987 h 241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3214" h="2410918">
                <a:moveTo>
                  <a:pt x="2443397" y="0"/>
                </a:moveTo>
                <a:cubicBezTo>
                  <a:pt x="2583305" y="610849"/>
                  <a:pt x="2723214" y="1221698"/>
                  <a:pt x="2698230" y="1603947"/>
                </a:cubicBezTo>
                <a:cubicBezTo>
                  <a:pt x="2673246" y="1986196"/>
                  <a:pt x="2515849" y="2176072"/>
                  <a:pt x="2293495" y="2293495"/>
                </a:cubicBezTo>
                <a:cubicBezTo>
                  <a:pt x="2071141" y="2410918"/>
                  <a:pt x="1653915" y="2410918"/>
                  <a:pt x="1364105" y="2308485"/>
                </a:cubicBezTo>
                <a:cubicBezTo>
                  <a:pt x="1074295" y="2206052"/>
                  <a:pt x="781987" y="1806314"/>
                  <a:pt x="554636" y="1678898"/>
                </a:cubicBezTo>
                <a:cubicBezTo>
                  <a:pt x="327285" y="1551482"/>
                  <a:pt x="0" y="1543987"/>
                  <a:pt x="0" y="1543987"/>
                </a:cubicBezTo>
              </a:path>
            </a:pathLst>
          </a:custGeom>
          <a:ln w="76200">
            <a:solidFill>
              <a:srgbClr val="00206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4437035" y="6564868"/>
            <a:ext cx="1183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File Server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2038" y="121285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4511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0" y="41148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76200" y="-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Enterprise Network Architecture</a:t>
            </a:r>
            <a:endParaRPr lang="en-US" dirty="0"/>
          </a:p>
        </p:txBody>
      </p:sp>
      <p:pic>
        <p:nvPicPr>
          <p:cNvPr id="8" name="Picture 2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2238" y="1828800"/>
            <a:ext cx="1981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3238" y="1600200"/>
            <a:ext cx="76835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45238" y="23622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6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64000" y="3429000"/>
            <a:ext cx="920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5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02000" y="5105400"/>
            <a:ext cx="318135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78200" y="5638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45200" y="56896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87800" y="4800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36576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73600" y="5765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47800" y="4038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5762" y="160020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5146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92212" y="50292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2400" y="55626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Straight Connector 25"/>
          <p:cNvCxnSpPr>
            <a:stCxn id="4" idx="2"/>
            <a:endCxn id="5" idx="0"/>
          </p:cNvCxnSpPr>
          <p:nvPr/>
        </p:nvCxnSpPr>
        <p:spPr>
          <a:xfrm rot="16200000" flipH="1">
            <a:off x="7675959" y="2174478"/>
            <a:ext cx="546100" cy="7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2"/>
          </p:cNvCxnSpPr>
          <p:nvPr/>
        </p:nvCxnSpPr>
        <p:spPr>
          <a:xfrm rot="16200000" flipH="1">
            <a:off x="7611269" y="3313112"/>
            <a:ext cx="685800" cy="3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9" idx="3"/>
          </p:cNvCxnSpPr>
          <p:nvPr/>
        </p:nvCxnSpPr>
        <p:spPr>
          <a:xfrm>
            <a:off x="6351588" y="2013744"/>
            <a:ext cx="1116012" cy="500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1"/>
            <a:endCxn id="10" idx="3"/>
          </p:cNvCxnSpPr>
          <p:nvPr/>
        </p:nvCxnSpPr>
        <p:spPr>
          <a:xfrm rot="10800000" flipV="1">
            <a:off x="6929438" y="2711450"/>
            <a:ext cx="461962" cy="120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1"/>
            <a:endCxn id="11" idx="3"/>
          </p:cNvCxnSpPr>
          <p:nvPr/>
        </p:nvCxnSpPr>
        <p:spPr>
          <a:xfrm rot="10800000">
            <a:off x="4984750" y="3721101"/>
            <a:ext cx="2406650" cy="20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1" idx="2"/>
            <a:endCxn id="6" idx="0"/>
          </p:cNvCxnSpPr>
          <p:nvPr/>
        </p:nvCxnSpPr>
        <p:spPr>
          <a:xfrm rot="16200000" flipH="1">
            <a:off x="4491037" y="4046537"/>
            <a:ext cx="101600" cy="34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6" idx="2"/>
            <a:endCxn id="15" idx="0"/>
          </p:cNvCxnSpPr>
          <p:nvPr/>
        </p:nvCxnSpPr>
        <p:spPr>
          <a:xfrm rot="5400000">
            <a:off x="4467225" y="4708525"/>
            <a:ext cx="14605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2"/>
            <a:endCxn id="13" idx="0"/>
          </p:cNvCxnSpPr>
          <p:nvPr/>
        </p:nvCxnSpPr>
        <p:spPr>
          <a:xfrm rot="5400000">
            <a:off x="3905250" y="5022850"/>
            <a:ext cx="381000" cy="850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5" idx="2"/>
            <a:endCxn id="17" idx="0"/>
          </p:cNvCxnSpPr>
          <p:nvPr/>
        </p:nvCxnSpPr>
        <p:spPr>
          <a:xfrm rot="16200000" flipH="1">
            <a:off x="4489450" y="5289550"/>
            <a:ext cx="508000" cy="444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5" idx="2"/>
            <a:endCxn id="14" idx="0"/>
          </p:cNvCxnSpPr>
          <p:nvPr/>
        </p:nvCxnSpPr>
        <p:spPr>
          <a:xfrm rot="16200000" flipH="1">
            <a:off x="5213350" y="4565650"/>
            <a:ext cx="431800" cy="1816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1"/>
            <a:endCxn id="19" idx="3"/>
          </p:cNvCxnSpPr>
          <p:nvPr/>
        </p:nvCxnSpPr>
        <p:spPr>
          <a:xfrm rot="10800000" flipV="1">
            <a:off x="2514600" y="3721100"/>
            <a:ext cx="1549400" cy="546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9" idx="2"/>
            <a:endCxn id="23" idx="0"/>
          </p:cNvCxnSpPr>
          <p:nvPr/>
        </p:nvCxnSpPr>
        <p:spPr>
          <a:xfrm rot="5400000">
            <a:off x="1555353" y="4603353"/>
            <a:ext cx="533400" cy="318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9" idx="2"/>
            <a:endCxn id="24" idx="0"/>
          </p:cNvCxnSpPr>
          <p:nvPr/>
        </p:nvCxnSpPr>
        <p:spPr>
          <a:xfrm rot="5400000">
            <a:off x="768747" y="4350147"/>
            <a:ext cx="1066800" cy="1358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4800" y="45720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7" name="Straight Connector 56"/>
          <p:cNvCxnSpPr>
            <a:stCxn id="19" idx="2"/>
            <a:endCxn id="22" idx="0"/>
          </p:cNvCxnSpPr>
          <p:nvPr/>
        </p:nvCxnSpPr>
        <p:spPr>
          <a:xfrm rot="5400000">
            <a:off x="1340247" y="3931047"/>
            <a:ext cx="76200" cy="1205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11" idx="0"/>
            <a:endCxn id="21" idx="3"/>
          </p:cNvCxnSpPr>
          <p:nvPr/>
        </p:nvCxnSpPr>
        <p:spPr>
          <a:xfrm rot="16200000" flipV="1">
            <a:off x="3296444" y="2201068"/>
            <a:ext cx="654050" cy="1801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21" idx="0"/>
            <a:endCxn id="20" idx="2"/>
          </p:cNvCxnSpPr>
          <p:nvPr/>
        </p:nvCxnSpPr>
        <p:spPr>
          <a:xfrm rot="5400000" flipH="1" flipV="1">
            <a:off x="2064146" y="2389585"/>
            <a:ext cx="222250" cy="27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43600" y="926068"/>
            <a:ext cx="1833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Perimeter Router</a:t>
            </a:r>
            <a:endParaRPr 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8495951" y="25262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8382000" y="373380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IPS</a:t>
            </a:r>
            <a:endParaRPr lang="en-US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4114800" y="2971800"/>
            <a:ext cx="1308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Core Switch</a:t>
            </a:r>
            <a:endParaRPr lang="en-US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334000" y="243840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 DMZ</a:t>
            </a:r>
            <a:endParaRPr lang="en-US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5172006" y="419100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FW/IPS</a:t>
            </a:r>
            <a:endParaRPr lang="en-US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5105400" y="4800600"/>
            <a:ext cx="113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DC Switch</a:t>
            </a:r>
            <a:endParaRPr 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1219200" y="3657600"/>
            <a:ext cx="1498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Access Switch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990600" y="26024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76200" y="1764268"/>
            <a:ext cx="1655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Intranet Router</a:t>
            </a:r>
            <a:endParaRPr lang="en-US" b="1" dirty="0"/>
          </a:p>
        </p:txBody>
      </p:sp>
      <p:cxnSp>
        <p:nvCxnSpPr>
          <p:cNvPr id="73" name="Straight Connector 72"/>
          <p:cNvCxnSpPr/>
          <p:nvPr/>
        </p:nvCxnSpPr>
        <p:spPr>
          <a:xfrm rot="16200000" flipH="1">
            <a:off x="1562100" y="1257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600200" y="1219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6200000" flipH="1">
            <a:off x="1333500" y="647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7581900" y="876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620000" y="838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H="1">
            <a:off x="7353300" y="266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705600" y="6019800"/>
            <a:ext cx="193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Application Server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2303435" y="6096000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DB Server</a:t>
            </a:r>
            <a:endParaRPr lang="en-US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452615" y="6477000"/>
            <a:ext cx="145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Workstations</a:t>
            </a:r>
            <a:endParaRPr lang="en-US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4191000" y="1752600"/>
            <a:ext cx="1290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Web Server</a:t>
            </a:r>
            <a:endParaRPr lang="en-US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6019800" y="3276600"/>
            <a:ext cx="1119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Email GW</a:t>
            </a:r>
            <a:endParaRPr lang="en-US" b="1" dirty="0"/>
          </a:p>
        </p:txBody>
      </p:sp>
      <p:sp>
        <p:nvSpPr>
          <p:cNvPr id="72" name="Freeform 71"/>
          <p:cNvSpPr/>
          <p:nvPr/>
        </p:nvSpPr>
        <p:spPr>
          <a:xfrm>
            <a:off x="4429594" y="299803"/>
            <a:ext cx="4277193" cy="6011056"/>
          </a:xfrm>
          <a:custGeom>
            <a:avLst/>
            <a:gdLst>
              <a:gd name="connsiteX0" fmla="*/ 3710065 w 4277193"/>
              <a:gd name="connsiteY0" fmla="*/ 0 h 6011056"/>
              <a:gd name="connsiteX1" fmla="*/ 4114799 w 4277193"/>
              <a:gd name="connsiteY1" fmla="*/ 1004341 h 6011056"/>
              <a:gd name="connsiteX2" fmla="*/ 4219731 w 4277193"/>
              <a:gd name="connsiteY2" fmla="*/ 2218545 h 6011056"/>
              <a:gd name="connsiteX3" fmla="*/ 4234721 w 4277193"/>
              <a:gd name="connsiteY3" fmla="*/ 3522689 h 6011056"/>
              <a:gd name="connsiteX4" fmla="*/ 3964898 w 4277193"/>
              <a:gd name="connsiteY4" fmla="*/ 4182256 h 6011056"/>
              <a:gd name="connsiteX5" fmla="*/ 2600793 w 4277193"/>
              <a:gd name="connsiteY5" fmla="*/ 3957404 h 6011056"/>
              <a:gd name="connsiteX6" fmla="*/ 1071796 w 4277193"/>
              <a:gd name="connsiteY6" fmla="*/ 3207895 h 6011056"/>
              <a:gd name="connsiteX7" fmla="*/ 472190 w 4277193"/>
              <a:gd name="connsiteY7" fmla="*/ 2878112 h 6011056"/>
              <a:gd name="connsiteX8" fmla="*/ 82445 w 4277193"/>
              <a:gd name="connsiteY8" fmla="*/ 3087974 h 6011056"/>
              <a:gd name="connsiteX9" fmla="*/ 82445 w 4277193"/>
              <a:gd name="connsiteY9" fmla="*/ 3717561 h 6011056"/>
              <a:gd name="connsiteX10" fmla="*/ 82445 w 4277193"/>
              <a:gd name="connsiteY10" fmla="*/ 4407108 h 6011056"/>
              <a:gd name="connsiteX11" fmla="*/ 97436 w 4277193"/>
              <a:gd name="connsiteY11" fmla="*/ 4736892 h 6011056"/>
              <a:gd name="connsiteX12" fmla="*/ 667062 w 4277193"/>
              <a:gd name="connsiteY12" fmla="*/ 4901784 h 6011056"/>
              <a:gd name="connsiteX13" fmla="*/ 1746354 w 4277193"/>
              <a:gd name="connsiteY13" fmla="*/ 5156617 h 6011056"/>
              <a:gd name="connsiteX14" fmla="*/ 1881265 w 4277193"/>
              <a:gd name="connsiteY14" fmla="*/ 6011056 h 601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77193" h="6011056">
                <a:moveTo>
                  <a:pt x="3710065" y="0"/>
                </a:moveTo>
                <a:cubicBezTo>
                  <a:pt x="3869960" y="317292"/>
                  <a:pt x="4029855" y="634584"/>
                  <a:pt x="4114799" y="1004341"/>
                </a:cubicBezTo>
                <a:cubicBezTo>
                  <a:pt x="4199743" y="1374098"/>
                  <a:pt x="4199744" y="1798820"/>
                  <a:pt x="4219731" y="2218545"/>
                </a:cubicBezTo>
                <a:cubicBezTo>
                  <a:pt x="4239718" y="2638270"/>
                  <a:pt x="4277193" y="3195404"/>
                  <a:pt x="4234721" y="3522689"/>
                </a:cubicBezTo>
                <a:cubicBezTo>
                  <a:pt x="4192249" y="3849974"/>
                  <a:pt x="4237219" y="4109804"/>
                  <a:pt x="3964898" y="4182256"/>
                </a:cubicBezTo>
                <a:cubicBezTo>
                  <a:pt x="3692577" y="4254708"/>
                  <a:pt x="3082977" y="4119797"/>
                  <a:pt x="2600793" y="3957404"/>
                </a:cubicBezTo>
                <a:cubicBezTo>
                  <a:pt x="2118609" y="3795011"/>
                  <a:pt x="1426563" y="3387777"/>
                  <a:pt x="1071796" y="3207895"/>
                </a:cubicBezTo>
                <a:cubicBezTo>
                  <a:pt x="717029" y="3028013"/>
                  <a:pt x="637082" y="2898099"/>
                  <a:pt x="472190" y="2878112"/>
                </a:cubicBezTo>
                <a:cubicBezTo>
                  <a:pt x="307298" y="2858125"/>
                  <a:pt x="147403" y="2948066"/>
                  <a:pt x="82445" y="3087974"/>
                </a:cubicBezTo>
                <a:cubicBezTo>
                  <a:pt x="17487" y="3227882"/>
                  <a:pt x="82445" y="3717561"/>
                  <a:pt x="82445" y="3717561"/>
                </a:cubicBezTo>
                <a:cubicBezTo>
                  <a:pt x="82445" y="3937417"/>
                  <a:pt x="79947" y="4237220"/>
                  <a:pt x="82445" y="4407108"/>
                </a:cubicBezTo>
                <a:cubicBezTo>
                  <a:pt x="84943" y="4576996"/>
                  <a:pt x="0" y="4654446"/>
                  <a:pt x="97436" y="4736892"/>
                </a:cubicBezTo>
                <a:cubicBezTo>
                  <a:pt x="194872" y="4819338"/>
                  <a:pt x="392242" y="4831830"/>
                  <a:pt x="667062" y="4901784"/>
                </a:cubicBezTo>
                <a:cubicBezTo>
                  <a:pt x="941882" y="4971738"/>
                  <a:pt x="1543987" y="4971738"/>
                  <a:pt x="1746354" y="5156617"/>
                </a:cubicBezTo>
                <a:cubicBezTo>
                  <a:pt x="1948721" y="5341496"/>
                  <a:pt x="1914993" y="5676276"/>
                  <a:pt x="1881265" y="6011056"/>
                </a:cubicBezTo>
              </a:path>
            </a:pathLst>
          </a:custGeom>
          <a:ln w="76200">
            <a:solidFill>
              <a:schemeClr val="tx2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4437035" y="6564868"/>
            <a:ext cx="1183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File Server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2038" y="121285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4511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0" y="41148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76200" y="-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Enterprise Network Architecture</a:t>
            </a:r>
            <a:endParaRPr lang="en-US" dirty="0"/>
          </a:p>
        </p:txBody>
      </p:sp>
      <p:pic>
        <p:nvPicPr>
          <p:cNvPr id="8" name="Picture 2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2238" y="1828800"/>
            <a:ext cx="1981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3238" y="1600200"/>
            <a:ext cx="76835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45238" y="23622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6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64000" y="3429000"/>
            <a:ext cx="920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5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02000" y="5105400"/>
            <a:ext cx="318135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78200" y="5638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45200" y="56896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87800" y="4800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36576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73600" y="5765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47800" y="4038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5762" y="160020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5146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92212" y="50292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2400" y="55626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Straight Connector 25"/>
          <p:cNvCxnSpPr>
            <a:stCxn id="4" idx="2"/>
            <a:endCxn id="5" idx="0"/>
          </p:cNvCxnSpPr>
          <p:nvPr/>
        </p:nvCxnSpPr>
        <p:spPr>
          <a:xfrm rot="16200000" flipH="1">
            <a:off x="7675959" y="2174478"/>
            <a:ext cx="546100" cy="7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2"/>
          </p:cNvCxnSpPr>
          <p:nvPr/>
        </p:nvCxnSpPr>
        <p:spPr>
          <a:xfrm rot="16200000" flipH="1">
            <a:off x="7611269" y="3313112"/>
            <a:ext cx="685800" cy="3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9" idx="3"/>
          </p:cNvCxnSpPr>
          <p:nvPr/>
        </p:nvCxnSpPr>
        <p:spPr>
          <a:xfrm>
            <a:off x="6351588" y="2013744"/>
            <a:ext cx="1116012" cy="500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1"/>
            <a:endCxn id="10" idx="3"/>
          </p:cNvCxnSpPr>
          <p:nvPr/>
        </p:nvCxnSpPr>
        <p:spPr>
          <a:xfrm rot="10800000" flipV="1">
            <a:off x="6929438" y="2711450"/>
            <a:ext cx="461962" cy="120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1"/>
            <a:endCxn id="11" idx="3"/>
          </p:cNvCxnSpPr>
          <p:nvPr/>
        </p:nvCxnSpPr>
        <p:spPr>
          <a:xfrm rot="10800000">
            <a:off x="4984750" y="3721101"/>
            <a:ext cx="2406650" cy="20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1" idx="2"/>
            <a:endCxn id="6" idx="0"/>
          </p:cNvCxnSpPr>
          <p:nvPr/>
        </p:nvCxnSpPr>
        <p:spPr>
          <a:xfrm rot="16200000" flipH="1">
            <a:off x="4491037" y="4046537"/>
            <a:ext cx="101600" cy="34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6" idx="2"/>
            <a:endCxn id="15" idx="0"/>
          </p:cNvCxnSpPr>
          <p:nvPr/>
        </p:nvCxnSpPr>
        <p:spPr>
          <a:xfrm rot="5400000">
            <a:off x="4467225" y="4708525"/>
            <a:ext cx="14605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2"/>
            <a:endCxn id="13" idx="0"/>
          </p:cNvCxnSpPr>
          <p:nvPr/>
        </p:nvCxnSpPr>
        <p:spPr>
          <a:xfrm rot="5400000">
            <a:off x="3905250" y="5022850"/>
            <a:ext cx="381000" cy="850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5" idx="2"/>
            <a:endCxn id="17" idx="0"/>
          </p:cNvCxnSpPr>
          <p:nvPr/>
        </p:nvCxnSpPr>
        <p:spPr>
          <a:xfrm rot="16200000" flipH="1">
            <a:off x="4489450" y="5289550"/>
            <a:ext cx="508000" cy="444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5" idx="2"/>
            <a:endCxn id="14" idx="0"/>
          </p:cNvCxnSpPr>
          <p:nvPr/>
        </p:nvCxnSpPr>
        <p:spPr>
          <a:xfrm rot="16200000" flipH="1">
            <a:off x="5213350" y="4565650"/>
            <a:ext cx="431800" cy="1816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1"/>
            <a:endCxn id="19" idx="3"/>
          </p:cNvCxnSpPr>
          <p:nvPr/>
        </p:nvCxnSpPr>
        <p:spPr>
          <a:xfrm rot="10800000" flipV="1">
            <a:off x="2514600" y="3721100"/>
            <a:ext cx="1549400" cy="546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9" idx="2"/>
            <a:endCxn id="23" idx="0"/>
          </p:cNvCxnSpPr>
          <p:nvPr/>
        </p:nvCxnSpPr>
        <p:spPr>
          <a:xfrm rot="5400000">
            <a:off x="1555353" y="4603353"/>
            <a:ext cx="533400" cy="318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9" idx="2"/>
            <a:endCxn id="24" idx="0"/>
          </p:cNvCxnSpPr>
          <p:nvPr/>
        </p:nvCxnSpPr>
        <p:spPr>
          <a:xfrm rot="5400000">
            <a:off x="768747" y="4350147"/>
            <a:ext cx="1066800" cy="1358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4800" y="45720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7" name="Straight Connector 56"/>
          <p:cNvCxnSpPr>
            <a:stCxn id="19" idx="2"/>
            <a:endCxn id="22" idx="0"/>
          </p:cNvCxnSpPr>
          <p:nvPr/>
        </p:nvCxnSpPr>
        <p:spPr>
          <a:xfrm rot="5400000">
            <a:off x="1340247" y="3931047"/>
            <a:ext cx="76200" cy="1205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11" idx="0"/>
            <a:endCxn id="21" idx="3"/>
          </p:cNvCxnSpPr>
          <p:nvPr/>
        </p:nvCxnSpPr>
        <p:spPr>
          <a:xfrm rot="16200000" flipV="1">
            <a:off x="3296444" y="2201068"/>
            <a:ext cx="654050" cy="1801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21" idx="0"/>
            <a:endCxn id="20" idx="2"/>
          </p:cNvCxnSpPr>
          <p:nvPr/>
        </p:nvCxnSpPr>
        <p:spPr>
          <a:xfrm rot="5400000" flipH="1" flipV="1">
            <a:off x="2064146" y="2389585"/>
            <a:ext cx="222250" cy="27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43600" y="926068"/>
            <a:ext cx="1833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Perimeter Router</a:t>
            </a:r>
            <a:endParaRPr 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8495951" y="25262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8382000" y="373380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IPS</a:t>
            </a:r>
            <a:endParaRPr lang="en-US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4114800" y="2971800"/>
            <a:ext cx="1308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Core Switch</a:t>
            </a:r>
            <a:endParaRPr lang="en-US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334000" y="243840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 DMZ</a:t>
            </a:r>
            <a:endParaRPr lang="en-US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5172006" y="419100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FW/IPS</a:t>
            </a:r>
            <a:endParaRPr lang="en-US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5105400" y="4800600"/>
            <a:ext cx="113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DC Switch</a:t>
            </a:r>
            <a:endParaRPr 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1219200" y="3657600"/>
            <a:ext cx="1498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Access Switch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990600" y="26024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76200" y="1764268"/>
            <a:ext cx="1655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Intranet Router</a:t>
            </a:r>
            <a:endParaRPr lang="en-US" b="1" dirty="0"/>
          </a:p>
        </p:txBody>
      </p:sp>
      <p:cxnSp>
        <p:nvCxnSpPr>
          <p:cNvPr id="73" name="Straight Connector 72"/>
          <p:cNvCxnSpPr/>
          <p:nvPr/>
        </p:nvCxnSpPr>
        <p:spPr>
          <a:xfrm rot="16200000" flipH="1">
            <a:off x="1562100" y="1257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600200" y="1219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6200000" flipH="1">
            <a:off x="1333500" y="647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7581900" y="876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620000" y="838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H="1">
            <a:off x="7353300" y="266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705600" y="6019800"/>
            <a:ext cx="193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Application Server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2303435" y="6096000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DB Server</a:t>
            </a:r>
            <a:endParaRPr lang="en-US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452615" y="6477000"/>
            <a:ext cx="145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Workstations</a:t>
            </a:r>
            <a:endParaRPr lang="en-US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4191000" y="1752600"/>
            <a:ext cx="1290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Web Server</a:t>
            </a:r>
            <a:endParaRPr lang="en-US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6019800" y="3276600"/>
            <a:ext cx="1119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Email GW</a:t>
            </a:r>
            <a:endParaRPr lang="en-US" b="1" dirty="0"/>
          </a:p>
        </p:txBody>
      </p:sp>
      <p:sp>
        <p:nvSpPr>
          <p:cNvPr id="60" name="Freeform 59"/>
          <p:cNvSpPr/>
          <p:nvPr/>
        </p:nvSpPr>
        <p:spPr>
          <a:xfrm>
            <a:off x="1991194" y="3465226"/>
            <a:ext cx="2955560" cy="2860623"/>
          </a:xfrm>
          <a:custGeom>
            <a:avLst/>
            <a:gdLst>
              <a:gd name="connsiteX0" fmla="*/ 257331 w 2955560"/>
              <a:gd name="connsiteY0" fmla="*/ 2171076 h 2860623"/>
              <a:gd name="connsiteX1" fmla="*/ 137409 w 2955560"/>
              <a:gd name="connsiteY1" fmla="*/ 1556479 h 2860623"/>
              <a:gd name="connsiteX2" fmla="*/ 92439 w 2955560"/>
              <a:gd name="connsiteY2" fmla="*/ 821961 h 2860623"/>
              <a:gd name="connsiteX3" fmla="*/ 692045 w 2955560"/>
              <a:gd name="connsiteY3" fmla="*/ 237344 h 2860623"/>
              <a:gd name="connsiteX4" fmla="*/ 1636426 w 2955560"/>
              <a:gd name="connsiteY4" fmla="*/ 72453 h 2860623"/>
              <a:gd name="connsiteX5" fmla="*/ 1636426 w 2955560"/>
              <a:gd name="connsiteY5" fmla="*/ 72453 h 2860623"/>
              <a:gd name="connsiteX6" fmla="*/ 2550826 w 2955560"/>
              <a:gd name="connsiteY6" fmla="*/ 207364 h 2860623"/>
              <a:gd name="connsiteX7" fmla="*/ 2475875 w 2955560"/>
              <a:gd name="connsiteY7" fmla="*/ 1316636 h 2860623"/>
              <a:gd name="connsiteX8" fmla="*/ 2580806 w 2955560"/>
              <a:gd name="connsiteY8" fmla="*/ 2186066 h 2860623"/>
              <a:gd name="connsiteX9" fmla="*/ 2955560 w 2955560"/>
              <a:gd name="connsiteY9" fmla="*/ 2860623 h 286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5560" h="2860623">
                <a:moveTo>
                  <a:pt x="257331" y="2171076"/>
                </a:moveTo>
                <a:cubicBezTo>
                  <a:pt x="211111" y="1976204"/>
                  <a:pt x="164891" y="1781332"/>
                  <a:pt x="137409" y="1556479"/>
                </a:cubicBezTo>
                <a:cubicBezTo>
                  <a:pt x="109927" y="1331627"/>
                  <a:pt x="0" y="1041817"/>
                  <a:pt x="92439" y="821961"/>
                </a:cubicBezTo>
                <a:cubicBezTo>
                  <a:pt x="184878" y="602105"/>
                  <a:pt x="434714" y="362262"/>
                  <a:pt x="692045" y="237344"/>
                </a:cubicBezTo>
                <a:cubicBezTo>
                  <a:pt x="949376" y="112426"/>
                  <a:pt x="1636426" y="72453"/>
                  <a:pt x="1636426" y="72453"/>
                </a:cubicBezTo>
                <a:lnTo>
                  <a:pt x="1636426" y="72453"/>
                </a:lnTo>
                <a:cubicBezTo>
                  <a:pt x="1788826" y="94938"/>
                  <a:pt x="2410918" y="0"/>
                  <a:pt x="2550826" y="207364"/>
                </a:cubicBezTo>
                <a:cubicBezTo>
                  <a:pt x="2690734" y="414728"/>
                  <a:pt x="2470878" y="986852"/>
                  <a:pt x="2475875" y="1316636"/>
                </a:cubicBezTo>
                <a:cubicBezTo>
                  <a:pt x="2480872" y="1646420"/>
                  <a:pt x="2500859" y="1928735"/>
                  <a:pt x="2580806" y="2186066"/>
                </a:cubicBezTo>
                <a:cubicBezTo>
                  <a:pt x="2660753" y="2443397"/>
                  <a:pt x="2955560" y="2860623"/>
                  <a:pt x="2955560" y="2860623"/>
                </a:cubicBezTo>
              </a:path>
            </a:pathLst>
          </a:custGeom>
          <a:ln w="76200">
            <a:solidFill>
              <a:schemeClr val="tx2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4437035" y="6564868"/>
            <a:ext cx="1183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File Server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2038" y="121285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4511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0" y="41148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76200" y="-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Enterprise Network Architecture</a:t>
            </a:r>
            <a:endParaRPr lang="en-US" dirty="0"/>
          </a:p>
        </p:txBody>
      </p:sp>
      <p:pic>
        <p:nvPicPr>
          <p:cNvPr id="8" name="Picture 2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2238" y="1828800"/>
            <a:ext cx="1981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3238" y="1600200"/>
            <a:ext cx="76835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45238" y="23622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6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64000" y="3429000"/>
            <a:ext cx="920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5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02000" y="5105400"/>
            <a:ext cx="318135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78200" y="5638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45200" y="56896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87800" y="4800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36576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73600" y="5765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47800" y="4038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5762" y="160020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5146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92212" y="50292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2400" y="55626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Straight Connector 25"/>
          <p:cNvCxnSpPr>
            <a:stCxn id="4" idx="2"/>
            <a:endCxn id="5" idx="0"/>
          </p:cNvCxnSpPr>
          <p:nvPr/>
        </p:nvCxnSpPr>
        <p:spPr>
          <a:xfrm rot="16200000" flipH="1">
            <a:off x="7675959" y="2174478"/>
            <a:ext cx="546100" cy="7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2"/>
          </p:cNvCxnSpPr>
          <p:nvPr/>
        </p:nvCxnSpPr>
        <p:spPr>
          <a:xfrm rot="16200000" flipH="1">
            <a:off x="7611269" y="3313112"/>
            <a:ext cx="685800" cy="3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9" idx="3"/>
          </p:cNvCxnSpPr>
          <p:nvPr/>
        </p:nvCxnSpPr>
        <p:spPr>
          <a:xfrm>
            <a:off x="6351588" y="2013744"/>
            <a:ext cx="1116012" cy="500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1"/>
            <a:endCxn id="10" idx="3"/>
          </p:cNvCxnSpPr>
          <p:nvPr/>
        </p:nvCxnSpPr>
        <p:spPr>
          <a:xfrm rot="10800000" flipV="1">
            <a:off x="6929438" y="2711450"/>
            <a:ext cx="461962" cy="120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1"/>
            <a:endCxn id="11" idx="3"/>
          </p:cNvCxnSpPr>
          <p:nvPr/>
        </p:nvCxnSpPr>
        <p:spPr>
          <a:xfrm rot="10800000">
            <a:off x="4984750" y="3721101"/>
            <a:ext cx="2406650" cy="20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1" idx="2"/>
            <a:endCxn id="6" idx="0"/>
          </p:cNvCxnSpPr>
          <p:nvPr/>
        </p:nvCxnSpPr>
        <p:spPr>
          <a:xfrm rot="16200000" flipH="1">
            <a:off x="4491037" y="4046537"/>
            <a:ext cx="101600" cy="34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6" idx="2"/>
            <a:endCxn id="15" idx="0"/>
          </p:cNvCxnSpPr>
          <p:nvPr/>
        </p:nvCxnSpPr>
        <p:spPr>
          <a:xfrm rot="5400000">
            <a:off x="4467225" y="4708525"/>
            <a:ext cx="14605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2"/>
            <a:endCxn id="13" idx="0"/>
          </p:cNvCxnSpPr>
          <p:nvPr/>
        </p:nvCxnSpPr>
        <p:spPr>
          <a:xfrm rot="5400000">
            <a:off x="3905250" y="5022850"/>
            <a:ext cx="381000" cy="850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5" idx="2"/>
            <a:endCxn id="17" idx="0"/>
          </p:cNvCxnSpPr>
          <p:nvPr/>
        </p:nvCxnSpPr>
        <p:spPr>
          <a:xfrm rot="16200000" flipH="1">
            <a:off x="4489450" y="5289550"/>
            <a:ext cx="508000" cy="444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5" idx="2"/>
            <a:endCxn id="14" idx="0"/>
          </p:cNvCxnSpPr>
          <p:nvPr/>
        </p:nvCxnSpPr>
        <p:spPr>
          <a:xfrm rot="16200000" flipH="1">
            <a:off x="5213350" y="4565650"/>
            <a:ext cx="431800" cy="1816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1"/>
            <a:endCxn id="19" idx="3"/>
          </p:cNvCxnSpPr>
          <p:nvPr/>
        </p:nvCxnSpPr>
        <p:spPr>
          <a:xfrm rot="10800000" flipV="1">
            <a:off x="2514600" y="3721100"/>
            <a:ext cx="1549400" cy="546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9" idx="2"/>
            <a:endCxn id="23" idx="0"/>
          </p:cNvCxnSpPr>
          <p:nvPr/>
        </p:nvCxnSpPr>
        <p:spPr>
          <a:xfrm rot="5400000">
            <a:off x="1555353" y="4603353"/>
            <a:ext cx="533400" cy="318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9" idx="2"/>
            <a:endCxn id="24" idx="0"/>
          </p:cNvCxnSpPr>
          <p:nvPr/>
        </p:nvCxnSpPr>
        <p:spPr>
          <a:xfrm rot="5400000">
            <a:off x="768747" y="4350147"/>
            <a:ext cx="1066800" cy="1358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4800" y="45720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7" name="Straight Connector 56"/>
          <p:cNvCxnSpPr>
            <a:stCxn id="19" idx="2"/>
            <a:endCxn id="22" idx="0"/>
          </p:cNvCxnSpPr>
          <p:nvPr/>
        </p:nvCxnSpPr>
        <p:spPr>
          <a:xfrm rot="5400000">
            <a:off x="1340247" y="3931047"/>
            <a:ext cx="76200" cy="1205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11" idx="0"/>
            <a:endCxn id="21" idx="3"/>
          </p:cNvCxnSpPr>
          <p:nvPr/>
        </p:nvCxnSpPr>
        <p:spPr>
          <a:xfrm rot="16200000" flipV="1">
            <a:off x="3296444" y="2201068"/>
            <a:ext cx="654050" cy="1801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21" idx="0"/>
            <a:endCxn id="20" idx="2"/>
          </p:cNvCxnSpPr>
          <p:nvPr/>
        </p:nvCxnSpPr>
        <p:spPr>
          <a:xfrm rot="5400000" flipH="1" flipV="1">
            <a:off x="2064146" y="2389585"/>
            <a:ext cx="222250" cy="27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43600" y="926068"/>
            <a:ext cx="1833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Perimeter Router</a:t>
            </a:r>
            <a:endParaRPr 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8495951" y="25262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8382000" y="373380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IPS</a:t>
            </a:r>
            <a:endParaRPr lang="en-US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4114800" y="2971800"/>
            <a:ext cx="1308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Core Switch</a:t>
            </a:r>
            <a:endParaRPr lang="en-US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334000" y="243840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 DMZ</a:t>
            </a:r>
            <a:endParaRPr lang="en-US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5172006" y="419100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FW/IPS</a:t>
            </a:r>
            <a:endParaRPr lang="en-US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5105400" y="4800600"/>
            <a:ext cx="113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DC Switch</a:t>
            </a:r>
            <a:endParaRPr 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1219200" y="3657600"/>
            <a:ext cx="1498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Access Switch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990600" y="26024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76200" y="1764268"/>
            <a:ext cx="1655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Intranet Router</a:t>
            </a:r>
            <a:endParaRPr lang="en-US" b="1" dirty="0"/>
          </a:p>
        </p:txBody>
      </p:sp>
      <p:cxnSp>
        <p:nvCxnSpPr>
          <p:cNvPr id="73" name="Straight Connector 72"/>
          <p:cNvCxnSpPr/>
          <p:nvPr/>
        </p:nvCxnSpPr>
        <p:spPr>
          <a:xfrm rot="16200000" flipH="1">
            <a:off x="1562100" y="1257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600200" y="1219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6200000" flipH="1">
            <a:off x="1333500" y="647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7581900" y="876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620000" y="838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H="1">
            <a:off x="7353300" y="266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705600" y="6019800"/>
            <a:ext cx="193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Application Server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2303435" y="6096000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DB Server</a:t>
            </a:r>
            <a:endParaRPr lang="en-US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452615" y="6477000"/>
            <a:ext cx="145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Workstations</a:t>
            </a:r>
            <a:endParaRPr lang="en-US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4191000" y="1752600"/>
            <a:ext cx="1290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Web Server</a:t>
            </a:r>
            <a:endParaRPr lang="en-US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6019800" y="3276600"/>
            <a:ext cx="1119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Email GW</a:t>
            </a:r>
            <a:endParaRPr lang="en-US" b="1" dirty="0"/>
          </a:p>
        </p:txBody>
      </p:sp>
      <p:sp>
        <p:nvSpPr>
          <p:cNvPr id="74" name="Freeform 73"/>
          <p:cNvSpPr/>
          <p:nvPr/>
        </p:nvSpPr>
        <p:spPr>
          <a:xfrm>
            <a:off x="19987" y="599607"/>
            <a:ext cx="4424597" cy="5216577"/>
          </a:xfrm>
          <a:custGeom>
            <a:avLst/>
            <a:gdLst>
              <a:gd name="connsiteX0" fmla="*/ 99934 w 4424597"/>
              <a:gd name="connsiteY0" fmla="*/ 5216577 h 5216577"/>
              <a:gd name="connsiteX1" fmla="*/ 84944 w 4424597"/>
              <a:gd name="connsiteY1" fmla="*/ 4317167 h 5216577"/>
              <a:gd name="connsiteX2" fmla="*/ 609600 w 4424597"/>
              <a:gd name="connsiteY2" fmla="*/ 3732550 h 5216577"/>
              <a:gd name="connsiteX3" fmla="*/ 1763843 w 4424597"/>
              <a:gd name="connsiteY3" fmla="*/ 3672590 h 5216577"/>
              <a:gd name="connsiteX4" fmla="*/ 4072328 w 4424597"/>
              <a:gd name="connsiteY4" fmla="*/ 3267855 h 5216577"/>
              <a:gd name="connsiteX5" fmla="*/ 3877456 w 4424597"/>
              <a:gd name="connsiteY5" fmla="*/ 2458386 h 5216577"/>
              <a:gd name="connsiteX6" fmla="*/ 2753193 w 4424597"/>
              <a:gd name="connsiteY6" fmla="*/ 2293495 h 5216577"/>
              <a:gd name="connsiteX7" fmla="*/ 2108616 w 4424597"/>
              <a:gd name="connsiteY7" fmla="*/ 2053652 h 5216577"/>
              <a:gd name="connsiteX8" fmla="*/ 2003685 w 4424597"/>
              <a:gd name="connsiteY8" fmla="*/ 1633927 h 5216577"/>
              <a:gd name="connsiteX9" fmla="*/ 2033665 w 4424597"/>
              <a:gd name="connsiteY9" fmla="*/ 974360 h 5216577"/>
              <a:gd name="connsiteX10" fmla="*/ 2048656 w 4424597"/>
              <a:gd name="connsiteY10" fmla="*/ 314793 h 5216577"/>
              <a:gd name="connsiteX11" fmla="*/ 1643921 w 4424597"/>
              <a:gd name="connsiteY11" fmla="*/ 0 h 521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24597" h="5216577">
                <a:moveTo>
                  <a:pt x="99934" y="5216577"/>
                </a:moveTo>
                <a:cubicBezTo>
                  <a:pt x="49967" y="4890541"/>
                  <a:pt x="0" y="4564505"/>
                  <a:pt x="84944" y="4317167"/>
                </a:cubicBezTo>
                <a:cubicBezTo>
                  <a:pt x="169888" y="4069829"/>
                  <a:pt x="329784" y="3839979"/>
                  <a:pt x="609600" y="3732550"/>
                </a:cubicBezTo>
                <a:cubicBezTo>
                  <a:pt x="889416" y="3625121"/>
                  <a:pt x="1186722" y="3750039"/>
                  <a:pt x="1763843" y="3672590"/>
                </a:cubicBezTo>
                <a:cubicBezTo>
                  <a:pt x="2340964" y="3595141"/>
                  <a:pt x="3720059" y="3470222"/>
                  <a:pt x="4072328" y="3267855"/>
                </a:cubicBezTo>
                <a:cubicBezTo>
                  <a:pt x="4424597" y="3065488"/>
                  <a:pt x="4097312" y="2620779"/>
                  <a:pt x="3877456" y="2458386"/>
                </a:cubicBezTo>
                <a:cubicBezTo>
                  <a:pt x="3657600" y="2295993"/>
                  <a:pt x="3048000" y="2360951"/>
                  <a:pt x="2753193" y="2293495"/>
                </a:cubicBezTo>
                <a:cubicBezTo>
                  <a:pt x="2458386" y="2226039"/>
                  <a:pt x="2233534" y="2163580"/>
                  <a:pt x="2108616" y="2053652"/>
                </a:cubicBezTo>
                <a:cubicBezTo>
                  <a:pt x="1983698" y="1943724"/>
                  <a:pt x="2016177" y="1813809"/>
                  <a:pt x="2003685" y="1633927"/>
                </a:cubicBezTo>
                <a:cubicBezTo>
                  <a:pt x="1991193" y="1454045"/>
                  <a:pt x="2026170" y="1194216"/>
                  <a:pt x="2033665" y="974360"/>
                </a:cubicBezTo>
                <a:cubicBezTo>
                  <a:pt x="2041160" y="754504"/>
                  <a:pt x="2113613" y="477186"/>
                  <a:pt x="2048656" y="314793"/>
                </a:cubicBezTo>
                <a:cubicBezTo>
                  <a:pt x="1983699" y="152400"/>
                  <a:pt x="1643921" y="0"/>
                  <a:pt x="1643921" y="0"/>
                </a:cubicBezTo>
              </a:path>
            </a:pathLst>
          </a:custGeom>
          <a:ln w="76200">
            <a:solidFill>
              <a:schemeClr val="tx2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4437035" y="6564868"/>
            <a:ext cx="1183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File Server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2038" y="121285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4511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0" y="41148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76200" y="-76200"/>
            <a:ext cx="8229600" cy="715962"/>
          </a:xfrm>
        </p:spPr>
        <p:txBody>
          <a:bodyPr>
            <a:noAutofit/>
          </a:bodyPr>
          <a:lstStyle/>
          <a:p>
            <a:r>
              <a:rPr lang="en-US" sz="2800" dirty="0" smtClean="0"/>
              <a:t>4.1.2 Implementing Security In The Enterprise</a:t>
            </a:r>
            <a:endParaRPr lang="en-US" sz="2800" dirty="0"/>
          </a:p>
        </p:txBody>
      </p:sp>
      <p:pic>
        <p:nvPicPr>
          <p:cNvPr id="8" name="Picture 2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2238" y="1828800"/>
            <a:ext cx="1981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3238" y="1600200"/>
            <a:ext cx="76835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45238" y="23622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6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64000" y="3429000"/>
            <a:ext cx="920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5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02000" y="5105400"/>
            <a:ext cx="318135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78200" y="5638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45200" y="56896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87800" y="4800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36576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73600" y="5765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47800" y="4038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5762" y="160020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5146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92212" y="50292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2400" y="55626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Straight Connector 25"/>
          <p:cNvCxnSpPr>
            <a:stCxn id="4" idx="2"/>
            <a:endCxn id="5" idx="0"/>
          </p:cNvCxnSpPr>
          <p:nvPr/>
        </p:nvCxnSpPr>
        <p:spPr>
          <a:xfrm rot="16200000" flipH="1">
            <a:off x="7675959" y="2174478"/>
            <a:ext cx="546100" cy="7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2"/>
          </p:cNvCxnSpPr>
          <p:nvPr/>
        </p:nvCxnSpPr>
        <p:spPr>
          <a:xfrm rot="16200000" flipH="1">
            <a:off x="7611269" y="3313112"/>
            <a:ext cx="685800" cy="3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9" idx="3"/>
          </p:cNvCxnSpPr>
          <p:nvPr/>
        </p:nvCxnSpPr>
        <p:spPr>
          <a:xfrm>
            <a:off x="6351588" y="2013744"/>
            <a:ext cx="1116012" cy="500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1"/>
            <a:endCxn id="10" idx="3"/>
          </p:cNvCxnSpPr>
          <p:nvPr/>
        </p:nvCxnSpPr>
        <p:spPr>
          <a:xfrm rot="10800000" flipV="1">
            <a:off x="6929438" y="2711450"/>
            <a:ext cx="461962" cy="120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1"/>
            <a:endCxn id="11" idx="3"/>
          </p:cNvCxnSpPr>
          <p:nvPr/>
        </p:nvCxnSpPr>
        <p:spPr>
          <a:xfrm rot="10800000">
            <a:off x="4984750" y="3721101"/>
            <a:ext cx="2406650" cy="20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1" idx="2"/>
            <a:endCxn id="6" idx="0"/>
          </p:cNvCxnSpPr>
          <p:nvPr/>
        </p:nvCxnSpPr>
        <p:spPr>
          <a:xfrm rot="16200000" flipH="1">
            <a:off x="4491037" y="4046537"/>
            <a:ext cx="101600" cy="34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6" idx="2"/>
            <a:endCxn id="15" idx="0"/>
          </p:cNvCxnSpPr>
          <p:nvPr/>
        </p:nvCxnSpPr>
        <p:spPr>
          <a:xfrm rot="5400000">
            <a:off x="4467225" y="4708525"/>
            <a:ext cx="14605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2"/>
            <a:endCxn id="13" idx="0"/>
          </p:cNvCxnSpPr>
          <p:nvPr/>
        </p:nvCxnSpPr>
        <p:spPr>
          <a:xfrm rot="5400000">
            <a:off x="3905250" y="5022850"/>
            <a:ext cx="381000" cy="850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5" idx="2"/>
            <a:endCxn id="17" idx="0"/>
          </p:cNvCxnSpPr>
          <p:nvPr/>
        </p:nvCxnSpPr>
        <p:spPr>
          <a:xfrm rot="16200000" flipH="1">
            <a:off x="4489450" y="5289550"/>
            <a:ext cx="508000" cy="444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5" idx="2"/>
            <a:endCxn id="14" idx="0"/>
          </p:cNvCxnSpPr>
          <p:nvPr/>
        </p:nvCxnSpPr>
        <p:spPr>
          <a:xfrm rot="16200000" flipH="1">
            <a:off x="5213350" y="4565650"/>
            <a:ext cx="431800" cy="1816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1"/>
            <a:endCxn id="19" idx="3"/>
          </p:cNvCxnSpPr>
          <p:nvPr/>
        </p:nvCxnSpPr>
        <p:spPr>
          <a:xfrm rot="10800000" flipV="1">
            <a:off x="2514600" y="3721100"/>
            <a:ext cx="1549400" cy="546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9" idx="2"/>
            <a:endCxn id="23" idx="0"/>
          </p:cNvCxnSpPr>
          <p:nvPr/>
        </p:nvCxnSpPr>
        <p:spPr>
          <a:xfrm rot="5400000">
            <a:off x="1555353" y="4603353"/>
            <a:ext cx="533400" cy="318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9" idx="2"/>
            <a:endCxn id="24" idx="0"/>
          </p:cNvCxnSpPr>
          <p:nvPr/>
        </p:nvCxnSpPr>
        <p:spPr>
          <a:xfrm rot="5400000">
            <a:off x="768747" y="4350147"/>
            <a:ext cx="1066800" cy="1358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4800" y="45720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7" name="Straight Connector 56"/>
          <p:cNvCxnSpPr>
            <a:stCxn id="19" idx="2"/>
            <a:endCxn id="22" idx="0"/>
          </p:cNvCxnSpPr>
          <p:nvPr/>
        </p:nvCxnSpPr>
        <p:spPr>
          <a:xfrm rot="5400000">
            <a:off x="1340247" y="3931047"/>
            <a:ext cx="76200" cy="1205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11" idx="0"/>
            <a:endCxn id="21" idx="3"/>
          </p:cNvCxnSpPr>
          <p:nvPr/>
        </p:nvCxnSpPr>
        <p:spPr>
          <a:xfrm rot="16200000" flipV="1">
            <a:off x="3296444" y="2201068"/>
            <a:ext cx="654050" cy="1801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21" idx="0"/>
            <a:endCxn id="20" idx="2"/>
          </p:cNvCxnSpPr>
          <p:nvPr/>
        </p:nvCxnSpPr>
        <p:spPr>
          <a:xfrm rot="5400000" flipH="1" flipV="1">
            <a:off x="2064146" y="2389585"/>
            <a:ext cx="222250" cy="27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43600" y="926068"/>
            <a:ext cx="1833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Perimeter Router</a:t>
            </a:r>
            <a:endParaRPr 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8495951" y="25262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8382000" y="373380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IPS</a:t>
            </a:r>
            <a:endParaRPr lang="en-US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4114800" y="2971800"/>
            <a:ext cx="1308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Core Switch</a:t>
            </a:r>
            <a:endParaRPr lang="en-US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334000" y="243840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 DMZ</a:t>
            </a:r>
            <a:endParaRPr lang="en-US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3200400" y="419100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FW/IPS</a:t>
            </a:r>
            <a:endParaRPr lang="en-US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5105400" y="4800600"/>
            <a:ext cx="113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DC Switch</a:t>
            </a:r>
            <a:endParaRPr 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1219200" y="3657600"/>
            <a:ext cx="1498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Access Switch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990600" y="26024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76200" y="1764268"/>
            <a:ext cx="1655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Intranet Router</a:t>
            </a:r>
            <a:endParaRPr lang="en-US" b="1" dirty="0"/>
          </a:p>
        </p:txBody>
      </p:sp>
      <p:cxnSp>
        <p:nvCxnSpPr>
          <p:cNvPr id="73" name="Straight Connector 72"/>
          <p:cNvCxnSpPr/>
          <p:nvPr/>
        </p:nvCxnSpPr>
        <p:spPr>
          <a:xfrm rot="16200000" flipH="1">
            <a:off x="1562100" y="1257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600200" y="1219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6200000" flipH="1">
            <a:off x="1333500" y="647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7581900" y="876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620000" y="838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H="1">
            <a:off x="7353300" y="266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705600" y="6019800"/>
            <a:ext cx="193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Application Server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2303435" y="6096000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DB Server</a:t>
            </a:r>
            <a:endParaRPr lang="en-US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452615" y="6477000"/>
            <a:ext cx="145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Workstations</a:t>
            </a:r>
            <a:endParaRPr lang="en-US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4191000" y="1752600"/>
            <a:ext cx="1290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Web Server</a:t>
            </a:r>
            <a:endParaRPr lang="en-US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4437035" y="6564868"/>
            <a:ext cx="1183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File Server</a:t>
            </a:r>
            <a:endParaRPr lang="en-US" b="1" dirty="0"/>
          </a:p>
        </p:txBody>
      </p:sp>
      <p:sp>
        <p:nvSpPr>
          <p:cNvPr id="72" name="Rounded Rectangle 71"/>
          <p:cNvSpPr/>
          <p:nvPr/>
        </p:nvSpPr>
        <p:spPr>
          <a:xfrm>
            <a:off x="5943600" y="5562600"/>
            <a:ext cx="838200" cy="10668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00"/>
                </a:solidFill>
              </a:rPr>
              <a:t>HIPS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4495800" y="5715000"/>
            <a:ext cx="838200" cy="6096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00"/>
                </a:solidFill>
              </a:rPr>
              <a:t>HIPS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3200400" y="5562600"/>
            <a:ext cx="838200" cy="5334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00"/>
                </a:solidFill>
              </a:rPr>
              <a:t>HIPS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5486400" y="1600200"/>
            <a:ext cx="838200" cy="10668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00"/>
                </a:solidFill>
              </a:rPr>
              <a:t>HIPS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1295400" y="4876800"/>
            <a:ext cx="838200" cy="10668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AV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DLP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2667000" y="6248400"/>
            <a:ext cx="1524000" cy="533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00"/>
                </a:solidFill>
              </a:rPr>
              <a:t>DB Security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304800" y="4419600"/>
            <a:ext cx="838200" cy="10668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AV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DLP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495800" y="6400800"/>
            <a:ext cx="914400" cy="5334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00"/>
                </a:solidFill>
              </a:rPr>
              <a:t>DLP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152400" y="5562600"/>
            <a:ext cx="838200" cy="10668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AV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DLP</a:t>
            </a:r>
          </a:p>
        </p:txBody>
      </p:sp>
      <p:pic>
        <p:nvPicPr>
          <p:cNvPr id="97" name="Picture 39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5400000">
            <a:off x="5886450" y="3644900"/>
            <a:ext cx="958850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8" name="TextBox 97"/>
          <p:cNvSpPr txBox="1"/>
          <p:nvPr/>
        </p:nvSpPr>
        <p:spPr>
          <a:xfrm>
            <a:off x="5726509" y="4355068"/>
            <a:ext cx="143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Network DLP</a:t>
            </a:r>
            <a:endParaRPr lang="en-US" b="1" dirty="0"/>
          </a:p>
        </p:txBody>
      </p:sp>
      <p:sp>
        <p:nvSpPr>
          <p:cNvPr id="99" name="Rounded Rectangle 98"/>
          <p:cNvSpPr/>
          <p:nvPr/>
        </p:nvSpPr>
        <p:spPr>
          <a:xfrm>
            <a:off x="1219200" y="1447800"/>
            <a:ext cx="1752600" cy="3200400"/>
          </a:xfrm>
          <a:prstGeom prst="roundRect">
            <a:avLst/>
          </a:prstGeom>
          <a:noFill/>
          <a:ln>
            <a:solidFill>
              <a:srgbClr val="B2105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ounded Rectangle 99"/>
          <p:cNvSpPr/>
          <p:nvPr/>
        </p:nvSpPr>
        <p:spPr>
          <a:xfrm>
            <a:off x="3733800" y="2895600"/>
            <a:ext cx="1752600" cy="2590800"/>
          </a:xfrm>
          <a:prstGeom prst="roundRect">
            <a:avLst/>
          </a:prstGeom>
          <a:noFill/>
          <a:ln>
            <a:solidFill>
              <a:srgbClr val="B2105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ounded Rectangle 100"/>
          <p:cNvSpPr/>
          <p:nvPr/>
        </p:nvSpPr>
        <p:spPr>
          <a:xfrm>
            <a:off x="7086600" y="990600"/>
            <a:ext cx="1752600" cy="3429000"/>
          </a:xfrm>
          <a:prstGeom prst="roundRect">
            <a:avLst/>
          </a:prstGeom>
          <a:noFill/>
          <a:ln>
            <a:solidFill>
              <a:srgbClr val="B2105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/>
          <p:cNvSpPr txBox="1"/>
          <p:nvPr/>
        </p:nvSpPr>
        <p:spPr>
          <a:xfrm>
            <a:off x="7010400" y="4572000"/>
            <a:ext cx="2058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Device Hardening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903438" y="1047690"/>
            <a:ext cx="2058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Device Hardening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200400" y="2362200"/>
            <a:ext cx="2058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Device Hardening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85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31000" y="49530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6" name="Straight Connector 85"/>
          <p:cNvCxnSpPr>
            <a:endCxn id="85" idx="1"/>
          </p:cNvCxnSpPr>
          <p:nvPr/>
        </p:nvCxnSpPr>
        <p:spPr>
          <a:xfrm rot="16200000" flipH="1">
            <a:off x="5543550" y="4235450"/>
            <a:ext cx="165100" cy="2209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7391400" y="5105400"/>
            <a:ext cx="15361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SIM/SOC</a:t>
            </a:r>
          </a:p>
          <a:p>
            <a:r>
              <a:rPr lang="en-US" b="1" dirty="0" smtClean="0"/>
              <a:t>(Security </a:t>
            </a:r>
          </a:p>
          <a:p>
            <a:r>
              <a:rPr lang="en-US" b="1" dirty="0" smtClean="0"/>
              <a:t>Management)</a:t>
            </a:r>
            <a:endParaRPr lang="en-US" b="1" dirty="0"/>
          </a:p>
        </p:txBody>
      </p:sp>
      <p:sp>
        <p:nvSpPr>
          <p:cNvPr id="88" name="Rounded Rectangle 87"/>
          <p:cNvSpPr/>
          <p:nvPr/>
        </p:nvSpPr>
        <p:spPr>
          <a:xfrm>
            <a:off x="6629400" y="4876800"/>
            <a:ext cx="2286000" cy="1219200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3" grpId="1" animBg="1"/>
      <p:bldP spid="94" grpId="0" animBg="1"/>
      <p:bldP spid="95" grpId="0" animBg="1"/>
      <p:bldP spid="95" grpId="1" animBg="1"/>
      <p:bldP spid="96" grpId="0" animBg="1"/>
      <p:bldP spid="98" grpId="0"/>
      <p:bldP spid="99" grpId="0" animBg="1"/>
      <p:bldP spid="100" grpId="0" animBg="1"/>
      <p:bldP spid="101" grpId="0" animBg="1"/>
      <p:bldP spid="102" grpId="0"/>
      <p:bldP spid="103" grpId="0"/>
      <p:bldP spid="104" grpId="0"/>
      <p:bldP spid="87" grpId="0"/>
      <p:bldP spid="8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2038" y="121285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4511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0" y="41148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76200" y="-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Enterprise Network Architecture</a:t>
            </a:r>
            <a:endParaRPr lang="en-US" dirty="0"/>
          </a:p>
        </p:txBody>
      </p:sp>
      <p:pic>
        <p:nvPicPr>
          <p:cNvPr id="8" name="Picture 2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2238" y="1828800"/>
            <a:ext cx="1981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3238" y="1600200"/>
            <a:ext cx="76835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45238" y="23622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6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64000" y="3429000"/>
            <a:ext cx="920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5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02000" y="5105400"/>
            <a:ext cx="318135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78200" y="5638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45200" y="56896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87800" y="4800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36576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73600" y="5765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47800" y="4038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5762" y="160020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5146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92212" y="50292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2400" y="55626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Straight Connector 25"/>
          <p:cNvCxnSpPr>
            <a:stCxn id="4" idx="2"/>
            <a:endCxn id="5" idx="0"/>
          </p:cNvCxnSpPr>
          <p:nvPr/>
        </p:nvCxnSpPr>
        <p:spPr>
          <a:xfrm rot="16200000" flipH="1">
            <a:off x="7675959" y="2174478"/>
            <a:ext cx="546100" cy="7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2"/>
          </p:cNvCxnSpPr>
          <p:nvPr/>
        </p:nvCxnSpPr>
        <p:spPr>
          <a:xfrm rot="16200000" flipH="1">
            <a:off x="7611269" y="3313112"/>
            <a:ext cx="685800" cy="3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9" idx="3"/>
          </p:cNvCxnSpPr>
          <p:nvPr/>
        </p:nvCxnSpPr>
        <p:spPr>
          <a:xfrm>
            <a:off x="6351588" y="2013744"/>
            <a:ext cx="1116012" cy="500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1"/>
            <a:endCxn id="10" idx="3"/>
          </p:cNvCxnSpPr>
          <p:nvPr/>
        </p:nvCxnSpPr>
        <p:spPr>
          <a:xfrm rot="10800000" flipV="1">
            <a:off x="6929438" y="2711450"/>
            <a:ext cx="461962" cy="120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1"/>
            <a:endCxn id="11" idx="3"/>
          </p:cNvCxnSpPr>
          <p:nvPr/>
        </p:nvCxnSpPr>
        <p:spPr>
          <a:xfrm rot="10800000">
            <a:off x="4984750" y="3721101"/>
            <a:ext cx="2406650" cy="20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1" idx="2"/>
            <a:endCxn id="6" idx="0"/>
          </p:cNvCxnSpPr>
          <p:nvPr/>
        </p:nvCxnSpPr>
        <p:spPr>
          <a:xfrm rot="16200000" flipH="1">
            <a:off x="4491037" y="4046537"/>
            <a:ext cx="101600" cy="34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6" idx="2"/>
            <a:endCxn id="15" idx="0"/>
          </p:cNvCxnSpPr>
          <p:nvPr/>
        </p:nvCxnSpPr>
        <p:spPr>
          <a:xfrm rot="5400000">
            <a:off x="4467225" y="4708525"/>
            <a:ext cx="14605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2"/>
            <a:endCxn id="13" idx="0"/>
          </p:cNvCxnSpPr>
          <p:nvPr/>
        </p:nvCxnSpPr>
        <p:spPr>
          <a:xfrm rot="5400000">
            <a:off x="3905250" y="5022850"/>
            <a:ext cx="381000" cy="850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5" idx="2"/>
            <a:endCxn id="17" idx="0"/>
          </p:cNvCxnSpPr>
          <p:nvPr/>
        </p:nvCxnSpPr>
        <p:spPr>
          <a:xfrm rot="16200000" flipH="1">
            <a:off x="4489450" y="5289550"/>
            <a:ext cx="508000" cy="444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5" idx="2"/>
            <a:endCxn id="14" idx="0"/>
          </p:cNvCxnSpPr>
          <p:nvPr/>
        </p:nvCxnSpPr>
        <p:spPr>
          <a:xfrm rot="16200000" flipH="1">
            <a:off x="5213350" y="4565650"/>
            <a:ext cx="431800" cy="1816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1"/>
            <a:endCxn id="19" idx="3"/>
          </p:cNvCxnSpPr>
          <p:nvPr/>
        </p:nvCxnSpPr>
        <p:spPr>
          <a:xfrm rot="10800000" flipV="1">
            <a:off x="2514600" y="3721100"/>
            <a:ext cx="1549400" cy="546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9" idx="2"/>
            <a:endCxn id="23" idx="0"/>
          </p:cNvCxnSpPr>
          <p:nvPr/>
        </p:nvCxnSpPr>
        <p:spPr>
          <a:xfrm rot="5400000">
            <a:off x="1555353" y="4603353"/>
            <a:ext cx="533400" cy="318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9" idx="2"/>
            <a:endCxn id="24" idx="0"/>
          </p:cNvCxnSpPr>
          <p:nvPr/>
        </p:nvCxnSpPr>
        <p:spPr>
          <a:xfrm rot="5400000">
            <a:off x="768747" y="4350147"/>
            <a:ext cx="1066800" cy="1358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4800" y="45720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7" name="Straight Connector 56"/>
          <p:cNvCxnSpPr>
            <a:stCxn id="19" idx="2"/>
            <a:endCxn id="22" idx="0"/>
          </p:cNvCxnSpPr>
          <p:nvPr/>
        </p:nvCxnSpPr>
        <p:spPr>
          <a:xfrm rot="5400000">
            <a:off x="1340247" y="3931047"/>
            <a:ext cx="76200" cy="1205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11" idx="0"/>
            <a:endCxn id="21" idx="3"/>
          </p:cNvCxnSpPr>
          <p:nvPr/>
        </p:nvCxnSpPr>
        <p:spPr>
          <a:xfrm rot="16200000" flipV="1">
            <a:off x="3296444" y="2201068"/>
            <a:ext cx="654050" cy="1801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21" idx="0"/>
            <a:endCxn id="20" idx="2"/>
          </p:cNvCxnSpPr>
          <p:nvPr/>
        </p:nvCxnSpPr>
        <p:spPr>
          <a:xfrm rot="5400000" flipH="1" flipV="1">
            <a:off x="2064146" y="2389585"/>
            <a:ext cx="222250" cy="27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43600" y="926068"/>
            <a:ext cx="1833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Perimeter Router</a:t>
            </a:r>
            <a:endParaRPr 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8495951" y="25262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8382000" y="373380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IPS</a:t>
            </a:r>
            <a:endParaRPr lang="en-US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4114800" y="2971800"/>
            <a:ext cx="1308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Core Switch</a:t>
            </a:r>
            <a:endParaRPr lang="en-US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334000" y="243840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 DMZ</a:t>
            </a:r>
            <a:endParaRPr lang="en-US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3200400" y="419100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FW/IPS</a:t>
            </a:r>
            <a:endParaRPr lang="en-US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5105400" y="4800600"/>
            <a:ext cx="113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DC Switch</a:t>
            </a:r>
            <a:endParaRPr 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1219200" y="3657600"/>
            <a:ext cx="1498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Access Switch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990600" y="26024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76200" y="1764268"/>
            <a:ext cx="1655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Intranet Router</a:t>
            </a:r>
            <a:endParaRPr lang="en-US" b="1" dirty="0"/>
          </a:p>
        </p:txBody>
      </p:sp>
      <p:cxnSp>
        <p:nvCxnSpPr>
          <p:cNvPr id="73" name="Straight Connector 72"/>
          <p:cNvCxnSpPr/>
          <p:nvPr/>
        </p:nvCxnSpPr>
        <p:spPr>
          <a:xfrm rot="16200000" flipH="1">
            <a:off x="1562100" y="1257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600200" y="1219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6200000" flipH="1">
            <a:off x="1333500" y="647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7581900" y="876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620000" y="838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H="1">
            <a:off x="7353300" y="266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705600" y="6019800"/>
            <a:ext cx="193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Application Server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2303435" y="6096000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DB Server</a:t>
            </a:r>
            <a:endParaRPr lang="en-US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452615" y="6477000"/>
            <a:ext cx="145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Workstations</a:t>
            </a:r>
            <a:endParaRPr lang="en-US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4191000" y="1752600"/>
            <a:ext cx="1290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Web Server</a:t>
            </a:r>
            <a:endParaRPr lang="en-US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4437035" y="6564868"/>
            <a:ext cx="1183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File Server</a:t>
            </a:r>
            <a:endParaRPr lang="en-US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6024719" y="3200400"/>
            <a:ext cx="1119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Email GW</a:t>
            </a:r>
            <a:endParaRPr lang="en-US" b="1" dirty="0"/>
          </a:p>
        </p:txBody>
      </p:sp>
      <p:sp>
        <p:nvSpPr>
          <p:cNvPr id="86" name="Oval 85"/>
          <p:cNvSpPr/>
          <p:nvPr/>
        </p:nvSpPr>
        <p:spPr>
          <a:xfrm>
            <a:off x="1066800" y="4953000"/>
            <a:ext cx="12192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152400" y="4419600"/>
            <a:ext cx="12192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0" y="5410200"/>
            <a:ext cx="12192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ounded Rectangle 105"/>
          <p:cNvSpPr/>
          <p:nvPr/>
        </p:nvSpPr>
        <p:spPr>
          <a:xfrm>
            <a:off x="3124200" y="5486400"/>
            <a:ext cx="1066800" cy="114300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ounded Rectangle 106"/>
          <p:cNvSpPr/>
          <p:nvPr/>
        </p:nvSpPr>
        <p:spPr>
          <a:xfrm>
            <a:off x="4419600" y="5638800"/>
            <a:ext cx="1066800" cy="114300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ounded Rectangle 107"/>
          <p:cNvSpPr/>
          <p:nvPr/>
        </p:nvSpPr>
        <p:spPr>
          <a:xfrm>
            <a:off x="5791200" y="5562600"/>
            <a:ext cx="1066800" cy="114300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9" name="Picture 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57200" y="4416425"/>
            <a:ext cx="668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0" name="Picture 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04800" y="5410200"/>
            <a:ext cx="668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1" name="Picture 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312862" y="4873625"/>
            <a:ext cx="668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" name="Picture 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52800" y="5562600"/>
            <a:ext cx="668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3" name="Picture 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648200" y="5638800"/>
            <a:ext cx="668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4" name="Picture 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19800" y="5638800"/>
            <a:ext cx="668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5" name="TextBox 114"/>
          <p:cNvSpPr txBox="1"/>
          <p:nvPr/>
        </p:nvSpPr>
        <p:spPr>
          <a:xfrm>
            <a:off x="6324600" y="5029200"/>
            <a:ext cx="221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HDD Encryption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905000" y="4572000"/>
            <a:ext cx="221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HDD Encryption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8" grpId="0" animBg="1"/>
      <p:bldP spid="105" grpId="0" animBg="1"/>
      <p:bldP spid="106" grpId="0" animBg="1"/>
      <p:bldP spid="107" grpId="0" animBg="1"/>
      <p:bldP spid="108" grpId="0" animBg="1"/>
      <p:bldP spid="115" grpId="0"/>
      <p:bldP spid="1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2038" y="121285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4511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0" y="41148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76200" y="-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Enterprise Network Architecture</a:t>
            </a:r>
            <a:endParaRPr lang="en-US" dirty="0"/>
          </a:p>
        </p:txBody>
      </p:sp>
      <p:pic>
        <p:nvPicPr>
          <p:cNvPr id="8" name="Picture 2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2238" y="1828800"/>
            <a:ext cx="1981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3238" y="1600200"/>
            <a:ext cx="76835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45238" y="23622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6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64000" y="3429000"/>
            <a:ext cx="920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5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02000" y="5105400"/>
            <a:ext cx="318135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78200" y="5638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45200" y="56896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87800" y="4800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36576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73600" y="5765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47800" y="4038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5762" y="160020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5146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92212" y="50292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2400" y="55626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Straight Connector 25"/>
          <p:cNvCxnSpPr>
            <a:stCxn id="4" idx="2"/>
            <a:endCxn id="5" idx="0"/>
          </p:cNvCxnSpPr>
          <p:nvPr/>
        </p:nvCxnSpPr>
        <p:spPr>
          <a:xfrm rot="16200000" flipH="1">
            <a:off x="7675959" y="2174478"/>
            <a:ext cx="546100" cy="7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2"/>
          </p:cNvCxnSpPr>
          <p:nvPr/>
        </p:nvCxnSpPr>
        <p:spPr>
          <a:xfrm rot="16200000" flipH="1">
            <a:off x="7611269" y="3313112"/>
            <a:ext cx="685800" cy="3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9" idx="3"/>
          </p:cNvCxnSpPr>
          <p:nvPr/>
        </p:nvCxnSpPr>
        <p:spPr>
          <a:xfrm>
            <a:off x="6351588" y="2013744"/>
            <a:ext cx="1116012" cy="500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1"/>
            <a:endCxn id="10" idx="3"/>
          </p:cNvCxnSpPr>
          <p:nvPr/>
        </p:nvCxnSpPr>
        <p:spPr>
          <a:xfrm rot="10800000" flipV="1">
            <a:off x="6929438" y="2711450"/>
            <a:ext cx="461962" cy="120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1"/>
            <a:endCxn id="11" idx="3"/>
          </p:cNvCxnSpPr>
          <p:nvPr/>
        </p:nvCxnSpPr>
        <p:spPr>
          <a:xfrm rot="10800000">
            <a:off x="4984750" y="3721101"/>
            <a:ext cx="2406650" cy="20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1" idx="2"/>
            <a:endCxn id="6" idx="0"/>
          </p:cNvCxnSpPr>
          <p:nvPr/>
        </p:nvCxnSpPr>
        <p:spPr>
          <a:xfrm rot="16200000" flipH="1">
            <a:off x="4491037" y="4046537"/>
            <a:ext cx="101600" cy="34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6" idx="2"/>
            <a:endCxn id="15" idx="0"/>
          </p:cNvCxnSpPr>
          <p:nvPr/>
        </p:nvCxnSpPr>
        <p:spPr>
          <a:xfrm rot="5400000">
            <a:off x="4467225" y="4708525"/>
            <a:ext cx="14605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2"/>
            <a:endCxn id="13" idx="0"/>
          </p:cNvCxnSpPr>
          <p:nvPr/>
        </p:nvCxnSpPr>
        <p:spPr>
          <a:xfrm rot="5400000">
            <a:off x="3905250" y="5022850"/>
            <a:ext cx="381000" cy="850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5" idx="2"/>
            <a:endCxn id="17" idx="0"/>
          </p:cNvCxnSpPr>
          <p:nvPr/>
        </p:nvCxnSpPr>
        <p:spPr>
          <a:xfrm rot="16200000" flipH="1">
            <a:off x="4489450" y="5289550"/>
            <a:ext cx="508000" cy="444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5" idx="2"/>
            <a:endCxn id="14" idx="0"/>
          </p:cNvCxnSpPr>
          <p:nvPr/>
        </p:nvCxnSpPr>
        <p:spPr>
          <a:xfrm rot="16200000" flipH="1">
            <a:off x="5213350" y="4565650"/>
            <a:ext cx="431800" cy="1816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1"/>
            <a:endCxn id="19" idx="3"/>
          </p:cNvCxnSpPr>
          <p:nvPr/>
        </p:nvCxnSpPr>
        <p:spPr>
          <a:xfrm rot="10800000" flipV="1">
            <a:off x="2514600" y="3721100"/>
            <a:ext cx="1549400" cy="546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9" idx="2"/>
            <a:endCxn id="23" idx="0"/>
          </p:cNvCxnSpPr>
          <p:nvPr/>
        </p:nvCxnSpPr>
        <p:spPr>
          <a:xfrm rot="5400000">
            <a:off x="1555353" y="4603353"/>
            <a:ext cx="533400" cy="318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9" idx="2"/>
            <a:endCxn id="24" idx="0"/>
          </p:cNvCxnSpPr>
          <p:nvPr/>
        </p:nvCxnSpPr>
        <p:spPr>
          <a:xfrm rot="5400000">
            <a:off x="768747" y="4350147"/>
            <a:ext cx="1066800" cy="1358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4800" y="45720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7" name="Straight Connector 56"/>
          <p:cNvCxnSpPr>
            <a:stCxn id="19" idx="2"/>
            <a:endCxn id="22" idx="0"/>
          </p:cNvCxnSpPr>
          <p:nvPr/>
        </p:nvCxnSpPr>
        <p:spPr>
          <a:xfrm rot="5400000">
            <a:off x="1340247" y="3931047"/>
            <a:ext cx="76200" cy="1205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11" idx="0"/>
            <a:endCxn id="21" idx="3"/>
          </p:cNvCxnSpPr>
          <p:nvPr/>
        </p:nvCxnSpPr>
        <p:spPr>
          <a:xfrm rot="16200000" flipV="1">
            <a:off x="3296444" y="2201068"/>
            <a:ext cx="654050" cy="1801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21" idx="0"/>
            <a:endCxn id="20" idx="2"/>
          </p:cNvCxnSpPr>
          <p:nvPr/>
        </p:nvCxnSpPr>
        <p:spPr>
          <a:xfrm rot="5400000" flipH="1" flipV="1">
            <a:off x="2064146" y="2389585"/>
            <a:ext cx="222250" cy="27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43600" y="926068"/>
            <a:ext cx="1833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Perimeter Router</a:t>
            </a:r>
            <a:endParaRPr 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8495951" y="25262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8382000" y="373380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IPS</a:t>
            </a:r>
            <a:endParaRPr lang="en-US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4114800" y="2971800"/>
            <a:ext cx="1308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Core Switch</a:t>
            </a:r>
            <a:endParaRPr lang="en-US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334000" y="243840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 DMZ</a:t>
            </a:r>
            <a:endParaRPr lang="en-US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5105400" y="419100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FW/IPS</a:t>
            </a:r>
            <a:endParaRPr lang="en-US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5105400" y="4800600"/>
            <a:ext cx="113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DC Switch</a:t>
            </a:r>
            <a:endParaRPr 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1219200" y="3657600"/>
            <a:ext cx="1498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Access Switch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990600" y="26024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76200" y="1764268"/>
            <a:ext cx="1655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Intranet Router</a:t>
            </a:r>
            <a:endParaRPr lang="en-US" b="1" dirty="0"/>
          </a:p>
        </p:txBody>
      </p:sp>
      <p:cxnSp>
        <p:nvCxnSpPr>
          <p:cNvPr id="73" name="Straight Connector 72"/>
          <p:cNvCxnSpPr/>
          <p:nvPr/>
        </p:nvCxnSpPr>
        <p:spPr>
          <a:xfrm rot="16200000" flipH="1">
            <a:off x="1562100" y="1257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600200" y="1219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6200000" flipH="1">
            <a:off x="1333500" y="647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7581900" y="876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620000" y="838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H="1">
            <a:off x="7353300" y="266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705600" y="6019800"/>
            <a:ext cx="193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Application Server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2303435" y="6096000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DB Server</a:t>
            </a:r>
            <a:endParaRPr lang="en-US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452615" y="6477000"/>
            <a:ext cx="145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Workstations</a:t>
            </a:r>
            <a:endParaRPr lang="en-US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4191000" y="1752600"/>
            <a:ext cx="1290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Web Server</a:t>
            </a:r>
            <a:endParaRPr lang="en-US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4437035" y="6564868"/>
            <a:ext cx="1183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File Server</a:t>
            </a:r>
            <a:endParaRPr lang="en-US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6024719" y="3200400"/>
            <a:ext cx="1119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Email GW</a:t>
            </a:r>
            <a:endParaRPr lang="en-US" b="1" dirty="0"/>
          </a:p>
        </p:txBody>
      </p:sp>
      <p:pic>
        <p:nvPicPr>
          <p:cNvPr id="74" name="Picture 3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755900" y="3635375"/>
            <a:ext cx="10541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7" name="Oval 86"/>
          <p:cNvSpPr/>
          <p:nvPr/>
        </p:nvSpPr>
        <p:spPr>
          <a:xfrm>
            <a:off x="2667000" y="3352800"/>
            <a:ext cx="12192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/>
          <p:cNvSpPr txBox="1"/>
          <p:nvPr/>
        </p:nvSpPr>
        <p:spPr>
          <a:xfrm>
            <a:off x="2819400" y="4572000"/>
            <a:ext cx="813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NAC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2038" y="121285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4511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0" y="41148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76200" y="-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Enterprise Network Architecture</a:t>
            </a:r>
            <a:endParaRPr lang="en-US" dirty="0"/>
          </a:p>
        </p:txBody>
      </p:sp>
      <p:pic>
        <p:nvPicPr>
          <p:cNvPr id="8" name="Picture 2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2238" y="1828800"/>
            <a:ext cx="1981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3238" y="1600200"/>
            <a:ext cx="76835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45238" y="23622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6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64000" y="3429000"/>
            <a:ext cx="920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5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02000" y="5105400"/>
            <a:ext cx="318135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78200" y="5638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45200" y="56896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87800" y="4800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36576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73600" y="5765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47800" y="4038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5762" y="160020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5146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92212" y="50292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2400" y="55626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Straight Connector 25"/>
          <p:cNvCxnSpPr>
            <a:stCxn id="4" idx="2"/>
            <a:endCxn id="5" idx="0"/>
          </p:cNvCxnSpPr>
          <p:nvPr/>
        </p:nvCxnSpPr>
        <p:spPr>
          <a:xfrm rot="16200000" flipH="1">
            <a:off x="7675959" y="2174478"/>
            <a:ext cx="546100" cy="7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2"/>
          </p:cNvCxnSpPr>
          <p:nvPr/>
        </p:nvCxnSpPr>
        <p:spPr>
          <a:xfrm rot="16200000" flipH="1">
            <a:off x="7611269" y="3313112"/>
            <a:ext cx="685800" cy="3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9" idx="3"/>
          </p:cNvCxnSpPr>
          <p:nvPr/>
        </p:nvCxnSpPr>
        <p:spPr>
          <a:xfrm>
            <a:off x="6351588" y="2013744"/>
            <a:ext cx="1116012" cy="500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1"/>
            <a:endCxn id="10" idx="3"/>
          </p:cNvCxnSpPr>
          <p:nvPr/>
        </p:nvCxnSpPr>
        <p:spPr>
          <a:xfrm rot="10800000" flipV="1">
            <a:off x="6929438" y="2711450"/>
            <a:ext cx="461962" cy="120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1"/>
            <a:endCxn id="11" idx="3"/>
          </p:cNvCxnSpPr>
          <p:nvPr/>
        </p:nvCxnSpPr>
        <p:spPr>
          <a:xfrm rot="10800000">
            <a:off x="4984750" y="3721101"/>
            <a:ext cx="2406650" cy="20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1" idx="2"/>
            <a:endCxn id="6" idx="0"/>
          </p:cNvCxnSpPr>
          <p:nvPr/>
        </p:nvCxnSpPr>
        <p:spPr>
          <a:xfrm rot="16200000" flipH="1">
            <a:off x="4491037" y="4046537"/>
            <a:ext cx="101600" cy="34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6" idx="2"/>
            <a:endCxn id="15" idx="0"/>
          </p:cNvCxnSpPr>
          <p:nvPr/>
        </p:nvCxnSpPr>
        <p:spPr>
          <a:xfrm rot="5400000">
            <a:off x="4467225" y="4708525"/>
            <a:ext cx="14605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2"/>
            <a:endCxn id="13" idx="0"/>
          </p:cNvCxnSpPr>
          <p:nvPr/>
        </p:nvCxnSpPr>
        <p:spPr>
          <a:xfrm rot="5400000">
            <a:off x="3905250" y="5022850"/>
            <a:ext cx="381000" cy="850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5" idx="2"/>
            <a:endCxn id="17" idx="0"/>
          </p:cNvCxnSpPr>
          <p:nvPr/>
        </p:nvCxnSpPr>
        <p:spPr>
          <a:xfrm rot="16200000" flipH="1">
            <a:off x="4489450" y="5289550"/>
            <a:ext cx="508000" cy="444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5" idx="2"/>
            <a:endCxn id="14" idx="0"/>
          </p:cNvCxnSpPr>
          <p:nvPr/>
        </p:nvCxnSpPr>
        <p:spPr>
          <a:xfrm rot="16200000" flipH="1">
            <a:off x="5213350" y="4565650"/>
            <a:ext cx="431800" cy="1816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1"/>
            <a:endCxn id="19" idx="3"/>
          </p:cNvCxnSpPr>
          <p:nvPr/>
        </p:nvCxnSpPr>
        <p:spPr>
          <a:xfrm rot="10800000" flipV="1">
            <a:off x="2514600" y="3721100"/>
            <a:ext cx="1549400" cy="546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9" idx="2"/>
            <a:endCxn id="23" idx="0"/>
          </p:cNvCxnSpPr>
          <p:nvPr/>
        </p:nvCxnSpPr>
        <p:spPr>
          <a:xfrm rot="5400000">
            <a:off x="1555353" y="4603353"/>
            <a:ext cx="533400" cy="318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9" idx="2"/>
            <a:endCxn id="24" idx="0"/>
          </p:cNvCxnSpPr>
          <p:nvPr/>
        </p:nvCxnSpPr>
        <p:spPr>
          <a:xfrm rot="5400000">
            <a:off x="768747" y="4350147"/>
            <a:ext cx="1066800" cy="1358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4800" y="45720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7" name="Straight Connector 56"/>
          <p:cNvCxnSpPr>
            <a:stCxn id="19" idx="2"/>
            <a:endCxn id="22" idx="0"/>
          </p:cNvCxnSpPr>
          <p:nvPr/>
        </p:nvCxnSpPr>
        <p:spPr>
          <a:xfrm rot="5400000">
            <a:off x="1340247" y="3931047"/>
            <a:ext cx="76200" cy="1205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11" idx="0"/>
            <a:endCxn id="21" idx="3"/>
          </p:cNvCxnSpPr>
          <p:nvPr/>
        </p:nvCxnSpPr>
        <p:spPr>
          <a:xfrm rot="16200000" flipV="1">
            <a:off x="3296444" y="2201068"/>
            <a:ext cx="654050" cy="1801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21" idx="0"/>
            <a:endCxn id="20" idx="2"/>
          </p:cNvCxnSpPr>
          <p:nvPr/>
        </p:nvCxnSpPr>
        <p:spPr>
          <a:xfrm rot="5400000" flipH="1" flipV="1">
            <a:off x="2064146" y="2389585"/>
            <a:ext cx="222250" cy="27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43600" y="926068"/>
            <a:ext cx="1833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Perimeter Router</a:t>
            </a:r>
            <a:endParaRPr 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8495951" y="25262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8382000" y="373380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IPS</a:t>
            </a:r>
            <a:endParaRPr lang="en-US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4114800" y="2971800"/>
            <a:ext cx="1308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Core Switch</a:t>
            </a:r>
            <a:endParaRPr lang="en-US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334000" y="243840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 DMZ</a:t>
            </a:r>
            <a:endParaRPr lang="en-US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5105400" y="419100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FW/IPS</a:t>
            </a:r>
            <a:endParaRPr lang="en-US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5105400" y="4800600"/>
            <a:ext cx="113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DC Switch</a:t>
            </a:r>
            <a:endParaRPr 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1219200" y="3657600"/>
            <a:ext cx="1498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Access Switch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990600" y="26024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76200" y="1764268"/>
            <a:ext cx="1655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Intranet Router</a:t>
            </a:r>
            <a:endParaRPr lang="en-US" b="1" dirty="0"/>
          </a:p>
        </p:txBody>
      </p:sp>
      <p:cxnSp>
        <p:nvCxnSpPr>
          <p:cNvPr id="73" name="Straight Connector 72"/>
          <p:cNvCxnSpPr/>
          <p:nvPr/>
        </p:nvCxnSpPr>
        <p:spPr>
          <a:xfrm rot="16200000" flipH="1">
            <a:off x="1562100" y="1257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600200" y="1219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6200000" flipH="1">
            <a:off x="1333500" y="647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7581900" y="876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620000" y="838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H="1">
            <a:off x="7353300" y="266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705600" y="6019800"/>
            <a:ext cx="193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Application Server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2303435" y="6096000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DB Server</a:t>
            </a:r>
            <a:endParaRPr lang="en-US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452615" y="6477000"/>
            <a:ext cx="145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Workstations</a:t>
            </a:r>
            <a:endParaRPr lang="en-US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4191000" y="1752600"/>
            <a:ext cx="1290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Web Server</a:t>
            </a:r>
            <a:endParaRPr lang="en-US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4437035" y="6564868"/>
            <a:ext cx="1183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File Server</a:t>
            </a:r>
            <a:endParaRPr lang="en-US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6024719" y="3200400"/>
            <a:ext cx="1119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Email GW</a:t>
            </a:r>
            <a:endParaRPr lang="en-US" b="1" dirty="0"/>
          </a:p>
        </p:txBody>
      </p:sp>
      <p:sp>
        <p:nvSpPr>
          <p:cNvPr id="87" name="Oval 86"/>
          <p:cNvSpPr/>
          <p:nvPr/>
        </p:nvSpPr>
        <p:spPr>
          <a:xfrm>
            <a:off x="2667000" y="3276600"/>
            <a:ext cx="12192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/>
          <p:cNvSpPr txBox="1"/>
          <p:nvPr/>
        </p:nvSpPr>
        <p:spPr>
          <a:xfrm>
            <a:off x="2590800" y="4572000"/>
            <a:ext cx="13519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Scanner</a:t>
            </a:r>
            <a:endParaRPr lang="en-US" sz="2800" dirty="0"/>
          </a:p>
        </p:txBody>
      </p:sp>
      <p:pic>
        <p:nvPicPr>
          <p:cNvPr id="86" name="Picture 73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895600" y="3505200"/>
            <a:ext cx="847725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2038" y="121285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4511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0" y="41148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76200" y="-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Enterprise Network Architecture</a:t>
            </a:r>
            <a:endParaRPr lang="en-US" dirty="0"/>
          </a:p>
        </p:txBody>
      </p:sp>
      <p:pic>
        <p:nvPicPr>
          <p:cNvPr id="8" name="Picture 2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2238" y="1828800"/>
            <a:ext cx="1981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3238" y="1600200"/>
            <a:ext cx="76835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45238" y="23622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6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64000" y="3429000"/>
            <a:ext cx="920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5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02000" y="5105400"/>
            <a:ext cx="318135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78200" y="5638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45200" y="56896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87800" y="4800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36576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73600" y="5765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47800" y="4038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5762" y="160020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5146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92212" y="50292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2400" y="55626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Straight Connector 25"/>
          <p:cNvCxnSpPr>
            <a:stCxn id="4" idx="2"/>
            <a:endCxn id="5" idx="0"/>
          </p:cNvCxnSpPr>
          <p:nvPr/>
        </p:nvCxnSpPr>
        <p:spPr>
          <a:xfrm rot="16200000" flipH="1">
            <a:off x="7675959" y="2174478"/>
            <a:ext cx="546100" cy="7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2"/>
          </p:cNvCxnSpPr>
          <p:nvPr/>
        </p:nvCxnSpPr>
        <p:spPr>
          <a:xfrm rot="16200000" flipH="1">
            <a:off x="7611269" y="3313112"/>
            <a:ext cx="685800" cy="3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9" idx="3"/>
          </p:cNvCxnSpPr>
          <p:nvPr/>
        </p:nvCxnSpPr>
        <p:spPr>
          <a:xfrm>
            <a:off x="6351588" y="2013744"/>
            <a:ext cx="1116012" cy="500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1"/>
            <a:endCxn id="10" idx="3"/>
          </p:cNvCxnSpPr>
          <p:nvPr/>
        </p:nvCxnSpPr>
        <p:spPr>
          <a:xfrm rot="10800000" flipV="1">
            <a:off x="6929438" y="2711450"/>
            <a:ext cx="461962" cy="120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1"/>
            <a:endCxn id="11" idx="3"/>
          </p:cNvCxnSpPr>
          <p:nvPr/>
        </p:nvCxnSpPr>
        <p:spPr>
          <a:xfrm rot="10800000">
            <a:off x="4984750" y="3721101"/>
            <a:ext cx="2406650" cy="20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1" idx="2"/>
            <a:endCxn id="6" idx="0"/>
          </p:cNvCxnSpPr>
          <p:nvPr/>
        </p:nvCxnSpPr>
        <p:spPr>
          <a:xfrm rot="16200000" flipH="1">
            <a:off x="4491037" y="4046537"/>
            <a:ext cx="101600" cy="34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6" idx="2"/>
            <a:endCxn id="15" idx="0"/>
          </p:cNvCxnSpPr>
          <p:nvPr/>
        </p:nvCxnSpPr>
        <p:spPr>
          <a:xfrm rot="5400000">
            <a:off x="4467225" y="4708525"/>
            <a:ext cx="14605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2"/>
            <a:endCxn id="13" idx="0"/>
          </p:cNvCxnSpPr>
          <p:nvPr/>
        </p:nvCxnSpPr>
        <p:spPr>
          <a:xfrm rot="5400000">
            <a:off x="3905250" y="5022850"/>
            <a:ext cx="381000" cy="850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5" idx="2"/>
            <a:endCxn id="17" idx="0"/>
          </p:cNvCxnSpPr>
          <p:nvPr/>
        </p:nvCxnSpPr>
        <p:spPr>
          <a:xfrm rot="16200000" flipH="1">
            <a:off x="4489450" y="5289550"/>
            <a:ext cx="508000" cy="444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5" idx="2"/>
            <a:endCxn id="14" idx="0"/>
          </p:cNvCxnSpPr>
          <p:nvPr/>
        </p:nvCxnSpPr>
        <p:spPr>
          <a:xfrm rot="16200000" flipH="1">
            <a:off x="5213350" y="4565650"/>
            <a:ext cx="431800" cy="1816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1"/>
            <a:endCxn id="19" idx="3"/>
          </p:cNvCxnSpPr>
          <p:nvPr/>
        </p:nvCxnSpPr>
        <p:spPr>
          <a:xfrm rot="10800000" flipV="1">
            <a:off x="2514600" y="3721100"/>
            <a:ext cx="1549400" cy="546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9" idx="2"/>
            <a:endCxn id="23" idx="0"/>
          </p:cNvCxnSpPr>
          <p:nvPr/>
        </p:nvCxnSpPr>
        <p:spPr>
          <a:xfrm rot="5400000">
            <a:off x="1555353" y="4603353"/>
            <a:ext cx="533400" cy="318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9" idx="2"/>
            <a:endCxn id="24" idx="0"/>
          </p:cNvCxnSpPr>
          <p:nvPr/>
        </p:nvCxnSpPr>
        <p:spPr>
          <a:xfrm rot="5400000">
            <a:off x="768747" y="4350147"/>
            <a:ext cx="1066800" cy="1358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4800" y="45720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7" name="Straight Connector 56"/>
          <p:cNvCxnSpPr>
            <a:stCxn id="19" idx="2"/>
            <a:endCxn id="22" idx="0"/>
          </p:cNvCxnSpPr>
          <p:nvPr/>
        </p:nvCxnSpPr>
        <p:spPr>
          <a:xfrm rot="5400000">
            <a:off x="1340247" y="3931047"/>
            <a:ext cx="76200" cy="1205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11" idx="0"/>
            <a:endCxn id="21" idx="3"/>
          </p:cNvCxnSpPr>
          <p:nvPr/>
        </p:nvCxnSpPr>
        <p:spPr>
          <a:xfrm rot="16200000" flipV="1">
            <a:off x="3296444" y="2201068"/>
            <a:ext cx="654050" cy="1801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21" idx="0"/>
            <a:endCxn id="20" idx="2"/>
          </p:cNvCxnSpPr>
          <p:nvPr/>
        </p:nvCxnSpPr>
        <p:spPr>
          <a:xfrm rot="5400000" flipH="1" flipV="1">
            <a:off x="2064146" y="2389585"/>
            <a:ext cx="222250" cy="27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43600" y="926068"/>
            <a:ext cx="1833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Perimeter Router</a:t>
            </a:r>
            <a:endParaRPr 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8495951" y="25262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8382000" y="373380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IPS</a:t>
            </a:r>
            <a:endParaRPr lang="en-US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4114800" y="2971800"/>
            <a:ext cx="1308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Core Switch</a:t>
            </a:r>
            <a:endParaRPr lang="en-US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334000" y="243840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 DMZ</a:t>
            </a:r>
            <a:endParaRPr lang="en-US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5105400" y="419100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FW/IPS</a:t>
            </a:r>
            <a:endParaRPr lang="en-US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5105400" y="4800600"/>
            <a:ext cx="113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DC Switch</a:t>
            </a:r>
            <a:endParaRPr 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1219200" y="3657600"/>
            <a:ext cx="1498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Access Switch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990600" y="26024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76200" y="1764268"/>
            <a:ext cx="1655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Intranet Router</a:t>
            </a:r>
            <a:endParaRPr lang="en-US" b="1" dirty="0"/>
          </a:p>
        </p:txBody>
      </p:sp>
      <p:cxnSp>
        <p:nvCxnSpPr>
          <p:cNvPr id="73" name="Straight Connector 72"/>
          <p:cNvCxnSpPr/>
          <p:nvPr/>
        </p:nvCxnSpPr>
        <p:spPr>
          <a:xfrm rot="16200000" flipH="1">
            <a:off x="1562100" y="1257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600200" y="1219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6200000" flipH="1">
            <a:off x="1333500" y="647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7581900" y="876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620000" y="838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H="1">
            <a:off x="7353300" y="266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705600" y="6019800"/>
            <a:ext cx="193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Application Server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2303435" y="6096000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DB Server</a:t>
            </a:r>
            <a:endParaRPr lang="en-US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452615" y="6477000"/>
            <a:ext cx="145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Workstations</a:t>
            </a:r>
            <a:endParaRPr lang="en-US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4191000" y="1752600"/>
            <a:ext cx="1290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Web Server</a:t>
            </a:r>
            <a:endParaRPr lang="en-US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4437035" y="6564868"/>
            <a:ext cx="1183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File Server</a:t>
            </a:r>
            <a:endParaRPr lang="en-US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6024719" y="3200400"/>
            <a:ext cx="1119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Email GW</a:t>
            </a:r>
            <a:endParaRPr lang="en-US" b="1" dirty="0"/>
          </a:p>
        </p:txBody>
      </p:sp>
      <p:pic>
        <p:nvPicPr>
          <p:cNvPr id="74" name="Picture 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447800" y="5029200"/>
            <a:ext cx="668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8" name="Picture 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33400" y="4419600"/>
            <a:ext cx="668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0" name="Picture 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81000" y="5486400"/>
            <a:ext cx="668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1" name="Oval 90"/>
          <p:cNvSpPr/>
          <p:nvPr/>
        </p:nvSpPr>
        <p:spPr>
          <a:xfrm>
            <a:off x="1143000" y="4876800"/>
            <a:ext cx="12192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304800" y="4572000"/>
            <a:ext cx="12192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93" name="Oval 92"/>
          <p:cNvSpPr/>
          <p:nvPr/>
        </p:nvSpPr>
        <p:spPr>
          <a:xfrm>
            <a:off x="76200" y="5410200"/>
            <a:ext cx="12192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6019800" y="2286000"/>
            <a:ext cx="12192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5" name="Picture 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324600" y="2438400"/>
            <a:ext cx="668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6" name="Freeform 95"/>
          <p:cNvSpPr/>
          <p:nvPr/>
        </p:nvSpPr>
        <p:spPr>
          <a:xfrm>
            <a:off x="1963711" y="2890603"/>
            <a:ext cx="5673778" cy="2610787"/>
          </a:xfrm>
          <a:custGeom>
            <a:avLst/>
            <a:gdLst>
              <a:gd name="connsiteX0" fmla="*/ 239843 w 5673778"/>
              <a:gd name="connsiteY0" fmla="*/ 2610787 h 2610787"/>
              <a:gd name="connsiteX1" fmla="*/ 134912 w 5673778"/>
              <a:gd name="connsiteY1" fmla="*/ 1816308 h 2610787"/>
              <a:gd name="connsiteX2" fmla="*/ 1049312 w 5673778"/>
              <a:gd name="connsiteY2" fmla="*/ 1381594 h 2610787"/>
              <a:gd name="connsiteX3" fmla="*/ 1948722 w 5673778"/>
              <a:gd name="connsiteY3" fmla="*/ 1066800 h 2610787"/>
              <a:gd name="connsiteX4" fmla="*/ 2923082 w 5673778"/>
              <a:gd name="connsiteY4" fmla="*/ 737017 h 2610787"/>
              <a:gd name="connsiteX5" fmla="*/ 3507699 w 5673778"/>
              <a:gd name="connsiteY5" fmla="*/ 766997 h 2610787"/>
              <a:gd name="connsiteX6" fmla="*/ 4586991 w 5673778"/>
              <a:gd name="connsiteY6" fmla="*/ 871928 h 2610787"/>
              <a:gd name="connsiteX7" fmla="*/ 5276538 w 5673778"/>
              <a:gd name="connsiteY7" fmla="*/ 871928 h 2610787"/>
              <a:gd name="connsiteX8" fmla="*/ 5576341 w 5673778"/>
              <a:gd name="connsiteY8" fmla="*/ 542145 h 2610787"/>
              <a:gd name="connsiteX9" fmla="*/ 5606322 w 5673778"/>
              <a:gd name="connsiteY9" fmla="*/ 77449 h 2610787"/>
              <a:gd name="connsiteX10" fmla="*/ 5171607 w 5673778"/>
              <a:gd name="connsiteY10" fmla="*/ 77449 h 2610787"/>
              <a:gd name="connsiteX11" fmla="*/ 5066676 w 5673778"/>
              <a:gd name="connsiteY11" fmla="*/ 107430 h 261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673778" h="2610787">
                <a:moveTo>
                  <a:pt x="239843" y="2610787"/>
                </a:moveTo>
                <a:cubicBezTo>
                  <a:pt x="119921" y="2315980"/>
                  <a:pt x="0" y="2021174"/>
                  <a:pt x="134912" y="1816308"/>
                </a:cubicBezTo>
                <a:cubicBezTo>
                  <a:pt x="269824" y="1611442"/>
                  <a:pt x="747010" y="1506512"/>
                  <a:pt x="1049312" y="1381594"/>
                </a:cubicBezTo>
                <a:cubicBezTo>
                  <a:pt x="1351614" y="1256676"/>
                  <a:pt x="1948722" y="1066800"/>
                  <a:pt x="1948722" y="1066800"/>
                </a:cubicBezTo>
                <a:cubicBezTo>
                  <a:pt x="2261017" y="959371"/>
                  <a:pt x="2663253" y="786984"/>
                  <a:pt x="2923082" y="737017"/>
                </a:cubicBezTo>
                <a:cubicBezTo>
                  <a:pt x="3182912" y="687050"/>
                  <a:pt x="3230381" y="744512"/>
                  <a:pt x="3507699" y="766997"/>
                </a:cubicBezTo>
                <a:cubicBezTo>
                  <a:pt x="3785017" y="789482"/>
                  <a:pt x="4292185" y="854440"/>
                  <a:pt x="4586991" y="871928"/>
                </a:cubicBezTo>
                <a:cubicBezTo>
                  <a:pt x="4881797" y="889416"/>
                  <a:pt x="5111646" y="926892"/>
                  <a:pt x="5276538" y="871928"/>
                </a:cubicBezTo>
                <a:cubicBezTo>
                  <a:pt x="5441430" y="816964"/>
                  <a:pt x="5521377" y="674558"/>
                  <a:pt x="5576341" y="542145"/>
                </a:cubicBezTo>
                <a:cubicBezTo>
                  <a:pt x="5631305" y="409732"/>
                  <a:pt x="5673778" y="154898"/>
                  <a:pt x="5606322" y="77449"/>
                </a:cubicBezTo>
                <a:cubicBezTo>
                  <a:pt x="5538866" y="0"/>
                  <a:pt x="5261548" y="72452"/>
                  <a:pt x="5171607" y="77449"/>
                </a:cubicBezTo>
                <a:cubicBezTo>
                  <a:pt x="5081666" y="82446"/>
                  <a:pt x="5074171" y="94938"/>
                  <a:pt x="5066676" y="107430"/>
                </a:cubicBezTo>
              </a:path>
            </a:pathLst>
          </a:custGeom>
          <a:ln w="76200">
            <a:solidFill>
              <a:schemeClr val="tx2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 animBg="1"/>
      <p:bldP spid="93" grpId="0" animBg="1"/>
      <p:bldP spid="94" grpId="0" animBg="1"/>
      <p:bldP spid="9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2038" y="121285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24511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0" y="41148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76200" y="-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Enterprise Network Architecture</a:t>
            </a:r>
            <a:endParaRPr lang="en-US" dirty="0"/>
          </a:p>
        </p:txBody>
      </p:sp>
      <p:pic>
        <p:nvPicPr>
          <p:cNvPr id="8" name="Picture 2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2238" y="1828800"/>
            <a:ext cx="1981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3238" y="1600200"/>
            <a:ext cx="76835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45238" y="23622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6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64000" y="3429000"/>
            <a:ext cx="920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5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02000" y="5105400"/>
            <a:ext cx="318135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78200" y="5638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45200" y="56896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87800" y="4800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3657600"/>
            <a:ext cx="990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1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73600" y="5765800"/>
            <a:ext cx="584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7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47800" y="4038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7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5762" y="1600200"/>
            <a:ext cx="1066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4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514600"/>
            <a:ext cx="112236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92212" y="50292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2400" y="55626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Straight Connector 25"/>
          <p:cNvCxnSpPr>
            <a:stCxn id="4" idx="2"/>
            <a:endCxn id="5" idx="0"/>
          </p:cNvCxnSpPr>
          <p:nvPr/>
        </p:nvCxnSpPr>
        <p:spPr>
          <a:xfrm rot="16200000" flipH="1">
            <a:off x="7675959" y="2174478"/>
            <a:ext cx="546100" cy="7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2"/>
          </p:cNvCxnSpPr>
          <p:nvPr/>
        </p:nvCxnSpPr>
        <p:spPr>
          <a:xfrm rot="16200000" flipH="1">
            <a:off x="7611269" y="3313112"/>
            <a:ext cx="685800" cy="3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9" idx="3"/>
          </p:cNvCxnSpPr>
          <p:nvPr/>
        </p:nvCxnSpPr>
        <p:spPr>
          <a:xfrm>
            <a:off x="6351588" y="2013744"/>
            <a:ext cx="1116012" cy="500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1"/>
            <a:endCxn id="10" idx="3"/>
          </p:cNvCxnSpPr>
          <p:nvPr/>
        </p:nvCxnSpPr>
        <p:spPr>
          <a:xfrm rot="10800000" flipV="1">
            <a:off x="6929438" y="2711450"/>
            <a:ext cx="461962" cy="120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1"/>
            <a:endCxn id="11" idx="3"/>
          </p:cNvCxnSpPr>
          <p:nvPr/>
        </p:nvCxnSpPr>
        <p:spPr>
          <a:xfrm rot="10800000">
            <a:off x="4984750" y="3721101"/>
            <a:ext cx="2406650" cy="20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1" idx="2"/>
            <a:endCxn id="6" idx="0"/>
          </p:cNvCxnSpPr>
          <p:nvPr/>
        </p:nvCxnSpPr>
        <p:spPr>
          <a:xfrm rot="16200000" flipH="1">
            <a:off x="4491037" y="4046537"/>
            <a:ext cx="101600" cy="34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6" idx="2"/>
            <a:endCxn id="15" idx="0"/>
          </p:cNvCxnSpPr>
          <p:nvPr/>
        </p:nvCxnSpPr>
        <p:spPr>
          <a:xfrm rot="5400000">
            <a:off x="4467225" y="4708525"/>
            <a:ext cx="14605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2"/>
            <a:endCxn id="13" idx="0"/>
          </p:cNvCxnSpPr>
          <p:nvPr/>
        </p:nvCxnSpPr>
        <p:spPr>
          <a:xfrm rot="5400000">
            <a:off x="3905250" y="5022850"/>
            <a:ext cx="381000" cy="850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5" idx="2"/>
            <a:endCxn id="17" idx="0"/>
          </p:cNvCxnSpPr>
          <p:nvPr/>
        </p:nvCxnSpPr>
        <p:spPr>
          <a:xfrm rot="16200000" flipH="1">
            <a:off x="4489450" y="5289550"/>
            <a:ext cx="508000" cy="444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5" idx="2"/>
            <a:endCxn id="14" idx="0"/>
          </p:cNvCxnSpPr>
          <p:nvPr/>
        </p:nvCxnSpPr>
        <p:spPr>
          <a:xfrm rot="16200000" flipH="1">
            <a:off x="5213350" y="4565650"/>
            <a:ext cx="431800" cy="1816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1"/>
            <a:endCxn id="19" idx="3"/>
          </p:cNvCxnSpPr>
          <p:nvPr/>
        </p:nvCxnSpPr>
        <p:spPr>
          <a:xfrm rot="10800000" flipV="1">
            <a:off x="2514600" y="3721100"/>
            <a:ext cx="1549400" cy="546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9" idx="2"/>
            <a:endCxn id="23" idx="0"/>
          </p:cNvCxnSpPr>
          <p:nvPr/>
        </p:nvCxnSpPr>
        <p:spPr>
          <a:xfrm rot="5400000">
            <a:off x="1555353" y="4603353"/>
            <a:ext cx="533400" cy="318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9" idx="2"/>
            <a:endCxn id="24" idx="0"/>
          </p:cNvCxnSpPr>
          <p:nvPr/>
        </p:nvCxnSpPr>
        <p:spPr>
          <a:xfrm rot="5400000">
            <a:off x="768747" y="4350147"/>
            <a:ext cx="1066800" cy="1358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8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4800" y="4572000"/>
            <a:ext cx="9413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7" name="Straight Connector 56"/>
          <p:cNvCxnSpPr>
            <a:stCxn id="19" idx="2"/>
            <a:endCxn id="22" idx="0"/>
          </p:cNvCxnSpPr>
          <p:nvPr/>
        </p:nvCxnSpPr>
        <p:spPr>
          <a:xfrm rot="5400000">
            <a:off x="1340247" y="3931047"/>
            <a:ext cx="76200" cy="1205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11" idx="0"/>
            <a:endCxn id="21" idx="3"/>
          </p:cNvCxnSpPr>
          <p:nvPr/>
        </p:nvCxnSpPr>
        <p:spPr>
          <a:xfrm rot="16200000" flipV="1">
            <a:off x="3296444" y="2201068"/>
            <a:ext cx="654050" cy="1801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21" idx="0"/>
            <a:endCxn id="20" idx="2"/>
          </p:cNvCxnSpPr>
          <p:nvPr/>
        </p:nvCxnSpPr>
        <p:spPr>
          <a:xfrm rot="5400000" flipH="1" flipV="1">
            <a:off x="2064146" y="2389585"/>
            <a:ext cx="222250" cy="27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43600" y="926068"/>
            <a:ext cx="1833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Perimeter Router</a:t>
            </a:r>
            <a:endParaRPr 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8495951" y="25262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8382000" y="373380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IPS</a:t>
            </a:r>
            <a:endParaRPr lang="en-US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4114800" y="2971800"/>
            <a:ext cx="1308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Core Switch</a:t>
            </a:r>
            <a:endParaRPr lang="en-US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334000" y="243840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 DMZ</a:t>
            </a:r>
            <a:endParaRPr lang="en-US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5105400" y="419100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FW/IPS</a:t>
            </a:r>
            <a:endParaRPr lang="en-US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5105400" y="4800600"/>
            <a:ext cx="113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DC Switch</a:t>
            </a:r>
            <a:endParaRPr 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1219200" y="3657600"/>
            <a:ext cx="1498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Access Switch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990600" y="2602468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FW</a:t>
            </a:r>
            <a:endParaRPr lang="en-US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76200" y="1764268"/>
            <a:ext cx="1655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Intranet Router</a:t>
            </a:r>
            <a:endParaRPr lang="en-US" b="1" dirty="0"/>
          </a:p>
        </p:txBody>
      </p:sp>
      <p:cxnSp>
        <p:nvCxnSpPr>
          <p:cNvPr id="73" name="Straight Connector 72"/>
          <p:cNvCxnSpPr/>
          <p:nvPr/>
        </p:nvCxnSpPr>
        <p:spPr>
          <a:xfrm rot="16200000" flipH="1">
            <a:off x="1562100" y="1257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600200" y="1219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6200000" flipH="1">
            <a:off x="1333500" y="647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7581900" y="876300"/>
            <a:ext cx="381000" cy="3048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620000" y="838200"/>
            <a:ext cx="304800" cy="158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H="1">
            <a:off x="7353300" y="266700"/>
            <a:ext cx="685800" cy="45720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705600" y="6019800"/>
            <a:ext cx="193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Application Server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2303435" y="6096000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DB Server</a:t>
            </a:r>
            <a:endParaRPr lang="en-US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452615" y="6477000"/>
            <a:ext cx="145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Workstations</a:t>
            </a:r>
            <a:endParaRPr lang="en-US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4191000" y="1752600"/>
            <a:ext cx="1290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Web Server</a:t>
            </a:r>
            <a:endParaRPr lang="en-US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4437035" y="6564868"/>
            <a:ext cx="1183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File Server</a:t>
            </a:r>
            <a:endParaRPr lang="en-US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6024719" y="3200400"/>
            <a:ext cx="1119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Email GW</a:t>
            </a:r>
            <a:endParaRPr lang="en-US" b="1" dirty="0"/>
          </a:p>
        </p:txBody>
      </p:sp>
      <p:pic>
        <p:nvPicPr>
          <p:cNvPr id="74" name="Picture 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447800" y="5029200"/>
            <a:ext cx="668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8" name="Picture 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33400" y="4419600"/>
            <a:ext cx="668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0" name="Picture 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81000" y="5486400"/>
            <a:ext cx="668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1" name="Oval 90"/>
          <p:cNvSpPr/>
          <p:nvPr/>
        </p:nvSpPr>
        <p:spPr>
          <a:xfrm>
            <a:off x="1143000" y="4876800"/>
            <a:ext cx="12192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304800" y="4572000"/>
            <a:ext cx="12192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93" name="Oval 92"/>
          <p:cNvSpPr/>
          <p:nvPr/>
        </p:nvSpPr>
        <p:spPr>
          <a:xfrm>
            <a:off x="76200" y="5410200"/>
            <a:ext cx="12192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343400" y="5715000"/>
            <a:ext cx="12192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5" name="Picture 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648200" y="5791200"/>
            <a:ext cx="6683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6" name="Freeform 85"/>
          <p:cNvSpPr/>
          <p:nvPr/>
        </p:nvSpPr>
        <p:spPr>
          <a:xfrm>
            <a:off x="2086131" y="3657600"/>
            <a:ext cx="2785672" cy="2353456"/>
          </a:xfrm>
          <a:custGeom>
            <a:avLst/>
            <a:gdLst>
              <a:gd name="connsiteX0" fmla="*/ 237344 w 2785672"/>
              <a:gd name="connsiteY0" fmla="*/ 1828800 h 2353456"/>
              <a:gd name="connsiteX1" fmla="*/ 147403 w 2785672"/>
              <a:gd name="connsiteY1" fmla="*/ 1154243 h 2353456"/>
              <a:gd name="connsiteX2" fmla="*/ 1121764 w 2785672"/>
              <a:gd name="connsiteY2" fmla="*/ 464695 h 2353456"/>
              <a:gd name="connsiteX3" fmla="*/ 2051154 w 2785672"/>
              <a:gd name="connsiteY3" fmla="*/ 164892 h 2353456"/>
              <a:gd name="connsiteX4" fmla="*/ 2380938 w 2785672"/>
              <a:gd name="connsiteY4" fmla="*/ 1454046 h 2353456"/>
              <a:gd name="connsiteX5" fmla="*/ 2785672 w 2785672"/>
              <a:gd name="connsiteY5" fmla="*/ 2353456 h 2353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85672" h="2353456">
                <a:moveTo>
                  <a:pt x="237344" y="1828800"/>
                </a:moveTo>
                <a:cubicBezTo>
                  <a:pt x="118672" y="1605197"/>
                  <a:pt x="0" y="1381594"/>
                  <a:pt x="147403" y="1154243"/>
                </a:cubicBezTo>
                <a:cubicBezTo>
                  <a:pt x="294806" y="926892"/>
                  <a:pt x="804472" y="629587"/>
                  <a:pt x="1121764" y="464695"/>
                </a:cubicBezTo>
                <a:cubicBezTo>
                  <a:pt x="1439056" y="299803"/>
                  <a:pt x="1841292" y="0"/>
                  <a:pt x="2051154" y="164892"/>
                </a:cubicBezTo>
                <a:cubicBezTo>
                  <a:pt x="2261016" y="329784"/>
                  <a:pt x="2258518" y="1089285"/>
                  <a:pt x="2380938" y="1454046"/>
                </a:cubicBezTo>
                <a:cubicBezTo>
                  <a:pt x="2503358" y="1818807"/>
                  <a:pt x="2644515" y="2086131"/>
                  <a:pt x="2785672" y="2353456"/>
                </a:cubicBezTo>
              </a:path>
            </a:pathLst>
          </a:custGeom>
          <a:ln w="76200">
            <a:solidFill>
              <a:schemeClr val="tx2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 animBg="1"/>
      <p:bldP spid="93" grpId="0" animBg="1"/>
      <p:bldP spid="94" grpId="0" animBg="1"/>
      <p:bldP spid="8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4238</TotalTime>
  <Words>372</Words>
  <Application>Microsoft Office PowerPoint</Application>
  <PresentationFormat>On-screen Show (4:3)</PresentationFormat>
  <Paragraphs>213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Section 4: Network Security Topics </vt:lpstr>
      <vt:lpstr>4.1 Enterprise Network Architecture</vt:lpstr>
      <vt:lpstr>4.1.1 Enterprise Network Architecture Traffic Flows</vt:lpstr>
      <vt:lpstr>Enterprise Network Architecture</vt:lpstr>
      <vt:lpstr>Enterprise Network Architecture</vt:lpstr>
      <vt:lpstr>Enterprise Network Architecture</vt:lpstr>
      <vt:lpstr>4.1.2 Implementing Security In The Enterprise</vt:lpstr>
      <vt:lpstr>Enterprise Network Architecture</vt:lpstr>
      <vt:lpstr>Enterprise Network Architecture</vt:lpstr>
      <vt:lpstr>Enterprise Network Architecture</vt:lpstr>
      <vt:lpstr>Enterprise Network Architecture</vt:lpstr>
      <vt:lpstr>Enterprise Network Architecture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Cryptography An Introduction</dc:title>
  <dc:creator>Nahil Mahmood/ITG/Lahore/MCB</dc:creator>
  <cp:lastModifiedBy>Nahil Mahmood/ITG/Lahore/MCB</cp:lastModifiedBy>
  <cp:revision>360</cp:revision>
  <dcterms:created xsi:type="dcterms:W3CDTF">2010-12-30T15:12:45Z</dcterms:created>
  <dcterms:modified xsi:type="dcterms:W3CDTF">2011-09-11T06:17:53Z</dcterms:modified>
</cp:coreProperties>
</file>