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43" r:id="rId2"/>
    <p:sldId id="444" r:id="rId3"/>
    <p:sldId id="423" r:id="rId4"/>
    <p:sldId id="424" r:id="rId5"/>
    <p:sldId id="425" r:id="rId6"/>
    <p:sldId id="445" r:id="rId7"/>
    <p:sldId id="426" r:id="rId8"/>
    <p:sldId id="427" r:id="rId9"/>
    <p:sldId id="428" r:id="rId10"/>
    <p:sldId id="429" r:id="rId11"/>
    <p:sldId id="453" r:id="rId12"/>
    <p:sldId id="447" r:id="rId13"/>
    <p:sldId id="448" r:id="rId14"/>
    <p:sldId id="449" r:id="rId15"/>
    <p:sldId id="431" r:id="rId16"/>
    <p:sldId id="432" r:id="rId17"/>
    <p:sldId id="452" r:id="rId18"/>
    <p:sldId id="433" r:id="rId19"/>
    <p:sldId id="434" r:id="rId20"/>
    <p:sldId id="435" r:id="rId21"/>
    <p:sldId id="436" r:id="rId22"/>
    <p:sldId id="44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4"/>
          <p:cNvSpPr>
            <a:spLocks noGrp="1"/>
          </p:cNvSpPr>
          <p:nvPr>
            <p:ph type="ftr" sz="quarter" idx="10"/>
          </p:nvPr>
        </p:nvSpPr>
        <p:spPr>
          <a:xfrm>
            <a:off x="5715000" y="6324601"/>
            <a:ext cx="3124200" cy="304800"/>
          </a:xfrm>
        </p:spPr>
        <p:txBody>
          <a:bodyPr/>
          <a:lstStyle/>
          <a:p>
            <a:r>
              <a:rPr lang="en-US" sz="2800" dirty="0" smtClean="0">
                <a:solidFill>
                  <a:schemeClr val="tx1"/>
                </a:solidFill>
              </a:rPr>
              <a:t>Raymond </a:t>
            </a:r>
            <a:r>
              <a:rPr lang="en-US" sz="2800" dirty="0" err="1" smtClean="0">
                <a:solidFill>
                  <a:schemeClr val="tx1"/>
                </a:solidFill>
              </a:rPr>
              <a:t>Panko</a:t>
            </a:r>
            <a:endParaRPr lang="en-US" sz="2800" dirty="0">
              <a:solidFill>
                <a:schemeClr val="tx1"/>
              </a:solidFill>
            </a:endParaRPr>
          </a:p>
        </p:txBody>
      </p:sp>
      <p:sp>
        <p:nvSpPr>
          <p:cNvPr id="17410"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8DB64448-F16B-4B06-9E73-52756F4EC738}" type="slidenum">
              <a:rPr lang="en-US"/>
              <a:pPr fontAlgn="base">
                <a:spcBef>
                  <a:spcPct val="0"/>
                </a:spcBef>
                <a:spcAft>
                  <a:spcPct val="0"/>
                </a:spcAft>
              </a:pPr>
              <a:t>2</a:t>
            </a:fld>
            <a:endParaRPr lang="en-US"/>
          </a:p>
        </p:txBody>
      </p:sp>
      <p:sp>
        <p:nvSpPr>
          <p:cNvPr id="5" name="Title 4"/>
          <p:cNvSpPr>
            <a:spLocks noGrp="1"/>
          </p:cNvSpPr>
          <p:nvPr>
            <p:ph type="title"/>
          </p:nvPr>
        </p:nvSpPr>
        <p:spPr>
          <a:xfrm>
            <a:off x="457200" y="274638"/>
            <a:ext cx="8229600" cy="715962"/>
          </a:xfrm>
        </p:spPr>
        <p:txBody>
          <a:bodyPr/>
          <a:lstStyle/>
          <a:p>
            <a:pPr fontAlgn="auto">
              <a:spcAft>
                <a:spcPts val="0"/>
              </a:spcAft>
              <a:defRPr/>
            </a:pPr>
            <a:r>
              <a:rPr lang="en-US" sz="2800" dirty="0" smtClean="0"/>
              <a:t>3.19.5 Cryptographic </a:t>
            </a:r>
            <a:r>
              <a:rPr lang="en-US" sz="2800" dirty="0" smtClean="0"/>
              <a:t>System</a:t>
            </a:r>
            <a:endParaRPr lang="en-US" sz="2800" dirty="0"/>
          </a:p>
        </p:txBody>
      </p:sp>
      <p:pic>
        <p:nvPicPr>
          <p:cNvPr id="17412" name="Picture 2" descr="S2C05F01 Cryptographic System Stages"/>
          <p:cNvPicPr>
            <a:picLocks noChangeAspect="1" noChangeArrowheads="1"/>
          </p:cNvPicPr>
          <p:nvPr/>
        </p:nvPicPr>
        <p:blipFill>
          <a:blip r:embed="rId2"/>
          <a:srcRect/>
          <a:stretch>
            <a:fillRect/>
          </a:stretch>
        </p:blipFill>
        <p:spPr bwMode="auto">
          <a:xfrm>
            <a:off x="152400" y="1066800"/>
            <a:ext cx="8610600" cy="4989513"/>
          </a:xfrm>
          <a:prstGeom prst="rect">
            <a:avLst/>
          </a:prstGeom>
          <a:noFill/>
          <a:ln w="9525">
            <a:noFill/>
            <a:miter lim="800000"/>
            <a:headEnd/>
            <a:tailEnd/>
          </a:ln>
        </p:spPr>
      </p:pic>
      <p:sp>
        <p:nvSpPr>
          <p:cNvPr id="6" name="Rounded Rectangle 5"/>
          <p:cNvSpPr/>
          <p:nvPr/>
        </p:nvSpPr>
        <p:spPr>
          <a:xfrm>
            <a:off x="1752600" y="1066800"/>
            <a:ext cx="6019800" cy="762000"/>
          </a:xfrm>
          <a:prstGeom prst="roundRect">
            <a:avLst/>
          </a:prstGeom>
          <a:noFill/>
          <a:ln w="28575"/>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7" name="Rounded Rectangle 6"/>
          <p:cNvSpPr/>
          <p:nvPr/>
        </p:nvSpPr>
        <p:spPr>
          <a:xfrm>
            <a:off x="1752600" y="2133600"/>
            <a:ext cx="6019800" cy="2590800"/>
          </a:xfrm>
          <a:prstGeom prst="roundRect">
            <a:avLst/>
          </a:prstGeom>
          <a:noFill/>
          <a:ln w="28575"/>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8" name="Rounded Rectangle 7"/>
          <p:cNvSpPr/>
          <p:nvPr/>
        </p:nvSpPr>
        <p:spPr>
          <a:xfrm>
            <a:off x="1905000" y="5029200"/>
            <a:ext cx="6019800" cy="1143000"/>
          </a:xfrm>
          <a:prstGeom prst="roundRect">
            <a:avLst/>
          </a:prstGeom>
          <a:noFill/>
          <a:ln w="28575"/>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3.19.6 Secure </a:t>
            </a:r>
            <a:r>
              <a:rPr lang="en-US" dirty="0" smtClean="0"/>
              <a:t>Shell</a:t>
            </a:r>
            <a:endParaRPr lang="en-US" dirty="0"/>
          </a:p>
        </p:txBody>
      </p:sp>
      <p:sp>
        <p:nvSpPr>
          <p:cNvPr id="4" name="Rounded Rectangle 3"/>
          <p:cNvSpPr/>
          <p:nvPr/>
        </p:nvSpPr>
        <p:spPr>
          <a:xfrm>
            <a:off x="457200" y="1066800"/>
            <a:ext cx="82296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Secure Shell (SSH) </a:t>
            </a:r>
            <a:r>
              <a:rPr lang="en-US" sz="2800" dirty="0" smtClean="0"/>
              <a:t>functions as a type of tunneling mechanism that provides terminal-like access to remote computers. SSH is a program and a protocol that can be used to log into another computer over a network.</a:t>
            </a:r>
            <a:endParaRPr lang="en-US" sz="2800" dirty="0"/>
          </a:p>
        </p:txBody>
      </p:sp>
      <p:sp>
        <p:nvSpPr>
          <p:cNvPr id="5" name="Rounded Rectangle 4"/>
          <p:cNvSpPr/>
          <p:nvPr/>
        </p:nvSpPr>
        <p:spPr>
          <a:xfrm>
            <a:off x="457200" y="3886200"/>
            <a:ext cx="8229600" cy="2590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For example, the program can let Paul, who is on computer A, access computer B’s files, run applications on computer B, and retrieve files from computer B without ever physically touching that computer. SSH provides authentication and secure transmission over vulnerable channels like the Internet.</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Secure Shell</a:t>
            </a:r>
            <a:endParaRPr lang="en-US" dirty="0"/>
          </a:p>
        </p:txBody>
      </p:sp>
      <p:sp>
        <p:nvSpPr>
          <p:cNvPr id="4" name="Rounded Rectangle 3"/>
          <p:cNvSpPr/>
          <p:nvPr/>
        </p:nvSpPr>
        <p:spPr>
          <a:xfrm>
            <a:off x="457200" y="1066800"/>
            <a:ext cx="82296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SSH should be used instead of Telnet, FTP, rlogin, </a:t>
            </a:r>
            <a:r>
              <a:rPr lang="en-US" sz="2800" dirty="0" err="1" smtClean="0"/>
              <a:t>rexec</a:t>
            </a:r>
            <a:r>
              <a:rPr lang="en-US" sz="2800" dirty="0" smtClean="0"/>
              <a:t>, or </a:t>
            </a:r>
            <a:r>
              <a:rPr lang="en-US" sz="2800" dirty="0" err="1" smtClean="0"/>
              <a:t>rsh</a:t>
            </a:r>
            <a:r>
              <a:rPr lang="en-US" sz="2800" dirty="0" smtClean="0"/>
              <a:t>, which provide the same type of functionality SSH offers but in a much less secure manner. SSH is a program and a set of protocols that work together to provide a secure tunnel between two computers.</a:t>
            </a:r>
            <a:endParaRPr lang="en-US" sz="2800" dirty="0"/>
          </a:p>
        </p:txBody>
      </p:sp>
      <p:sp>
        <p:nvSpPr>
          <p:cNvPr id="5" name="Rounded Rectangle 4"/>
          <p:cNvSpPr/>
          <p:nvPr/>
        </p:nvSpPr>
        <p:spPr>
          <a:xfrm>
            <a:off x="457200" y="3886200"/>
            <a:ext cx="8229600" cy="2590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two computers go through a handshaking process and exchange (via </a:t>
            </a:r>
            <a:r>
              <a:rPr lang="en-US" sz="2800" dirty="0" err="1" smtClean="0"/>
              <a:t>Diffie</a:t>
            </a:r>
            <a:r>
              <a:rPr lang="en-US" sz="2800" dirty="0" smtClean="0"/>
              <a:t>-Hellman) a session key that will be used during the session to encrypt and protect the data sent. The steps of an SSH connection are outlined in the Figure.</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52339" y="76200"/>
            <a:ext cx="9039322" cy="4876800"/>
          </a:xfrm>
          <a:prstGeom prst="rect">
            <a:avLst/>
          </a:prstGeom>
          <a:noFill/>
          <a:ln w="9525">
            <a:noFill/>
            <a:miter lim="800000"/>
            <a:headEnd/>
            <a:tailEnd/>
          </a:ln>
          <a:effectLst/>
        </p:spPr>
      </p:pic>
      <p:sp>
        <p:nvSpPr>
          <p:cNvPr id="5" name="Rounded Rectangle 4"/>
          <p:cNvSpPr/>
          <p:nvPr/>
        </p:nvSpPr>
        <p:spPr>
          <a:xfrm>
            <a:off x="228600" y="5029200"/>
            <a:ext cx="85344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Once the handshake takes place and a secure channel is established, the two computers have a pathway to exchange data with the assurance that the information will be encrypted and its integrity will be protected.</a:t>
            </a:r>
            <a:endParaRPr lang="en-US" sz="2400" dirty="0"/>
          </a:p>
        </p:txBody>
      </p:sp>
      <p:sp>
        <p:nvSpPr>
          <p:cNvPr id="4" name="Footer Placeholder 4"/>
          <p:cNvSpPr>
            <a:spLocks noGrp="1"/>
          </p:cNvSpPr>
          <p:nvPr>
            <p:ph type="ftr" sz="quarter" idx="10"/>
          </p:nvPr>
        </p:nvSpPr>
        <p:spPr>
          <a:xfrm>
            <a:off x="7848600" y="4419600"/>
            <a:ext cx="3124200" cy="304800"/>
          </a:xfrm>
        </p:spPr>
        <p:txBody>
          <a:bodyPr/>
          <a:lstStyle/>
          <a:p>
            <a:r>
              <a:rPr lang="en-US" sz="2800" dirty="0" err="1" smtClean="0">
                <a:solidFill>
                  <a:schemeClr val="tx1"/>
                </a:solidFill>
              </a:rPr>
              <a:t>Shon</a:t>
            </a:r>
            <a:r>
              <a:rPr lang="en-US" sz="2800" dirty="0" smtClean="0">
                <a:solidFill>
                  <a:schemeClr val="tx1"/>
                </a:solidFill>
              </a:rPr>
              <a:t> </a:t>
            </a:r>
          </a:p>
          <a:p>
            <a:r>
              <a:rPr lang="en-US" sz="2800" dirty="0" smtClean="0">
                <a:solidFill>
                  <a:schemeClr val="tx1"/>
                </a:solidFill>
              </a:rPr>
              <a:t>Harris</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p:cNvSpPr>
            <a:spLocks noGrp="1"/>
          </p:cNvSpPr>
          <p:nvPr>
            <p:ph type="ftr" sz="quarter" idx="10"/>
          </p:nvPr>
        </p:nvSpPr>
        <p:spPr/>
        <p:txBody>
          <a:bodyPr/>
          <a:lstStyle/>
          <a:p>
            <a:r>
              <a:rPr lang="en-US"/>
              <a:t>Copyright Pearson Prentice-Hall 2010</a:t>
            </a:r>
          </a:p>
        </p:txBody>
      </p:sp>
      <p:sp>
        <p:nvSpPr>
          <p:cNvPr id="18434"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3DF102AB-FFF2-428A-8985-C6B93DC21BFE}" type="slidenum">
              <a:rPr lang="en-US"/>
              <a:pPr fontAlgn="base">
                <a:spcBef>
                  <a:spcPct val="0"/>
                </a:spcBef>
                <a:spcAft>
                  <a:spcPct val="0"/>
                </a:spcAft>
              </a:pPr>
              <a:t>6</a:t>
            </a:fld>
            <a:endParaRPr lang="en-US"/>
          </a:p>
        </p:txBody>
      </p:sp>
      <p:sp>
        <p:nvSpPr>
          <p:cNvPr id="5" name="Title 4"/>
          <p:cNvSpPr>
            <a:spLocks noGrp="1"/>
          </p:cNvSpPr>
          <p:nvPr>
            <p:ph type="title"/>
          </p:nvPr>
        </p:nvSpPr>
        <p:spPr>
          <a:xfrm>
            <a:off x="228600" y="274638"/>
            <a:ext cx="8229600" cy="792162"/>
          </a:xfrm>
        </p:spPr>
        <p:txBody>
          <a:bodyPr/>
          <a:lstStyle/>
          <a:p>
            <a:pPr fontAlgn="auto">
              <a:spcAft>
                <a:spcPts val="0"/>
              </a:spcAft>
              <a:defRPr/>
            </a:pPr>
            <a:r>
              <a:rPr lang="en-US" sz="2400" dirty="0" smtClean="0"/>
              <a:t>3.19.7 Virtual </a:t>
            </a:r>
            <a:r>
              <a:rPr lang="en-US" sz="2400" dirty="0" smtClean="0"/>
              <a:t>Private Networks (VPNs)</a:t>
            </a:r>
            <a:endParaRPr lang="en-US" sz="2400" dirty="0"/>
          </a:p>
        </p:txBody>
      </p:sp>
      <p:pic>
        <p:nvPicPr>
          <p:cNvPr id="18436" name="Picture 2" descr="S2C05F02 VPNs"/>
          <p:cNvPicPr>
            <a:picLocks noChangeAspect="1" noChangeArrowheads="1"/>
          </p:cNvPicPr>
          <p:nvPr/>
        </p:nvPicPr>
        <p:blipFill>
          <a:blip r:embed="rId2"/>
          <a:srcRect/>
          <a:stretch>
            <a:fillRect/>
          </a:stretch>
        </p:blipFill>
        <p:spPr bwMode="auto">
          <a:xfrm>
            <a:off x="76200" y="1066800"/>
            <a:ext cx="8969375" cy="4800600"/>
          </a:xfrm>
          <a:prstGeom prst="rect">
            <a:avLst/>
          </a:prstGeom>
          <a:noFill/>
          <a:ln w="9525">
            <a:noFill/>
            <a:miter lim="800000"/>
            <a:headEnd/>
            <a:tailEnd/>
          </a:ln>
        </p:spPr>
      </p:pic>
      <p:sp>
        <p:nvSpPr>
          <p:cNvPr id="6" name="Rounded Rectangle 5"/>
          <p:cNvSpPr/>
          <p:nvPr/>
        </p:nvSpPr>
        <p:spPr>
          <a:xfrm>
            <a:off x="0" y="4800600"/>
            <a:ext cx="3505200" cy="114300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ooter Placeholder 4"/>
          <p:cNvSpPr txBox="1">
            <a:spLocks/>
          </p:cNvSpPr>
          <p:nvPr/>
        </p:nvSpPr>
        <p:spPr>
          <a:xfrm>
            <a:off x="5715000" y="6324601"/>
            <a:ext cx="3124200" cy="3048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Raymond Panko</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dirty="0" smtClean="0"/>
              <a:t>3.19.8 IPSEC </a:t>
            </a:r>
            <a:r>
              <a:rPr lang="en-US" sz="3600" dirty="0" smtClean="0"/>
              <a:t>(Internet Protocol Security)</a:t>
            </a:r>
            <a:endParaRPr lang="en-US" sz="3600" dirty="0"/>
          </a:p>
        </p:txBody>
      </p:sp>
      <p:sp>
        <p:nvSpPr>
          <p:cNvPr id="4" name="Rounded Rectangle 3"/>
          <p:cNvSpPr/>
          <p:nvPr/>
        </p:nvSpPr>
        <p:spPr>
          <a:xfrm>
            <a:off x="457200" y="1066800"/>
            <a:ext cx="82296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a:t>
            </a:r>
            <a:r>
              <a:rPr lang="en-US" sz="2800" b="1" i="1" dirty="0" smtClean="0"/>
              <a:t>Internet Protocol Security (IPSec) </a:t>
            </a:r>
            <a:r>
              <a:rPr lang="en-US" sz="2800" dirty="0" smtClean="0"/>
              <a:t>protocol suite provides a method of setting up a secure channel for protected data exchange between two devices. The devices that share this secure channel can be two servers, two routers, a workstation and a server, or</a:t>
            </a:r>
          </a:p>
          <a:p>
            <a:r>
              <a:rPr lang="en-US" sz="2800" dirty="0" smtClean="0"/>
              <a:t>two gateways between different networks.</a:t>
            </a:r>
            <a:endParaRPr lang="en-US" sz="2800" dirty="0"/>
          </a:p>
        </p:txBody>
      </p:sp>
      <p:sp>
        <p:nvSpPr>
          <p:cNvPr id="5" name="Rounded Rectangle 4"/>
          <p:cNvSpPr/>
          <p:nvPr/>
        </p:nvSpPr>
        <p:spPr>
          <a:xfrm>
            <a:off x="457200" y="4343400"/>
            <a:ext cx="8229600" cy="21336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IPSec is a widely accepted standard for providing</a:t>
            </a:r>
          </a:p>
          <a:p>
            <a:r>
              <a:rPr lang="en-US" sz="2800" dirty="0" smtClean="0"/>
              <a:t>network layer protection. It can be more flexible and less expensive than end-to-end and link encryption methods.</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IPSEC (Internet Protocol Security)</a:t>
            </a:r>
            <a:endParaRPr lang="en-US" dirty="0"/>
          </a:p>
        </p:txBody>
      </p:sp>
      <p:sp>
        <p:nvSpPr>
          <p:cNvPr id="4" name="Rounded Rectangle 3"/>
          <p:cNvSpPr/>
          <p:nvPr/>
        </p:nvSpPr>
        <p:spPr>
          <a:xfrm>
            <a:off x="457200" y="1066800"/>
            <a:ext cx="82296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IPSec has strong encryption and authentication methods, and although it can be used to enable tunneled communication between two computers, it is usually employed to establish virtual private networks (VPNs) among networks across the Internet.</a:t>
            </a:r>
            <a:endParaRPr lang="en-US" sz="2800" dirty="0"/>
          </a:p>
        </p:txBody>
      </p:sp>
      <p:sp>
        <p:nvSpPr>
          <p:cNvPr id="5" name="Rounded Rectangle 4"/>
          <p:cNvSpPr/>
          <p:nvPr/>
        </p:nvSpPr>
        <p:spPr>
          <a:xfrm>
            <a:off x="457200" y="4343400"/>
            <a:ext cx="8229600" cy="21336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IPSec is not a strict protocol that dictates the type of algorithm, keys, and authentication method to use. Rather, it is an open, modular framework that provides a lot of flexibility for companies when they choose to use this type of technology.</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IPSEC (Internet Protocol Security)</a:t>
            </a:r>
            <a:endParaRPr lang="en-US" dirty="0"/>
          </a:p>
        </p:txBody>
      </p:sp>
      <p:sp>
        <p:nvSpPr>
          <p:cNvPr id="4" name="Rounded Rectangle 3"/>
          <p:cNvSpPr/>
          <p:nvPr/>
        </p:nvSpPr>
        <p:spPr>
          <a:xfrm>
            <a:off x="457200" y="1066800"/>
            <a:ext cx="8229600" cy="190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IPSec uses two basic security protocols: </a:t>
            </a:r>
            <a:r>
              <a:rPr lang="en-US" sz="2800" b="1" i="1" dirty="0" smtClean="0"/>
              <a:t>Authentication Header (AH) </a:t>
            </a:r>
            <a:r>
              <a:rPr lang="en-US" sz="2800" i="1" dirty="0" smtClean="0"/>
              <a:t>and </a:t>
            </a:r>
            <a:r>
              <a:rPr lang="en-US" sz="2800" b="1" i="1" dirty="0" smtClean="0"/>
              <a:t>Encapsulating Security Payload (ESP)</a:t>
            </a:r>
            <a:r>
              <a:rPr lang="en-US" sz="2800" i="1" dirty="0" smtClean="0"/>
              <a:t>. </a:t>
            </a:r>
            <a:endParaRPr lang="en-US" sz="2800" dirty="0"/>
          </a:p>
        </p:txBody>
      </p:sp>
      <p:sp>
        <p:nvSpPr>
          <p:cNvPr id="5" name="Rounded Rectangle 4"/>
          <p:cNvSpPr/>
          <p:nvPr/>
        </p:nvSpPr>
        <p:spPr>
          <a:xfrm>
            <a:off x="457200" y="3810000"/>
            <a:ext cx="8229600" cy="21336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AH</a:t>
            </a:r>
            <a:r>
              <a:rPr lang="en-US" sz="2800" i="1" dirty="0" smtClean="0"/>
              <a:t> </a:t>
            </a:r>
            <a:r>
              <a:rPr lang="en-US" sz="2800" dirty="0" smtClean="0"/>
              <a:t>is the authenticating protocol, and </a:t>
            </a:r>
            <a:r>
              <a:rPr lang="en-US" sz="2800" b="1" i="1" dirty="0" smtClean="0"/>
              <a:t>ESP</a:t>
            </a:r>
            <a:r>
              <a:rPr lang="en-US" sz="2800" i="1" dirty="0" smtClean="0"/>
              <a:t> </a:t>
            </a:r>
            <a:r>
              <a:rPr lang="en-US" sz="2800" dirty="0" smtClean="0"/>
              <a:t>is an authenticating and encrypting protocol that uses cryptographic mechanisms to provide source authentication, confidentiality, and message integrity.</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IPSEC (Internet Protocol Security)</a:t>
            </a:r>
            <a:endParaRPr lang="en-US" dirty="0"/>
          </a:p>
        </p:txBody>
      </p:sp>
      <p:sp>
        <p:nvSpPr>
          <p:cNvPr id="4" name="Rounded Rectangle 3"/>
          <p:cNvSpPr/>
          <p:nvPr/>
        </p:nvSpPr>
        <p:spPr>
          <a:xfrm>
            <a:off x="457200" y="1066800"/>
            <a:ext cx="8229600" cy="2362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IPSec can work in one of two modes: </a:t>
            </a:r>
            <a:r>
              <a:rPr lang="en-US" sz="2800" b="1" dirty="0" smtClean="0"/>
              <a:t>transport mode</a:t>
            </a:r>
            <a:r>
              <a:rPr lang="en-US" sz="2800" dirty="0" smtClean="0"/>
              <a:t>, in which the payload of the message is protected, and </a:t>
            </a:r>
            <a:r>
              <a:rPr lang="en-US" sz="2800" b="1" dirty="0" smtClean="0"/>
              <a:t>tunnel mode</a:t>
            </a:r>
            <a:r>
              <a:rPr lang="en-US" sz="2800" dirty="0" smtClean="0"/>
              <a:t>, in which the payload and the routing and header information are protected.</a:t>
            </a:r>
            <a:endParaRPr lang="en-US" sz="2800" dirty="0"/>
          </a:p>
        </p:txBody>
      </p:sp>
      <p:sp>
        <p:nvSpPr>
          <p:cNvPr id="5" name="Rounded Rectangle 4"/>
          <p:cNvSpPr/>
          <p:nvPr/>
        </p:nvSpPr>
        <p:spPr>
          <a:xfrm>
            <a:off x="457200" y="3810000"/>
            <a:ext cx="8229600" cy="2438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ESP in transport mode encrypts the actual message information so it cannot be sniffed and uncovered by an unauthorized entity. Tunnel mode provides a higher level of protection by also protecting the header and trailer data an attacker may find useful.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0"/>
          </p:nvPr>
        </p:nvSpPr>
        <p:spPr>
          <a:xfrm>
            <a:off x="6934200" y="6019800"/>
            <a:ext cx="2133600" cy="365125"/>
          </a:xfrm>
        </p:spPr>
        <p:txBody>
          <a:bodyPr/>
          <a:lstStyle/>
          <a:p>
            <a:r>
              <a:rPr lang="en-US" sz="2000" dirty="0" smtClean="0">
                <a:solidFill>
                  <a:schemeClr val="tx1"/>
                </a:solidFill>
              </a:rPr>
              <a:t>Raymond </a:t>
            </a:r>
            <a:r>
              <a:rPr lang="en-US" sz="2000" dirty="0" err="1" smtClean="0">
                <a:solidFill>
                  <a:schemeClr val="tx1"/>
                </a:solidFill>
              </a:rPr>
              <a:t>Panko</a:t>
            </a:r>
            <a:endParaRPr lang="en-US" sz="2000" dirty="0">
              <a:solidFill>
                <a:schemeClr val="tx1"/>
              </a:solidFill>
            </a:endParaRPr>
          </a:p>
        </p:txBody>
      </p:sp>
      <p:sp>
        <p:nvSpPr>
          <p:cNvPr id="30723"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8769178C-9315-4A58-A91B-C2A757FD482F}" type="slidenum">
              <a:rPr lang="en-US"/>
              <a:pPr fontAlgn="base">
                <a:spcBef>
                  <a:spcPct val="0"/>
                </a:spcBef>
                <a:spcAft>
                  <a:spcPct val="0"/>
                </a:spcAft>
              </a:pPr>
              <a:t>11</a:t>
            </a:fld>
            <a:endParaRPr lang="en-US"/>
          </a:p>
        </p:txBody>
      </p:sp>
      <p:sp>
        <p:nvSpPr>
          <p:cNvPr id="5" name="Title 4"/>
          <p:cNvSpPr>
            <a:spLocks noGrp="1"/>
          </p:cNvSpPr>
          <p:nvPr>
            <p:ph type="title"/>
          </p:nvPr>
        </p:nvSpPr>
        <p:spPr/>
        <p:txBody>
          <a:bodyPr>
            <a:noAutofit/>
          </a:bodyPr>
          <a:lstStyle/>
          <a:p>
            <a:pPr fontAlgn="auto">
              <a:spcAft>
                <a:spcPts val="0"/>
              </a:spcAft>
              <a:defRPr/>
            </a:pPr>
            <a:r>
              <a:rPr lang="en-US" sz="2400" dirty="0" err="1" smtClean="0"/>
              <a:t>IPsec</a:t>
            </a:r>
            <a:r>
              <a:rPr lang="en-US" sz="2400" dirty="0" smtClean="0"/>
              <a:t> Encapsulating Security Payload (ESP) Header and Trailer in Transport and Tunnel Modes</a:t>
            </a:r>
            <a:endParaRPr lang="en-US" sz="2400" dirty="0"/>
          </a:p>
        </p:txBody>
      </p:sp>
      <p:pic>
        <p:nvPicPr>
          <p:cNvPr id="30725" name="Picture 1" descr="S2C05F09 ESP"/>
          <p:cNvPicPr>
            <a:picLocks noChangeAspect="1" noChangeArrowheads="1"/>
          </p:cNvPicPr>
          <p:nvPr/>
        </p:nvPicPr>
        <p:blipFill>
          <a:blip r:embed="rId2"/>
          <a:srcRect/>
          <a:stretch>
            <a:fillRect/>
          </a:stretch>
        </p:blipFill>
        <p:spPr bwMode="auto">
          <a:xfrm>
            <a:off x="152400" y="1447800"/>
            <a:ext cx="8778875" cy="4227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4"/>
          <p:cNvSpPr>
            <a:spLocks noGrp="1"/>
          </p:cNvSpPr>
          <p:nvPr>
            <p:ph type="ftr" sz="quarter" idx="10"/>
          </p:nvPr>
        </p:nvSpPr>
        <p:spPr>
          <a:xfrm>
            <a:off x="6934200" y="6248400"/>
            <a:ext cx="2133600" cy="365125"/>
          </a:xfrm>
        </p:spPr>
        <p:txBody>
          <a:bodyPr/>
          <a:lstStyle/>
          <a:p>
            <a:r>
              <a:rPr lang="en-US" sz="2000" dirty="0" smtClean="0">
                <a:solidFill>
                  <a:schemeClr val="tx1"/>
                </a:solidFill>
              </a:rPr>
              <a:t>Raymond </a:t>
            </a:r>
            <a:r>
              <a:rPr lang="en-US" sz="2000" dirty="0" err="1" smtClean="0">
                <a:solidFill>
                  <a:schemeClr val="tx1"/>
                </a:solidFill>
              </a:rPr>
              <a:t>Panko</a:t>
            </a:r>
            <a:endParaRPr lang="en-US" sz="2000" dirty="0">
              <a:solidFill>
                <a:schemeClr val="tx1"/>
              </a:solidFill>
            </a:endParaRPr>
          </a:p>
        </p:txBody>
      </p:sp>
      <p:sp>
        <p:nvSpPr>
          <p:cNvPr id="25602"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DB9D7DBC-CFAD-40DB-90F1-27C524D56061}" type="slidenum">
              <a:rPr lang="en-US"/>
              <a:pPr fontAlgn="base">
                <a:spcBef>
                  <a:spcPct val="0"/>
                </a:spcBef>
                <a:spcAft>
                  <a:spcPct val="0"/>
                </a:spcAft>
              </a:pPr>
              <a:t>12</a:t>
            </a:fld>
            <a:endParaRPr lang="en-US"/>
          </a:p>
        </p:txBody>
      </p:sp>
      <p:sp>
        <p:nvSpPr>
          <p:cNvPr id="5" name="Title 4"/>
          <p:cNvSpPr>
            <a:spLocks noGrp="1"/>
          </p:cNvSpPr>
          <p:nvPr>
            <p:ph type="title"/>
          </p:nvPr>
        </p:nvSpPr>
        <p:spPr/>
        <p:txBody>
          <a:bodyPr>
            <a:noAutofit/>
          </a:bodyPr>
          <a:lstStyle/>
          <a:p>
            <a:pPr fontAlgn="auto">
              <a:spcAft>
                <a:spcPts val="0"/>
              </a:spcAft>
              <a:defRPr/>
            </a:pPr>
            <a:r>
              <a:rPr lang="en-US" sz="2800" dirty="0" err="1" smtClean="0"/>
              <a:t>IPsec</a:t>
            </a:r>
            <a:r>
              <a:rPr lang="en-US" sz="2800" dirty="0" smtClean="0"/>
              <a:t> Operation: Transport Mode </a:t>
            </a:r>
            <a:endParaRPr lang="en-US" sz="2800" dirty="0"/>
          </a:p>
        </p:txBody>
      </p:sp>
      <p:pic>
        <p:nvPicPr>
          <p:cNvPr id="25604" name="Picture 1" descr="Figure_4-07 revised March 29 IPsec Tunnel and Transport Modes"/>
          <p:cNvPicPr>
            <a:picLocks noChangeAspect="1" noChangeArrowheads="1"/>
          </p:cNvPicPr>
          <p:nvPr/>
        </p:nvPicPr>
        <p:blipFill>
          <a:blip r:embed="rId2"/>
          <a:srcRect b="47368"/>
          <a:stretch>
            <a:fillRect/>
          </a:stretch>
        </p:blipFill>
        <p:spPr bwMode="auto">
          <a:xfrm>
            <a:off x="173038" y="1954213"/>
            <a:ext cx="8818562" cy="2922587"/>
          </a:xfrm>
          <a:prstGeom prst="rect">
            <a:avLst/>
          </a:prstGeom>
          <a:noFill/>
          <a:ln w="9525">
            <a:noFill/>
            <a:miter lim="800000"/>
            <a:headEnd/>
            <a:tailEnd/>
          </a:ln>
        </p:spPr>
      </p:pic>
      <p:sp>
        <p:nvSpPr>
          <p:cNvPr id="6" name="Rounded Rectangle 5"/>
          <p:cNvSpPr/>
          <p:nvPr/>
        </p:nvSpPr>
        <p:spPr>
          <a:xfrm>
            <a:off x="1600200" y="3200400"/>
            <a:ext cx="1143000" cy="838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7315200" y="3429000"/>
            <a:ext cx="1752600" cy="1600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ounded Rectangle 7"/>
          <p:cNvSpPr/>
          <p:nvPr/>
        </p:nvSpPr>
        <p:spPr>
          <a:xfrm>
            <a:off x="1447800" y="2514600"/>
            <a:ext cx="64770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6248400" y="1066800"/>
            <a:ext cx="1905000" cy="12192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1.</a:t>
            </a:r>
          </a:p>
          <a:p>
            <a:pPr algn="ctr" fontAlgn="auto">
              <a:spcBef>
                <a:spcPts val="0"/>
              </a:spcBef>
              <a:spcAft>
                <a:spcPts val="0"/>
              </a:spcAft>
              <a:defRPr/>
            </a:pPr>
            <a:r>
              <a:rPr lang="en-US" dirty="0"/>
              <a:t>End-to-End</a:t>
            </a:r>
          </a:p>
          <a:p>
            <a:pPr algn="ctr" fontAlgn="auto">
              <a:spcBef>
                <a:spcPts val="0"/>
              </a:spcBef>
              <a:spcAft>
                <a:spcPts val="0"/>
              </a:spcAft>
              <a:defRPr/>
            </a:pPr>
            <a:r>
              <a:rPr lang="en-US" dirty="0"/>
              <a:t>Security</a:t>
            </a:r>
          </a:p>
          <a:p>
            <a:pPr algn="ctr" fontAlgn="auto">
              <a:spcBef>
                <a:spcPts val="0"/>
              </a:spcBef>
              <a:spcAft>
                <a:spcPts val="0"/>
              </a:spcAft>
              <a:defRPr/>
            </a:pPr>
            <a:r>
              <a:rPr lang="en-US" dirty="0"/>
              <a:t>(Good)</a:t>
            </a:r>
          </a:p>
        </p:txBody>
      </p:sp>
      <p:sp>
        <p:nvSpPr>
          <p:cNvPr id="10" name="Rounded Rectangle 9"/>
          <p:cNvSpPr/>
          <p:nvPr/>
        </p:nvSpPr>
        <p:spPr>
          <a:xfrm>
            <a:off x="1905000" y="4648200"/>
            <a:ext cx="1905000" cy="12192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2.</a:t>
            </a:r>
          </a:p>
          <a:p>
            <a:pPr algn="ctr" fontAlgn="auto">
              <a:spcBef>
                <a:spcPts val="0"/>
              </a:spcBef>
              <a:spcAft>
                <a:spcPts val="0"/>
              </a:spcAft>
              <a:defRPr/>
            </a:pPr>
            <a:r>
              <a:rPr lang="en-US" dirty="0"/>
              <a:t>Security in</a:t>
            </a:r>
            <a:br>
              <a:rPr lang="en-US" dirty="0"/>
            </a:br>
            <a:r>
              <a:rPr lang="en-US" dirty="0"/>
              <a:t>Site Network</a:t>
            </a:r>
          </a:p>
          <a:p>
            <a:pPr algn="ctr" fontAlgn="auto">
              <a:spcBef>
                <a:spcPts val="0"/>
              </a:spcBef>
              <a:spcAft>
                <a:spcPts val="0"/>
              </a:spcAft>
              <a:defRPr/>
            </a:pPr>
            <a:r>
              <a:rPr lang="en-US" dirty="0"/>
              <a:t>(Good)</a:t>
            </a:r>
          </a:p>
        </p:txBody>
      </p:sp>
      <p:sp>
        <p:nvSpPr>
          <p:cNvPr id="11" name="Rounded Rectangle 10"/>
          <p:cNvSpPr/>
          <p:nvPr/>
        </p:nvSpPr>
        <p:spPr>
          <a:xfrm>
            <a:off x="4876800" y="4572000"/>
            <a:ext cx="1905000" cy="12192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3.</a:t>
            </a:r>
          </a:p>
          <a:p>
            <a:pPr algn="ctr" fontAlgn="auto">
              <a:spcBef>
                <a:spcPts val="0"/>
              </a:spcBef>
              <a:spcAft>
                <a:spcPts val="0"/>
              </a:spcAft>
              <a:defRPr/>
            </a:pPr>
            <a:r>
              <a:rPr lang="en-US" dirty="0"/>
              <a:t>Setup Cost</a:t>
            </a:r>
          </a:p>
          <a:p>
            <a:pPr algn="ctr" fontAlgn="auto">
              <a:spcBef>
                <a:spcPts val="0"/>
              </a:spcBef>
              <a:spcAft>
                <a:spcPts val="0"/>
              </a:spcAft>
              <a:defRPr/>
            </a:pPr>
            <a:r>
              <a:rPr lang="en-US" dirty="0"/>
              <a:t>On Each Host</a:t>
            </a:r>
          </a:p>
          <a:p>
            <a:pPr algn="ctr" fontAlgn="auto">
              <a:spcBef>
                <a:spcPts val="0"/>
              </a:spcBef>
              <a:spcAft>
                <a:spcPts val="0"/>
              </a:spcAft>
              <a:defRPr/>
            </a:pPr>
            <a:r>
              <a:rPr lang="en-US" dirty="0"/>
              <a:t>(Costly)</a:t>
            </a:r>
          </a:p>
        </p:txBody>
      </p:sp>
      <p:cxnSp>
        <p:nvCxnSpPr>
          <p:cNvPr id="13" name="Straight Arrow Connector 12"/>
          <p:cNvCxnSpPr/>
          <p:nvPr/>
        </p:nvCxnSpPr>
        <p:spPr>
          <a:xfrm rot="5400000">
            <a:off x="6019800" y="2286000"/>
            <a:ext cx="304800" cy="3048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0" idx="0"/>
          </p:cNvCxnSpPr>
          <p:nvPr/>
        </p:nvCxnSpPr>
        <p:spPr>
          <a:xfrm rot="16200000" flipV="1">
            <a:off x="2419350" y="4210050"/>
            <a:ext cx="609600" cy="2667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7" idx="1"/>
          </p:cNvCxnSpPr>
          <p:nvPr/>
        </p:nvCxnSpPr>
        <p:spPr>
          <a:xfrm flipV="1">
            <a:off x="6705600" y="4229100"/>
            <a:ext cx="609600" cy="4191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a:t>Copyright Pearson Prentice-Hall 2010</a:t>
            </a:r>
          </a:p>
        </p:txBody>
      </p:sp>
      <p:sp>
        <p:nvSpPr>
          <p:cNvPr id="26626"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B963E2B3-B395-4CBF-8F26-EE50F6342FA3}" type="slidenum">
              <a:rPr lang="en-US"/>
              <a:pPr fontAlgn="base">
                <a:spcBef>
                  <a:spcPct val="0"/>
                </a:spcBef>
                <a:spcAft>
                  <a:spcPct val="0"/>
                </a:spcAft>
              </a:pPr>
              <a:t>13</a:t>
            </a:fld>
            <a:endParaRPr lang="en-US"/>
          </a:p>
        </p:txBody>
      </p:sp>
      <p:sp>
        <p:nvSpPr>
          <p:cNvPr id="5" name="Title 4"/>
          <p:cNvSpPr>
            <a:spLocks noGrp="1"/>
          </p:cNvSpPr>
          <p:nvPr>
            <p:ph type="title"/>
          </p:nvPr>
        </p:nvSpPr>
        <p:spPr/>
        <p:txBody>
          <a:bodyPr>
            <a:noAutofit/>
          </a:bodyPr>
          <a:lstStyle/>
          <a:p>
            <a:pPr fontAlgn="auto">
              <a:spcAft>
                <a:spcPts val="0"/>
              </a:spcAft>
              <a:defRPr/>
            </a:pPr>
            <a:r>
              <a:rPr lang="en-US" sz="2800" dirty="0" err="1" smtClean="0"/>
              <a:t>IPsec</a:t>
            </a:r>
            <a:r>
              <a:rPr lang="en-US" sz="2800" dirty="0" smtClean="0"/>
              <a:t> Operation: Tunnel Mode </a:t>
            </a:r>
            <a:endParaRPr lang="en-US" sz="2800" dirty="0"/>
          </a:p>
        </p:txBody>
      </p:sp>
      <p:pic>
        <p:nvPicPr>
          <p:cNvPr id="26628" name="Picture 1" descr="Figure_4-07 revised March 29 IPsec Tunnel and Transport Modes"/>
          <p:cNvPicPr>
            <a:picLocks noChangeAspect="1" noChangeArrowheads="1"/>
          </p:cNvPicPr>
          <p:nvPr/>
        </p:nvPicPr>
        <p:blipFill>
          <a:blip r:embed="rId2"/>
          <a:srcRect l="1665" t="52632" r="3316"/>
          <a:stretch>
            <a:fillRect/>
          </a:stretch>
        </p:blipFill>
        <p:spPr bwMode="auto">
          <a:xfrm>
            <a:off x="76200" y="1447800"/>
            <a:ext cx="8980488" cy="2819400"/>
          </a:xfrm>
          <a:prstGeom prst="rect">
            <a:avLst/>
          </a:prstGeom>
          <a:noFill/>
          <a:ln w="9525">
            <a:noFill/>
            <a:miter lim="800000"/>
            <a:headEnd/>
            <a:tailEnd/>
          </a:ln>
        </p:spPr>
      </p:pic>
      <p:sp>
        <p:nvSpPr>
          <p:cNvPr id="6" name="Rounded Rectangle 5"/>
          <p:cNvSpPr/>
          <p:nvPr/>
        </p:nvSpPr>
        <p:spPr>
          <a:xfrm>
            <a:off x="1447800" y="3048000"/>
            <a:ext cx="1219200" cy="1066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8077200" y="3124200"/>
            <a:ext cx="990600" cy="1295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ounded Rectangle 7"/>
          <p:cNvSpPr/>
          <p:nvPr/>
        </p:nvSpPr>
        <p:spPr>
          <a:xfrm>
            <a:off x="2057400" y="4419600"/>
            <a:ext cx="1905000" cy="12192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2.</a:t>
            </a:r>
          </a:p>
          <a:p>
            <a:pPr algn="ctr" fontAlgn="auto">
              <a:spcBef>
                <a:spcPts val="0"/>
              </a:spcBef>
              <a:spcAft>
                <a:spcPts val="0"/>
              </a:spcAft>
              <a:defRPr/>
            </a:pPr>
            <a:r>
              <a:rPr lang="en-US" dirty="0"/>
              <a:t>No Security in</a:t>
            </a:r>
            <a:br>
              <a:rPr lang="en-US" dirty="0"/>
            </a:br>
            <a:r>
              <a:rPr lang="en-US" dirty="0"/>
              <a:t>Site Network</a:t>
            </a:r>
          </a:p>
          <a:p>
            <a:pPr algn="ctr" fontAlgn="auto">
              <a:spcBef>
                <a:spcPts val="0"/>
              </a:spcBef>
              <a:spcAft>
                <a:spcPts val="0"/>
              </a:spcAft>
              <a:defRPr/>
            </a:pPr>
            <a:r>
              <a:rPr lang="en-US" dirty="0"/>
              <a:t>(Bad)</a:t>
            </a:r>
          </a:p>
        </p:txBody>
      </p:sp>
      <p:sp>
        <p:nvSpPr>
          <p:cNvPr id="9" name="Rounded Rectangle 8"/>
          <p:cNvSpPr/>
          <p:nvPr/>
        </p:nvSpPr>
        <p:spPr>
          <a:xfrm>
            <a:off x="5791200" y="4495800"/>
            <a:ext cx="1905000" cy="12192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3.</a:t>
            </a:r>
          </a:p>
          <a:p>
            <a:pPr algn="ctr" fontAlgn="auto">
              <a:spcBef>
                <a:spcPts val="0"/>
              </a:spcBef>
              <a:spcAft>
                <a:spcPts val="0"/>
              </a:spcAft>
              <a:defRPr/>
            </a:pPr>
            <a:r>
              <a:rPr lang="en-US" dirty="0"/>
              <a:t>No Setup Cost</a:t>
            </a:r>
          </a:p>
          <a:p>
            <a:pPr algn="ctr" fontAlgn="auto">
              <a:spcBef>
                <a:spcPts val="0"/>
              </a:spcBef>
              <a:spcAft>
                <a:spcPts val="0"/>
              </a:spcAft>
              <a:defRPr/>
            </a:pPr>
            <a:r>
              <a:rPr lang="en-US" dirty="0"/>
              <a:t>On Each Host</a:t>
            </a:r>
          </a:p>
          <a:p>
            <a:pPr algn="ctr" fontAlgn="auto">
              <a:spcBef>
                <a:spcPts val="0"/>
              </a:spcBef>
              <a:spcAft>
                <a:spcPts val="0"/>
              </a:spcAft>
              <a:defRPr/>
            </a:pPr>
            <a:r>
              <a:rPr lang="en-US" dirty="0"/>
              <a:t>(Good)</a:t>
            </a:r>
          </a:p>
        </p:txBody>
      </p:sp>
      <p:cxnSp>
        <p:nvCxnSpPr>
          <p:cNvPr id="10" name="Straight Arrow Connector 9"/>
          <p:cNvCxnSpPr>
            <a:stCxn id="8" idx="0"/>
          </p:cNvCxnSpPr>
          <p:nvPr/>
        </p:nvCxnSpPr>
        <p:spPr>
          <a:xfrm rot="16200000" flipV="1">
            <a:off x="2609850" y="4019550"/>
            <a:ext cx="381000" cy="4191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flipH="1" flipV="1">
            <a:off x="7620000" y="4114800"/>
            <a:ext cx="457200" cy="4572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Footer Placeholder 4"/>
          <p:cNvSpPr txBox="1">
            <a:spLocks/>
          </p:cNvSpPr>
          <p:nvPr/>
        </p:nvSpPr>
        <p:spPr>
          <a:xfrm>
            <a:off x="6934200" y="6248400"/>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Raymond Panko</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0"/>
          </p:nvPr>
        </p:nvSpPr>
        <p:spPr/>
        <p:txBody>
          <a:bodyPr/>
          <a:lstStyle/>
          <a:p>
            <a:r>
              <a:rPr lang="en-US"/>
              <a:t>Copyright Pearson Prentice-Hall 2010</a:t>
            </a:r>
          </a:p>
        </p:txBody>
      </p:sp>
      <p:sp>
        <p:nvSpPr>
          <p:cNvPr id="27650"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783F0CD0-D590-47EC-B6A0-D6096A621961}" type="slidenum">
              <a:rPr lang="en-US"/>
              <a:pPr fontAlgn="base">
                <a:spcBef>
                  <a:spcPct val="0"/>
                </a:spcBef>
                <a:spcAft>
                  <a:spcPct val="0"/>
                </a:spcAft>
              </a:pPr>
              <a:t>14</a:t>
            </a:fld>
            <a:endParaRPr lang="en-US"/>
          </a:p>
        </p:txBody>
      </p:sp>
      <p:sp>
        <p:nvSpPr>
          <p:cNvPr id="5" name="Title 4"/>
          <p:cNvSpPr>
            <a:spLocks noGrp="1"/>
          </p:cNvSpPr>
          <p:nvPr>
            <p:ph type="title"/>
          </p:nvPr>
        </p:nvSpPr>
        <p:spPr>
          <a:xfrm>
            <a:off x="457200" y="274638"/>
            <a:ext cx="8229600" cy="639762"/>
          </a:xfrm>
        </p:spPr>
        <p:txBody>
          <a:bodyPr>
            <a:noAutofit/>
          </a:bodyPr>
          <a:lstStyle/>
          <a:p>
            <a:pPr fontAlgn="auto">
              <a:spcAft>
                <a:spcPts val="0"/>
              </a:spcAft>
              <a:defRPr/>
            </a:pPr>
            <a:r>
              <a:rPr lang="en-US" sz="2400" dirty="0" smtClean="0"/>
              <a:t>Comparing </a:t>
            </a:r>
            <a:r>
              <a:rPr lang="en-US" sz="2400" dirty="0" err="1" smtClean="0"/>
              <a:t>IPsec</a:t>
            </a:r>
            <a:r>
              <a:rPr lang="en-US" sz="2400" dirty="0" smtClean="0"/>
              <a:t> Transport and Tunnel Modes</a:t>
            </a:r>
            <a:endParaRPr lang="en-US" sz="2400" dirty="0"/>
          </a:p>
        </p:txBody>
      </p:sp>
      <p:graphicFrame>
        <p:nvGraphicFramePr>
          <p:cNvPr id="7" name="Table 6"/>
          <p:cNvGraphicFramePr>
            <a:graphicFrameLocks noGrp="1"/>
          </p:cNvGraphicFramePr>
          <p:nvPr/>
        </p:nvGraphicFramePr>
        <p:xfrm>
          <a:off x="152400" y="1066800"/>
          <a:ext cx="8839200" cy="5105400"/>
        </p:xfrm>
        <a:graphic>
          <a:graphicData uri="http://schemas.openxmlformats.org/drawingml/2006/table">
            <a:tbl>
              <a:tblPr/>
              <a:tblGrid>
                <a:gridCol w="2946400"/>
                <a:gridCol w="2946400"/>
                <a:gridCol w="2946400"/>
              </a:tblGrid>
              <a:tr h="330200">
                <a:tc>
                  <a:txBody>
                    <a:bodyPr/>
                    <a:lstStyle/>
                    <a:p>
                      <a:pPr marL="0" marR="0" hangingPunct="0">
                        <a:spcBef>
                          <a:spcPts val="300"/>
                        </a:spcBef>
                        <a:spcAft>
                          <a:spcPts val="300"/>
                        </a:spcAft>
                      </a:pPr>
                      <a:r>
                        <a:rPr lang="en-US" sz="2000" b="1" dirty="0">
                          <a:solidFill>
                            <a:srgbClr val="FFFFFF"/>
                          </a:solidFill>
                          <a:latin typeface="Arial"/>
                          <a:ea typeface="Times New Roman"/>
                          <a:cs typeface="Times New Roman"/>
                        </a:rPr>
                        <a:t>Characteristic</a:t>
                      </a:r>
                      <a:endParaRPr lang="en-US" sz="2000" dirty="0">
                        <a:latin typeface="Arial"/>
                        <a:ea typeface="Times New Roman"/>
                        <a:cs typeface="Times New Roman"/>
                      </a:endParaRPr>
                    </a:p>
                  </a:txBody>
                  <a:tcPr marL="107157" marR="107157"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08080"/>
                    </a:solidFill>
                  </a:tcPr>
                </a:tc>
                <a:tc>
                  <a:txBody>
                    <a:bodyPr/>
                    <a:lstStyle/>
                    <a:p>
                      <a:pPr marL="0" marR="0" hangingPunct="0">
                        <a:spcBef>
                          <a:spcPts val="300"/>
                        </a:spcBef>
                        <a:spcAft>
                          <a:spcPts val="300"/>
                        </a:spcAft>
                      </a:pPr>
                      <a:r>
                        <a:rPr lang="en-US" sz="2000" b="1" dirty="0">
                          <a:solidFill>
                            <a:srgbClr val="FFFFFF"/>
                          </a:solidFill>
                          <a:latin typeface="Arial"/>
                          <a:ea typeface="Times New Roman"/>
                          <a:cs typeface="Times New Roman"/>
                        </a:rPr>
                        <a:t>Transport Mode</a:t>
                      </a:r>
                      <a:endParaRPr lang="en-US" sz="2000" dirty="0">
                        <a:latin typeface="Arial"/>
                        <a:ea typeface="Times New Roman"/>
                        <a:cs typeface="Times New Roman"/>
                      </a:endParaRPr>
                    </a:p>
                  </a:txBody>
                  <a:tcPr marL="107157" marR="107157" marT="0" marB="0">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08080"/>
                    </a:solidFill>
                  </a:tcPr>
                </a:tc>
                <a:tc>
                  <a:txBody>
                    <a:bodyPr/>
                    <a:lstStyle/>
                    <a:p>
                      <a:pPr marL="0" marR="0" hangingPunct="0">
                        <a:spcBef>
                          <a:spcPts val="300"/>
                        </a:spcBef>
                        <a:spcAft>
                          <a:spcPts val="300"/>
                        </a:spcAft>
                      </a:pPr>
                      <a:r>
                        <a:rPr lang="en-US" sz="2000" b="1">
                          <a:solidFill>
                            <a:srgbClr val="FFFFFF"/>
                          </a:solidFill>
                          <a:latin typeface="Arial"/>
                          <a:ea typeface="Times New Roman"/>
                          <a:cs typeface="Times New Roman"/>
                        </a:rPr>
                        <a:t>Tunnel Mode</a:t>
                      </a:r>
                      <a:endParaRPr lang="en-US" sz="2000">
                        <a:latin typeface="Arial"/>
                        <a:ea typeface="Times New Roman"/>
                        <a:cs typeface="Times New Roman"/>
                      </a:endParaRPr>
                    </a:p>
                  </a:txBody>
                  <a:tcPr marL="107157" marR="107157"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08080"/>
                    </a:solidFill>
                  </a:tcPr>
                </a:tc>
              </a:tr>
              <a:tr h="660400">
                <a:tc>
                  <a:txBody>
                    <a:bodyPr/>
                    <a:lstStyle/>
                    <a:p>
                      <a:pPr marL="0" marR="0" hangingPunct="0">
                        <a:spcBef>
                          <a:spcPts val="300"/>
                        </a:spcBef>
                        <a:spcAft>
                          <a:spcPts val="300"/>
                        </a:spcAft>
                      </a:pPr>
                      <a:r>
                        <a:rPr lang="en-US" sz="2000">
                          <a:latin typeface="Arial"/>
                          <a:ea typeface="Times New Roman"/>
                          <a:cs typeface="Times New Roman"/>
                        </a:rPr>
                        <a:t>Uses an IPsec VPN Gateway?</a:t>
                      </a:r>
                    </a:p>
                  </a:txBody>
                  <a:tcPr marL="107157" marR="107157"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hangingPunct="0">
                        <a:spcBef>
                          <a:spcPts val="300"/>
                        </a:spcBef>
                        <a:spcAft>
                          <a:spcPts val="300"/>
                        </a:spcAft>
                      </a:pPr>
                      <a:r>
                        <a:rPr lang="en-US" sz="2000">
                          <a:latin typeface="Arial"/>
                          <a:ea typeface="Times New Roman"/>
                          <a:cs typeface="Times New Roman"/>
                        </a:rPr>
                        <a:t>No</a:t>
                      </a:r>
                    </a:p>
                  </a:txBody>
                  <a:tcPr marL="107157" marR="107157"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hangingPunct="0">
                        <a:spcBef>
                          <a:spcPts val="300"/>
                        </a:spcBef>
                        <a:spcAft>
                          <a:spcPts val="300"/>
                        </a:spcAft>
                      </a:pPr>
                      <a:r>
                        <a:rPr lang="en-US" sz="2000">
                          <a:latin typeface="Arial"/>
                          <a:ea typeface="Times New Roman"/>
                          <a:cs typeface="Times New Roman"/>
                        </a:rPr>
                        <a:t>Yes</a:t>
                      </a:r>
                    </a:p>
                  </a:txBody>
                  <a:tcPr marL="107157" marR="107157"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1200">
                <a:tc>
                  <a:txBody>
                    <a:bodyPr/>
                    <a:lstStyle/>
                    <a:p>
                      <a:pPr marL="0" marR="0" hangingPunct="0">
                        <a:spcBef>
                          <a:spcPts val="300"/>
                        </a:spcBef>
                        <a:spcAft>
                          <a:spcPts val="300"/>
                        </a:spcAft>
                      </a:pPr>
                      <a:r>
                        <a:rPr lang="en-US" sz="2000">
                          <a:latin typeface="Arial"/>
                          <a:ea typeface="Times New Roman"/>
                          <a:cs typeface="Times New Roman"/>
                        </a:rPr>
                        <a:t>Cryptographic Protection</a:t>
                      </a:r>
                    </a:p>
                  </a:txBody>
                  <a:tcPr marL="107157" marR="107157"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hangingPunct="0">
                        <a:spcBef>
                          <a:spcPts val="300"/>
                        </a:spcBef>
                        <a:spcAft>
                          <a:spcPts val="300"/>
                        </a:spcAft>
                      </a:pPr>
                      <a:r>
                        <a:rPr lang="en-US" sz="2000" dirty="0">
                          <a:latin typeface="Arial"/>
                          <a:ea typeface="Times New Roman"/>
                          <a:cs typeface="Times New Roman"/>
                        </a:rPr>
                        <a:t>All the way from the source host to the destination host, including the Internet and the two site networks.</a:t>
                      </a:r>
                    </a:p>
                  </a:txBody>
                  <a:tcPr marL="107157" marR="10715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hangingPunct="0">
                        <a:spcBef>
                          <a:spcPts val="300"/>
                        </a:spcBef>
                        <a:spcAft>
                          <a:spcPts val="300"/>
                        </a:spcAft>
                      </a:pPr>
                      <a:r>
                        <a:rPr lang="en-US" sz="2000">
                          <a:latin typeface="Arial"/>
                          <a:ea typeface="Times New Roman"/>
                          <a:cs typeface="Times New Roman"/>
                        </a:rPr>
                        <a:t>Only over the Internet between the IPsec gateways. Not within the two site networks.</a:t>
                      </a:r>
                    </a:p>
                  </a:txBody>
                  <a:tcPr marL="107157" marR="107157"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0">
                <a:tc>
                  <a:txBody>
                    <a:bodyPr/>
                    <a:lstStyle/>
                    <a:p>
                      <a:pPr marL="0" marR="0" hangingPunct="0">
                        <a:spcBef>
                          <a:spcPts val="300"/>
                        </a:spcBef>
                        <a:spcAft>
                          <a:spcPts val="300"/>
                        </a:spcAft>
                      </a:pPr>
                      <a:r>
                        <a:rPr lang="en-US" sz="2000">
                          <a:latin typeface="Arial"/>
                          <a:ea typeface="Times New Roman"/>
                          <a:cs typeface="Times New Roman"/>
                        </a:rPr>
                        <a:t>Setup Costs</a:t>
                      </a:r>
                    </a:p>
                  </a:txBody>
                  <a:tcPr marL="107157" marR="107157"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hangingPunct="0">
                        <a:spcBef>
                          <a:spcPts val="300"/>
                        </a:spcBef>
                        <a:spcAft>
                          <a:spcPts val="300"/>
                        </a:spcAft>
                      </a:pPr>
                      <a:r>
                        <a:rPr lang="en-US" sz="2000">
                          <a:latin typeface="Arial"/>
                          <a:ea typeface="Times New Roman"/>
                          <a:cs typeface="Times New Roman"/>
                        </a:rPr>
                        <a:t>High. Setup requires the creation of a digital certificate for each client and significant configuration work.</a:t>
                      </a:r>
                    </a:p>
                  </a:txBody>
                  <a:tcPr marL="107157" marR="10715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hangingPunct="0">
                        <a:spcBef>
                          <a:spcPts val="300"/>
                        </a:spcBef>
                        <a:spcAft>
                          <a:spcPts val="300"/>
                        </a:spcAft>
                      </a:pPr>
                      <a:r>
                        <a:rPr lang="en-US" sz="2000" dirty="0">
                          <a:latin typeface="Arial"/>
                          <a:ea typeface="Times New Roman"/>
                          <a:cs typeface="Times New Roman"/>
                        </a:rPr>
                        <a:t>Low. Only the IPsec gateways must implement IPsec, so only they need digital certificates and need to be configured.</a:t>
                      </a:r>
                    </a:p>
                  </a:txBody>
                  <a:tcPr marL="107157" marR="107157"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Footer Placeholder 4"/>
          <p:cNvSpPr txBox="1">
            <a:spLocks/>
          </p:cNvSpPr>
          <p:nvPr/>
        </p:nvSpPr>
        <p:spPr>
          <a:xfrm>
            <a:off x="5715000" y="6324601"/>
            <a:ext cx="3124200" cy="3048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Raymond </a:t>
            </a:r>
            <a:r>
              <a:rPr lang="en-US" sz="2800" dirty="0" smtClean="0"/>
              <a:t>P</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anko</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75940" y="2895600"/>
            <a:ext cx="8915660" cy="3124200"/>
          </a:xfrm>
          <a:prstGeom prst="rect">
            <a:avLst/>
          </a:prstGeom>
          <a:noFill/>
          <a:ln w="9525">
            <a:noFill/>
            <a:miter lim="800000"/>
            <a:headEnd/>
            <a:tailEnd/>
          </a:ln>
          <a:effectLst/>
        </p:spPr>
      </p:pic>
      <p:sp>
        <p:nvSpPr>
          <p:cNvPr id="5" name="Rounded Rectangle 4"/>
          <p:cNvSpPr/>
          <p:nvPr/>
        </p:nvSpPr>
        <p:spPr>
          <a:xfrm>
            <a:off x="457200" y="304800"/>
            <a:ext cx="8229600" cy="2362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Figure shows the high-level view of the steps of setting up an IPSec connection.</a:t>
            </a:r>
            <a:endParaRPr lang="en-US" sz="2800" dirty="0"/>
          </a:p>
        </p:txBody>
      </p:sp>
      <p:sp>
        <p:nvSpPr>
          <p:cNvPr id="4" name="Footer Placeholder 4"/>
          <p:cNvSpPr>
            <a:spLocks noGrp="1"/>
          </p:cNvSpPr>
          <p:nvPr>
            <p:ph type="ftr" sz="quarter" idx="10"/>
          </p:nvPr>
        </p:nvSpPr>
        <p:spPr>
          <a:xfrm>
            <a:off x="5715000" y="6324601"/>
            <a:ext cx="3124200" cy="304800"/>
          </a:xfrm>
        </p:spPr>
        <p:txBody>
          <a:bodyPr/>
          <a:lstStyle/>
          <a:p>
            <a:r>
              <a:rPr lang="en-US" sz="2800" dirty="0" err="1" smtClean="0">
                <a:solidFill>
                  <a:schemeClr val="tx1"/>
                </a:solidFill>
              </a:rPr>
              <a:t>Shon</a:t>
            </a:r>
            <a:r>
              <a:rPr lang="en-US" sz="2800" dirty="0" smtClean="0">
                <a:solidFill>
                  <a:schemeClr val="tx1"/>
                </a:solidFill>
              </a:rPr>
              <a:t> Harris</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400" y="838200"/>
            <a:ext cx="82296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Each device will have at least one </a:t>
            </a:r>
            <a:r>
              <a:rPr lang="en-US" sz="2800" b="1" i="1" dirty="0" smtClean="0"/>
              <a:t>security association (SA) for each secure connection </a:t>
            </a:r>
            <a:r>
              <a:rPr lang="en-US" sz="2800" dirty="0" smtClean="0"/>
              <a:t>it uses. The SA, which is critical to the IPSec architecture, is a record of the configurations the device needs to support an IPSec connection.</a:t>
            </a:r>
            <a:endParaRPr lang="en-US" sz="2800" dirty="0"/>
          </a:p>
        </p:txBody>
      </p:sp>
      <p:sp>
        <p:nvSpPr>
          <p:cNvPr id="5" name="Rounded Rectangle 4"/>
          <p:cNvSpPr/>
          <p:nvPr/>
        </p:nvSpPr>
        <p:spPr>
          <a:xfrm>
            <a:off x="609600" y="3276600"/>
            <a:ext cx="8153400" cy="35052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When two devices complete their handshaking process, which means they have agreed upon a long list of parameters they will use to communicate, these data must be recorded and stored somewhere, which is in the SA. The SA can contain the authentication and encryption keys, the agreed-upon algorithms, the key lifetime, and the source IP address.</a:t>
            </a:r>
            <a:endParaRPr lang="en-US" sz="2800" dirty="0"/>
          </a:p>
        </p:txBody>
      </p:sp>
      <p:sp>
        <p:nvSpPr>
          <p:cNvPr id="6" name="Title 1"/>
          <p:cNvSpPr>
            <a:spLocks noGrp="1"/>
          </p:cNvSpPr>
          <p:nvPr>
            <p:ph type="title"/>
          </p:nvPr>
        </p:nvSpPr>
        <p:spPr>
          <a:xfrm>
            <a:off x="457200" y="-152400"/>
            <a:ext cx="8229600" cy="990600"/>
          </a:xfrm>
        </p:spPr>
        <p:txBody>
          <a:bodyPr/>
          <a:lstStyle/>
          <a:p>
            <a:r>
              <a:rPr lang="en-US" dirty="0" smtClean="0"/>
              <a:t>IPSEC (Internet Protocol Security)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0"/>
          </p:nvPr>
        </p:nvSpPr>
        <p:spPr>
          <a:xfrm>
            <a:off x="6858000" y="6324600"/>
            <a:ext cx="2133600" cy="396875"/>
          </a:xfrm>
        </p:spPr>
        <p:txBody>
          <a:bodyPr/>
          <a:lstStyle/>
          <a:p>
            <a:r>
              <a:rPr lang="en-US" sz="1800" dirty="0" smtClean="0">
                <a:solidFill>
                  <a:schemeClr val="tx1"/>
                </a:solidFill>
              </a:rPr>
              <a:t>Raymond </a:t>
            </a:r>
            <a:r>
              <a:rPr lang="en-US" sz="1800" dirty="0" err="1" smtClean="0">
                <a:solidFill>
                  <a:schemeClr val="tx1"/>
                </a:solidFill>
              </a:rPr>
              <a:t>Panko</a:t>
            </a:r>
            <a:endParaRPr lang="en-US" sz="1800" dirty="0">
              <a:solidFill>
                <a:schemeClr val="tx1"/>
              </a:solidFill>
            </a:endParaRPr>
          </a:p>
        </p:txBody>
      </p:sp>
      <p:sp>
        <p:nvSpPr>
          <p:cNvPr id="29698"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F5DA8548-5091-466F-A121-0D7B44E25EF6}" type="slidenum">
              <a:rPr lang="en-US"/>
              <a:pPr fontAlgn="base">
                <a:spcBef>
                  <a:spcPct val="0"/>
                </a:spcBef>
                <a:spcAft>
                  <a:spcPct val="0"/>
                </a:spcAft>
              </a:pPr>
              <a:t>17</a:t>
            </a:fld>
            <a:endParaRPr lang="en-US"/>
          </a:p>
        </p:txBody>
      </p:sp>
      <p:sp>
        <p:nvSpPr>
          <p:cNvPr id="5" name="Title 4"/>
          <p:cNvSpPr>
            <a:spLocks noGrp="1"/>
          </p:cNvSpPr>
          <p:nvPr>
            <p:ph type="title"/>
          </p:nvPr>
        </p:nvSpPr>
        <p:spPr>
          <a:xfrm>
            <a:off x="304800" y="152400"/>
            <a:ext cx="8229600" cy="715962"/>
          </a:xfrm>
        </p:spPr>
        <p:txBody>
          <a:bodyPr/>
          <a:lstStyle/>
          <a:p>
            <a:pPr fontAlgn="auto">
              <a:spcAft>
                <a:spcPts val="0"/>
              </a:spcAft>
              <a:defRPr/>
            </a:pPr>
            <a:r>
              <a:rPr lang="en-US" sz="2400" dirty="0" err="1" smtClean="0"/>
              <a:t>IPsec</a:t>
            </a:r>
            <a:r>
              <a:rPr lang="en-US" sz="2400" dirty="0" smtClean="0"/>
              <a:t> Security Associations</a:t>
            </a:r>
            <a:endParaRPr lang="en-US" sz="2400" dirty="0"/>
          </a:p>
        </p:txBody>
      </p:sp>
      <p:pic>
        <p:nvPicPr>
          <p:cNvPr id="29700" name="Picture 1" descr="S2C05F08 IPsec SAs"/>
          <p:cNvPicPr>
            <a:picLocks noChangeAspect="1" noChangeArrowheads="1"/>
          </p:cNvPicPr>
          <p:nvPr/>
        </p:nvPicPr>
        <p:blipFill>
          <a:blip r:embed="rId2"/>
          <a:srcRect r="4202"/>
          <a:stretch>
            <a:fillRect/>
          </a:stretch>
        </p:blipFill>
        <p:spPr bwMode="auto">
          <a:xfrm>
            <a:off x="76200" y="914400"/>
            <a:ext cx="8931275" cy="556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400" y="914400"/>
            <a:ext cx="8229600" cy="312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When a device receives a packet via the IPSec protocol, it is the SA that tells the device what to do with the packet. So if device B receives a packet from device C via IPSec, device B will look to the corresponding SA to tell it how to decrypt the packet, how to properly authenticate the source of the packet, which key to use, and how to reply to the message if necessary.</a:t>
            </a:r>
            <a:endParaRPr lang="en-US" sz="2400" dirty="0"/>
          </a:p>
        </p:txBody>
      </p:sp>
      <p:sp>
        <p:nvSpPr>
          <p:cNvPr id="5" name="Rounded Rectangle 4"/>
          <p:cNvSpPr/>
          <p:nvPr/>
        </p:nvSpPr>
        <p:spPr>
          <a:xfrm>
            <a:off x="609600" y="4191000"/>
            <a:ext cx="8153400" cy="26670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SAs are directional, so a device will have one SA for outbound traffic and a different SA for inbound traffic for each individual communication channel. If a device is connecting to three devices, it will have at least six SAs, one for each inbound and outbound connection per remote device. </a:t>
            </a:r>
            <a:endParaRPr lang="en-US" sz="2800" dirty="0"/>
          </a:p>
        </p:txBody>
      </p:sp>
      <p:sp>
        <p:nvSpPr>
          <p:cNvPr id="6" name="Title 1"/>
          <p:cNvSpPr>
            <a:spLocks noGrp="1"/>
          </p:cNvSpPr>
          <p:nvPr>
            <p:ph type="title"/>
          </p:nvPr>
        </p:nvSpPr>
        <p:spPr>
          <a:xfrm>
            <a:off x="457200" y="-76200"/>
            <a:ext cx="8229600" cy="1143000"/>
          </a:xfrm>
        </p:spPr>
        <p:txBody>
          <a:bodyPr/>
          <a:lstStyle/>
          <a:p>
            <a:r>
              <a:rPr lang="en-US" dirty="0" smtClean="0"/>
              <a:t>IPSEC (Internet Protocol Security)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400" y="1600200"/>
            <a:ext cx="82296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 how can a device keep all of these SAs organized and ensure that the right SA is invoked for the right connection? With the mighty security parameter index (SPI), that’s how.</a:t>
            </a:r>
            <a:endParaRPr lang="en-US" sz="2800" dirty="0"/>
          </a:p>
        </p:txBody>
      </p:sp>
      <p:sp>
        <p:nvSpPr>
          <p:cNvPr id="5" name="Rounded Rectangle 4"/>
          <p:cNvSpPr/>
          <p:nvPr/>
        </p:nvSpPr>
        <p:spPr>
          <a:xfrm>
            <a:off x="609600" y="4343400"/>
            <a:ext cx="8153400" cy="2209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Each device has an SPI that keeps track of the different SAs and tells the device which one is appropriate to invoke for the different packets it receives. The SPI value is in the header of an IPSec packet, and the device reads this value to tell it which SA to consult, as depicted in the Figure.</a:t>
            </a:r>
          </a:p>
        </p:txBody>
      </p:sp>
      <p:sp>
        <p:nvSpPr>
          <p:cNvPr id="6" name="Title 1"/>
          <p:cNvSpPr>
            <a:spLocks noGrp="1"/>
          </p:cNvSpPr>
          <p:nvPr>
            <p:ph type="title"/>
          </p:nvPr>
        </p:nvSpPr>
        <p:spPr>
          <a:xfrm>
            <a:off x="457200" y="228600"/>
            <a:ext cx="8229600" cy="1143000"/>
          </a:xfrm>
        </p:spPr>
        <p:txBody>
          <a:bodyPr/>
          <a:lstStyle/>
          <a:p>
            <a:r>
              <a:rPr lang="en-US" dirty="0" smtClean="0"/>
              <a:t>IPSEC (Internet Protocol Security)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402240"/>
            <a:ext cx="9060983" cy="5998560"/>
          </a:xfrm>
          <a:prstGeom prst="rect">
            <a:avLst/>
          </a:prstGeom>
          <a:noFill/>
          <a:ln w="9525">
            <a:noFill/>
            <a:miter lim="800000"/>
            <a:headEnd/>
            <a:tailEnd/>
          </a:ln>
          <a:effectLst/>
        </p:spPr>
      </p:pic>
      <p:sp>
        <p:nvSpPr>
          <p:cNvPr id="3" name="Footer Placeholder 4"/>
          <p:cNvSpPr>
            <a:spLocks noGrp="1"/>
          </p:cNvSpPr>
          <p:nvPr>
            <p:ph type="ftr" sz="quarter" idx="10"/>
          </p:nvPr>
        </p:nvSpPr>
        <p:spPr>
          <a:xfrm>
            <a:off x="5715000" y="6324601"/>
            <a:ext cx="3124200" cy="304800"/>
          </a:xfrm>
        </p:spPr>
        <p:txBody>
          <a:bodyPr/>
          <a:lstStyle/>
          <a:p>
            <a:r>
              <a:rPr lang="en-US" sz="2800" dirty="0" err="1" smtClean="0">
                <a:solidFill>
                  <a:schemeClr val="tx1"/>
                </a:solidFill>
              </a:rPr>
              <a:t>Shon</a:t>
            </a:r>
            <a:r>
              <a:rPr lang="en-US" sz="2800" dirty="0" smtClean="0">
                <a:solidFill>
                  <a:schemeClr val="tx1"/>
                </a:solidFill>
              </a:rPr>
              <a:t> Harris</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400" y="1219200"/>
            <a:ext cx="8229600" cy="441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IPSec can authenticate the sending devices of the packet by using MAC (covered in the earlier section, “The One-Way Hash”). The ESP protocol can provide authentication, integrity, and confidentiality if the devices are configured for this type of functionality. So if a company just needs to make sure it knows the source of the sender and must be assured of the integrity of the packets, it would choose to use AH.</a:t>
            </a:r>
            <a:endParaRPr lang="en-US" sz="2800" dirty="0"/>
          </a:p>
        </p:txBody>
      </p:sp>
      <p:sp>
        <p:nvSpPr>
          <p:cNvPr id="6" name="Title 1"/>
          <p:cNvSpPr>
            <a:spLocks noGrp="1"/>
          </p:cNvSpPr>
          <p:nvPr>
            <p:ph type="title"/>
          </p:nvPr>
        </p:nvSpPr>
        <p:spPr>
          <a:xfrm>
            <a:off x="457200" y="0"/>
            <a:ext cx="8229600" cy="1143000"/>
          </a:xfrm>
        </p:spPr>
        <p:txBody>
          <a:bodyPr/>
          <a:lstStyle/>
          <a:p>
            <a:r>
              <a:rPr lang="en-US" dirty="0" smtClean="0"/>
              <a:t>IPSEC (Internet Protocol Security)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9600" y="1295400"/>
            <a:ext cx="8153400" cy="38862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If the company would like to use these services and also have confidentiality, it would use the ESP protocol because it provides encryption functionality. In most cases, the reason ESP is employed is because the company must set up a secure VPN connection.</a:t>
            </a:r>
          </a:p>
        </p:txBody>
      </p:sp>
      <p:sp>
        <p:nvSpPr>
          <p:cNvPr id="6" name="Title 1"/>
          <p:cNvSpPr>
            <a:spLocks noGrp="1"/>
          </p:cNvSpPr>
          <p:nvPr>
            <p:ph type="title"/>
          </p:nvPr>
        </p:nvSpPr>
        <p:spPr>
          <a:xfrm>
            <a:off x="457200" y="0"/>
            <a:ext cx="8229600" cy="1143000"/>
          </a:xfrm>
        </p:spPr>
        <p:txBody>
          <a:bodyPr/>
          <a:lstStyle/>
          <a:p>
            <a:r>
              <a:rPr lang="en-US" dirty="0" smtClean="0"/>
              <a:t>IPSEC (Internet Protocol Security)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3230</TotalTime>
  <Words>1294</Words>
  <Application>Microsoft Office PowerPoint</Application>
  <PresentationFormat>On-screen Show (4:3)</PresentationFormat>
  <Paragraphs>97</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Cryptography An Introduction  Continued…</vt:lpstr>
      <vt:lpstr>3.19.5 Cryptographic System</vt:lpstr>
      <vt:lpstr>3.19.6 Secure Shell</vt:lpstr>
      <vt:lpstr>Secure Shell</vt:lpstr>
      <vt:lpstr>Slide 5</vt:lpstr>
      <vt:lpstr>3.19.7 Virtual Private Networks (VPNs)</vt:lpstr>
      <vt:lpstr>3.19.8 IPSEC (Internet Protocol Security)</vt:lpstr>
      <vt:lpstr>IPSEC (Internet Protocol Security)</vt:lpstr>
      <vt:lpstr>IPSEC (Internet Protocol Security)</vt:lpstr>
      <vt:lpstr>IPSEC (Internet Protocol Security)</vt:lpstr>
      <vt:lpstr>IPsec Encapsulating Security Payload (ESP) Header and Trailer in Transport and Tunnel Modes</vt:lpstr>
      <vt:lpstr>IPsec Operation: Transport Mode </vt:lpstr>
      <vt:lpstr>IPsec Operation: Tunnel Mode </vt:lpstr>
      <vt:lpstr>Comparing IPsec Transport and Tunnel Modes</vt:lpstr>
      <vt:lpstr>Slide 15</vt:lpstr>
      <vt:lpstr>IPSEC (Internet Protocol Security)</vt:lpstr>
      <vt:lpstr>IPsec Security Associations</vt:lpstr>
      <vt:lpstr>IPSEC (Internet Protocol Security)</vt:lpstr>
      <vt:lpstr>IPSEC (Internet Protocol Security)</vt:lpstr>
      <vt:lpstr>Slide 20</vt:lpstr>
      <vt:lpstr>IPSEC (Internet Protocol Security)</vt:lpstr>
      <vt:lpstr>IPSEC (Internet Protocol Security)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315</cp:revision>
  <dcterms:created xsi:type="dcterms:W3CDTF">2010-12-30T15:12:45Z</dcterms:created>
  <dcterms:modified xsi:type="dcterms:W3CDTF">2011-09-05T19:02:21Z</dcterms:modified>
</cp:coreProperties>
</file>