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343" r:id="rId2"/>
    <p:sldId id="405" r:id="rId3"/>
    <p:sldId id="406" r:id="rId4"/>
    <p:sldId id="407" r:id="rId5"/>
    <p:sldId id="408" r:id="rId6"/>
    <p:sldId id="410" r:id="rId7"/>
    <p:sldId id="411" r:id="rId8"/>
    <p:sldId id="412" r:id="rId9"/>
    <p:sldId id="414" r:id="rId10"/>
    <p:sldId id="415" r:id="rId11"/>
    <p:sldId id="416" r:id="rId12"/>
    <p:sldId id="417" r:id="rId13"/>
    <p:sldId id="418" r:id="rId14"/>
    <p:sldId id="419" r:id="rId15"/>
    <p:sldId id="420" r:id="rId16"/>
    <p:sldId id="421"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51" d="100"/>
          <a:sy n="51" d="100"/>
        </p:scale>
        <p:origin x="-1243" y="-77"/>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70C8217-3FC1-4E31-83D5-28C1136313B7}" type="datetimeFigureOut">
              <a:rPr lang="en-US" smtClean="0"/>
              <a:pPr/>
              <a:t>9/5/2011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385684C-DAA9-4103-9B2B-00822C6D23D6}"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385684C-DAA9-4103-9B2B-00822C6D23D6}" type="slidenum">
              <a:rPr lang="en-US" smtClean="0"/>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BF69B9C-6AB9-4D58-A70F-9D011098E5C4}" type="datetimeFigureOut">
              <a:rPr lang="en-US" smtClean="0"/>
              <a:pPr/>
              <a:t>9/5/2011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F69B9C-6AB9-4D58-A70F-9D011098E5C4}" type="datetimeFigureOut">
              <a:rPr lang="en-US" smtClean="0"/>
              <a:pPr/>
              <a:t>9/5/2011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BF69B9C-6AB9-4D58-A70F-9D011098E5C4}" type="datetimeFigureOut">
              <a:rPr lang="en-US" smtClean="0"/>
              <a:pPr/>
              <a:t>9/5/2011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BF69B9C-6AB9-4D58-A70F-9D011098E5C4}" type="datetimeFigureOut">
              <a:rPr lang="en-US" smtClean="0"/>
              <a:pPr/>
              <a:t>9/5/2011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BF69B9C-6AB9-4D58-A70F-9D011098E5C4}" type="datetimeFigureOut">
              <a:rPr lang="en-US" smtClean="0"/>
              <a:pPr/>
              <a:t>9/5/2011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BF69B9C-6AB9-4D58-A70F-9D011098E5C4}" type="datetimeFigureOut">
              <a:rPr lang="en-US" smtClean="0"/>
              <a:pPr/>
              <a:t>9/5/2011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BF69B9C-6AB9-4D58-A70F-9D011098E5C4}" type="datetimeFigureOut">
              <a:rPr lang="en-US" smtClean="0"/>
              <a:pPr/>
              <a:t>9/5/2011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BF69B9C-6AB9-4D58-A70F-9D011098E5C4}" type="datetimeFigureOut">
              <a:rPr lang="en-US" smtClean="0"/>
              <a:pPr/>
              <a:t>9/5/2011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BF69B9C-6AB9-4D58-A70F-9D011098E5C4}" type="datetimeFigureOut">
              <a:rPr lang="en-US" smtClean="0"/>
              <a:pPr/>
              <a:t>9/5/2011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F69B9C-6AB9-4D58-A70F-9D011098E5C4}" type="datetimeFigureOut">
              <a:rPr lang="en-US" smtClean="0"/>
              <a:pPr/>
              <a:t>9/5/2011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F69B9C-6AB9-4D58-A70F-9D011098E5C4}" type="datetimeFigureOut">
              <a:rPr lang="en-US" smtClean="0"/>
              <a:pPr/>
              <a:t>9/5/2011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F69B9C-6AB9-4D58-A70F-9D011098E5C4}" type="datetimeFigureOut">
              <a:rPr lang="en-US" smtClean="0"/>
              <a:pPr/>
              <a:t>9/5/2011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780E2F4-C982-4448-9F7A-5BD89F08A26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Stock_combination000005340309Small.jpg"/>
          <p:cNvPicPr>
            <a:picLocks noChangeAspect="1"/>
          </p:cNvPicPr>
          <p:nvPr/>
        </p:nvPicPr>
        <p:blipFill>
          <a:blip r:embed="rId3"/>
          <a:srcRect/>
          <a:stretch>
            <a:fillRect/>
          </a:stretch>
        </p:blipFill>
        <p:spPr bwMode="auto">
          <a:xfrm>
            <a:off x="304800" y="3124200"/>
            <a:ext cx="5066411" cy="3371850"/>
          </a:xfrm>
          <a:prstGeom prst="rect">
            <a:avLst/>
          </a:prstGeom>
          <a:noFill/>
          <a:ln w="9525">
            <a:noFill/>
            <a:miter lim="800000"/>
            <a:headEnd/>
            <a:tailEnd/>
          </a:ln>
        </p:spPr>
      </p:pic>
      <p:sp>
        <p:nvSpPr>
          <p:cNvPr id="2" name="Title 1"/>
          <p:cNvSpPr>
            <a:spLocks noGrp="1"/>
          </p:cNvSpPr>
          <p:nvPr>
            <p:ph type="ctrTitle"/>
          </p:nvPr>
        </p:nvSpPr>
        <p:spPr>
          <a:xfrm>
            <a:off x="685800" y="892175"/>
            <a:ext cx="7772400" cy="1470025"/>
          </a:xfrm>
        </p:spPr>
        <p:txBody>
          <a:bodyPr>
            <a:normAutofit fontScale="90000"/>
          </a:bodyPr>
          <a:lstStyle/>
          <a:p>
            <a:r>
              <a:rPr lang="en-US" dirty="0" smtClean="0"/>
              <a:t>Cryptography</a:t>
            </a:r>
            <a:br>
              <a:rPr lang="en-US" dirty="0" smtClean="0"/>
            </a:br>
            <a:r>
              <a:rPr lang="en-US" dirty="0" smtClean="0"/>
              <a:t>An Introduction</a:t>
            </a:r>
            <a:br>
              <a:rPr lang="en-US" dirty="0" smtClean="0"/>
            </a:br>
            <a:r>
              <a:rPr lang="en-US" dirty="0" smtClean="0"/>
              <a:t/>
            </a:r>
            <a:br>
              <a:rPr lang="en-US" dirty="0" smtClean="0"/>
            </a:br>
            <a:r>
              <a:rPr lang="en-US" dirty="0" smtClean="0"/>
              <a:t>Continued…</a:t>
            </a:r>
            <a:endParaRPr lang="en-US" dirty="0"/>
          </a:p>
        </p:txBody>
      </p:sp>
      <p:sp>
        <p:nvSpPr>
          <p:cNvPr id="3" name="Subtitle 2"/>
          <p:cNvSpPr>
            <a:spLocks noGrp="1"/>
          </p:cNvSpPr>
          <p:nvPr>
            <p:ph type="subTitle" idx="1"/>
          </p:nvPr>
        </p:nvSpPr>
        <p:spPr>
          <a:xfrm>
            <a:off x="3810000" y="3886200"/>
            <a:ext cx="6400800" cy="1752600"/>
          </a:xfrm>
        </p:spPr>
        <p:txBody>
          <a:bodyPr/>
          <a:lstStyle/>
          <a:p>
            <a:r>
              <a:rPr lang="en-US" dirty="0" err="1" smtClean="0"/>
              <a:t>Shon</a:t>
            </a:r>
            <a:r>
              <a:rPr lang="en-US" dirty="0" smtClean="0"/>
              <a:t> Harris</a:t>
            </a:r>
          </a:p>
          <a:p>
            <a:r>
              <a:rPr lang="en-US" dirty="0" smtClean="0"/>
              <a:t>CISSP, 5</a:t>
            </a:r>
            <a:r>
              <a:rPr lang="en-US" baseline="30000" dirty="0" smtClean="0"/>
              <a:t>th</a:t>
            </a:r>
            <a:r>
              <a:rPr lang="en-US" dirty="0" smtClean="0"/>
              <a:t> Edition</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rmAutofit/>
          </a:bodyPr>
          <a:lstStyle/>
          <a:p>
            <a:r>
              <a:rPr lang="en-US" sz="3600" dirty="0" smtClean="0"/>
              <a:t>Secure HTTP</a:t>
            </a:r>
            <a:endParaRPr lang="en-US" sz="3600" dirty="0">
              <a:solidFill>
                <a:schemeClr val="tx2"/>
              </a:solidFill>
            </a:endParaRPr>
          </a:p>
        </p:txBody>
      </p:sp>
      <p:sp>
        <p:nvSpPr>
          <p:cNvPr id="5" name="Rounded Rectangle 4"/>
          <p:cNvSpPr/>
          <p:nvPr/>
        </p:nvSpPr>
        <p:spPr>
          <a:xfrm>
            <a:off x="609600" y="914400"/>
            <a:ext cx="8077200" cy="2667000"/>
          </a:xfrm>
          <a:prstGeom prst="round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Though their names are very similar, there is a difference between Secure HTTP (S-HTTP) and HTTP Secure (HTTPS). S-HTTP is a technology that protects each message sent between two computers, while HTTPS protects the communication channel between two computers, messages and all. </a:t>
            </a:r>
          </a:p>
        </p:txBody>
      </p:sp>
      <p:sp>
        <p:nvSpPr>
          <p:cNvPr id="6" name="Rounded Rectangle 5"/>
          <p:cNvSpPr/>
          <p:nvPr/>
        </p:nvSpPr>
        <p:spPr>
          <a:xfrm>
            <a:off x="685800" y="3886200"/>
            <a:ext cx="8001000" cy="2743200"/>
          </a:xfrm>
          <a:prstGeom prst="round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HTTPS uses SSL/TLS and HTTP to provide a protected circuit between a client and server. So, S-HTTP is used if an individual message needs to be encrypted, but if all information that passes between two computers must be encrypted, then HTTPS is used, which is SSL over HTTP.</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rmAutofit/>
          </a:bodyPr>
          <a:lstStyle/>
          <a:p>
            <a:r>
              <a:rPr lang="en-US" sz="3600" dirty="0" smtClean="0"/>
              <a:t>3.19.3 Secure </a:t>
            </a:r>
            <a:r>
              <a:rPr lang="en-US" sz="3600" dirty="0" smtClean="0"/>
              <a:t>Electronic Transaction</a:t>
            </a:r>
            <a:endParaRPr lang="en-US" sz="3600" dirty="0">
              <a:solidFill>
                <a:schemeClr val="tx2"/>
              </a:solidFill>
            </a:endParaRPr>
          </a:p>
        </p:txBody>
      </p:sp>
      <p:sp>
        <p:nvSpPr>
          <p:cNvPr id="5" name="Rounded Rectangle 4"/>
          <p:cNvSpPr/>
          <p:nvPr/>
        </p:nvSpPr>
        <p:spPr>
          <a:xfrm>
            <a:off x="609600" y="762000"/>
            <a:ext cx="8077200" cy="2590800"/>
          </a:xfrm>
          <a:prstGeom prst="round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b="1" i="1" dirty="0" smtClean="0"/>
              <a:t>Secure Electronic Transaction (SET) </a:t>
            </a:r>
            <a:r>
              <a:rPr lang="en-US" sz="2800" dirty="0" smtClean="0"/>
              <a:t>is a security technology proposed by Visa and MasterCard to allow for more secure credit card transaction possibilities than what is currently available. SET has been waiting in the wings for full implementation and acceptance as a standard for quite some time.</a:t>
            </a:r>
          </a:p>
        </p:txBody>
      </p:sp>
      <p:sp>
        <p:nvSpPr>
          <p:cNvPr id="6" name="Rounded Rectangle 5"/>
          <p:cNvSpPr/>
          <p:nvPr/>
        </p:nvSpPr>
        <p:spPr>
          <a:xfrm>
            <a:off x="685800" y="3657600"/>
            <a:ext cx="8001000" cy="2971800"/>
          </a:xfrm>
          <a:prstGeom prst="round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Although SET provides an effective way of transmitting credit card information, businesses and users do not see it as efficient because it requires more parties to coordinate their efforts, more software installation and configuration for each entity involved, and more effort and cost than the widely used SSL method.</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rmAutofit/>
          </a:bodyPr>
          <a:lstStyle/>
          <a:p>
            <a:r>
              <a:rPr lang="en-US" sz="3600" dirty="0" smtClean="0"/>
              <a:t>Secure Electronic Transaction</a:t>
            </a:r>
            <a:endParaRPr lang="en-US" sz="3600" dirty="0">
              <a:solidFill>
                <a:schemeClr val="tx2"/>
              </a:solidFill>
            </a:endParaRPr>
          </a:p>
        </p:txBody>
      </p:sp>
      <p:sp>
        <p:nvSpPr>
          <p:cNvPr id="5" name="Rounded Rectangle 4"/>
          <p:cNvSpPr/>
          <p:nvPr/>
        </p:nvSpPr>
        <p:spPr>
          <a:xfrm>
            <a:off x="609600" y="762000"/>
            <a:ext cx="8077200" cy="2590800"/>
          </a:xfrm>
          <a:prstGeom prst="round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SET is a cryptographic protocol and infrastructure developed to send encrypted credit card numbers over the Internet. The following entities would be involved with a SET transaction, which would require each of them to upgrade their software, and possibly their hardware:</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rmAutofit/>
          </a:bodyPr>
          <a:lstStyle/>
          <a:p>
            <a:r>
              <a:rPr lang="en-US" sz="3600" dirty="0" smtClean="0"/>
              <a:t>Secure Electronic Transaction</a:t>
            </a:r>
            <a:endParaRPr lang="en-US" sz="3600" dirty="0">
              <a:solidFill>
                <a:schemeClr val="tx2"/>
              </a:solidFill>
            </a:endParaRPr>
          </a:p>
        </p:txBody>
      </p:sp>
      <p:sp>
        <p:nvSpPr>
          <p:cNvPr id="4" name="Rounded Rectangle 3"/>
          <p:cNvSpPr/>
          <p:nvPr/>
        </p:nvSpPr>
        <p:spPr>
          <a:xfrm>
            <a:off x="685800" y="1143000"/>
            <a:ext cx="8001000" cy="5486400"/>
          </a:xfrm>
          <a:prstGeom prst="round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solidFill>
                  <a:schemeClr val="tx1"/>
                </a:solidFill>
              </a:rPr>
              <a:t>•</a:t>
            </a:r>
            <a:r>
              <a:rPr lang="en-US" sz="2800" dirty="0" smtClean="0"/>
              <a:t> </a:t>
            </a:r>
            <a:r>
              <a:rPr lang="en-US" sz="2800" b="1" dirty="0" smtClean="0">
                <a:solidFill>
                  <a:schemeClr val="tx1"/>
                </a:solidFill>
              </a:rPr>
              <a:t>Issuer</a:t>
            </a:r>
            <a:r>
              <a:rPr lang="en-US" sz="2800" b="1" dirty="0" smtClean="0"/>
              <a:t> </a:t>
            </a:r>
            <a:r>
              <a:rPr lang="en-US" sz="2800" dirty="0" smtClean="0"/>
              <a:t>(cardholder’s bank) The financial institution that provides a credit card to the individual.</a:t>
            </a:r>
          </a:p>
          <a:p>
            <a:r>
              <a:rPr lang="en-US" sz="2800" dirty="0" smtClean="0">
                <a:solidFill>
                  <a:schemeClr val="tx1"/>
                </a:solidFill>
              </a:rPr>
              <a:t>•</a:t>
            </a:r>
            <a:r>
              <a:rPr lang="en-US" sz="2800" dirty="0" smtClean="0"/>
              <a:t> </a:t>
            </a:r>
            <a:r>
              <a:rPr lang="en-US" sz="2800" b="1" dirty="0" smtClean="0">
                <a:solidFill>
                  <a:schemeClr val="tx1"/>
                </a:solidFill>
              </a:rPr>
              <a:t>Cardholder</a:t>
            </a:r>
            <a:r>
              <a:rPr lang="en-US" sz="2800" dirty="0" smtClean="0"/>
              <a:t> The individual authorized to use a credit card.</a:t>
            </a:r>
          </a:p>
          <a:p>
            <a:r>
              <a:rPr lang="en-US" sz="2800" dirty="0" smtClean="0">
                <a:solidFill>
                  <a:schemeClr val="tx1"/>
                </a:solidFill>
              </a:rPr>
              <a:t>•</a:t>
            </a:r>
            <a:r>
              <a:rPr lang="en-US" sz="2800" dirty="0" smtClean="0"/>
              <a:t> </a:t>
            </a:r>
            <a:r>
              <a:rPr lang="en-US" sz="2800" b="1" dirty="0" smtClean="0">
                <a:solidFill>
                  <a:schemeClr val="tx1"/>
                </a:solidFill>
              </a:rPr>
              <a:t>Merchant</a:t>
            </a:r>
            <a:r>
              <a:rPr lang="en-US" sz="2800" b="1" dirty="0" smtClean="0"/>
              <a:t> </a:t>
            </a:r>
            <a:r>
              <a:rPr lang="en-US" sz="2800" dirty="0" smtClean="0"/>
              <a:t>The entity providing goods.</a:t>
            </a:r>
          </a:p>
          <a:p>
            <a:r>
              <a:rPr lang="en-US" sz="2800" dirty="0" smtClean="0">
                <a:solidFill>
                  <a:schemeClr val="tx1"/>
                </a:solidFill>
              </a:rPr>
              <a:t>•</a:t>
            </a:r>
            <a:r>
              <a:rPr lang="en-US" sz="2800" dirty="0" smtClean="0"/>
              <a:t> </a:t>
            </a:r>
            <a:r>
              <a:rPr lang="en-US" sz="2800" b="1" dirty="0" smtClean="0">
                <a:solidFill>
                  <a:schemeClr val="tx1"/>
                </a:solidFill>
              </a:rPr>
              <a:t>Acquirer</a:t>
            </a:r>
            <a:r>
              <a:rPr lang="en-US" sz="2800" dirty="0" smtClean="0"/>
              <a:t> (merchant’s bank) The financial institution that processes payment cards.</a:t>
            </a:r>
          </a:p>
          <a:p>
            <a:r>
              <a:rPr lang="en-US" sz="2800" dirty="0" smtClean="0">
                <a:solidFill>
                  <a:schemeClr val="tx1"/>
                </a:solidFill>
              </a:rPr>
              <a:t>•</a:t>
            </a:r>
            <a:r>
              <a:rPr lang="en-US" sz="2800" dirty="0" smtClean="0"/>
              <a:t> </a:t>
            </a:r>
            <a:r>
              <a:rPr lang="en-US" sz="2800" b="1" dirty="0" smtClean="0">
                <a:solidFill>
                  <a:schemeClr val="tx1"/>
                </a:solidFill>
              </a:rPr>
              <a:t>Payment gateway </a:t>
            </a:r>
            <a:r>
              <a:rPr lang="en-US" sz="2800" dirty="0" smtClean="0"/>
              <a:t>This processes the merchant payment. It may be an acquirer.</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Secure Electronic Transaction</a:t>
            </a:r>
            <a:endParaRPr lang="en-US" dirty="0"/>
          </a:p>
        </p:txBody>
      </p:sp>
      <p:sp>
        <p:nvSpPr>
          <p:cNvPr id="4" name="Rounded Rectangle 3"/>
          <p:cNvSpPr/>
          <p:nvPr/>
        </p:nvSpPr>
        <p:spPr>
          <a:xfrm>
            <a:off x="457200" y="1219200"/>
            <a:ext cx="8229600" cy="2514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smtClean="0"/>
              <a:t>To use SET, a user must enter his credit card number into his electronic wallet software. This information is stored on the user’s hard drive or on a smart card. The software then creates a public key and a private key that are used specifically for encrypting financial information before it is sent.</a:t>
            </a:r>
            <a:endParaRPr lang="en-US" sz="2400" dirty="0"/>
          </a:p>
        </p:txBody>
      </p:sp>
      <p:sp>
        <p:nvSpPr>
          <p:cNvPr id="5" name="Rounded Rectangle 4"/>
          <p:cNvSpPr/>
          <p:nvPr/>
        </p:nvSpPr>
        <p:spPr>
          <a:xfrm>
            <a:off x="533400" y="3962400"/>
            <a:ext cx="8153400" cy="2590800"/>
          </a:xfrm>
          <a:prstGeom prst="round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smtClean="0"/>
              <a:t>Let’s say Ahmad wants to use his electronic credit card to buy his brother a gift from a web site. When he finds the perfect gift and decides to purchase it, he sends his encrypted credit card information to the merchant’s web server. The merchant does not decrypt the credit card information, but instead digitally signs it and sends it on to its processing bank.</a:t>
            </a:r>
            <a:endParaRPr lang="en-US" sz="24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Secure Electronic Transaction</a:t>
            </a:r>
            <a:endParaRPr lang="en-US" dirty="0"/>
          </a:p>
        </p:txBody>
      </p:sp>
      <p:sp>
        <p:nvSpPr>
          <p:cNvPr id="4" name="Rounded Rectangle 3"/>
          <p:cNvSpPr/>
          <p:nvPr/>
        </p:nvSpPr>
        <p:spPr>
          <a:xfrm>
            <a:off x="457200" y="1219200"/>
            <a:ext cx="8229600" cy="2514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smtClean="0"/>
              <a:t>At the bank, the payment server decrypts the information, verifies that Ahmad has the necessary funds, and transfers the funds from Ahmad’s account to the merchant’s account. Then the payment server sends a message to the merchant telling it to finish the transaction, and a receipt is sent to Ahmad and the merchant. </a:t>
            </a:r>
            <a:endParaRPr lang="en-US" sz="2400" dirty="0"/>
          </a:p>
        </p:txBody>
      </p:sp>
      <p:sp>
        <p:nvSpPr>
          <p:cNvPr id="5" name="Rounded Rectangle 4"/>
          <p:cNvSpPr/>
          <p:nvPr/>
        </p:nvSpPr>
        <p:spPr>
          <a:xfrm>
            <a:off x="533400" y="3962400"/>
            <a:ext cx="8153400" cy="2590800"/>
          </a:xfrm>
          <a:prstGeom prst="round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smtClean="0"/>
              <a:t>At each step, an entity verifies a digital signature of the sender and digitally signs the information before it is sent to the next entity involved in the process. This would require all entities to have digital certificates and to participate in a PKI.</a:t>
            </a:r>
            <a:endParaRPr lang="en-US" sz="24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Secure Electronic Transaction</a:t>
            </a:r>
            <a:endParaRPr lang="en-US" dirty="0"/>
          </a:p>
        </p:txBody>
      </p:sp>
      <p:sp>
        <p:nvSpPr>
          <p:cNvPr id="4" name="Rounded Rectangle 3"/>
          <p:cNvSpPr/>
          <p:nvPr/>
        </p:nvSpPr>
        <p:spPr>
          <a:xfrm>
            <a:off x="457200" y="1219200"/>
            <a:ext cx="8229600" cy="2514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This is basically a very secure way of doing business over the Internet, but today everyone seems to be happy enough with the security SSL provides. They do not feel motivated enough to move to a different and more encompassing technology. </a:t>
            </a:r>
            <a:endParaRPr lang="en-US" sz="2800" dirty="0"/>
          </a:p>
        </p:txBody>
      </p:sp>
      <p:sp>
        <p:nvSpPr>
          <p:cNvPr id="5" name="Rounded Rectangle 4"/>
          <p:cNvSpPr/>
          <p:nvPr/>
        </p:nvSpPr>
        <p:spPr>
          <a:xfrm>
            <a:off x="533400" y="3962400"/>
            <a:ext cx="8153400" cy="2590800"/>
          </a:xfrm>
          <a:prstGeom prst="round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The lack of motivation comes from all of the changes that would need to take place to our current processes and the amount of money these changes would require.</a:t>
            </a:r>
            <a:endParaRPr lang="en-US" sz="28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3.19.4 Cookies</a:t>
            </a:r>
            <a:endParaRPr lang="en-US" dirty="0"/>
          </a:p>
        </p:txBody>
      </p:sp>
      <p:sp>
        <p:nvSpPr>
          <p:cNvPr id="4" name="Rounded Rectangle 3"/>
          <p:cNvSpPr/>
          <p:nvPr/>
        </p:nvSpPr>
        <p:spPr>
          <a:xfrm>
            <a:off x="457200" y="1066800"/>
            <a:ext cx="8229600" cy="2667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b="1" i="1" dirty="0" smtClean="0"/>
              <a:t>Cookies </a:t>
            </a:r>
            <a:r>
              <a:rPr lang="en-US" sz="2800" dirty="0" smtClean="0"/>
              <a:t>are text files that a browser maintains on a user’s hard drive. Cookies have different uses, and some are used for demographic and advertising information. As a user travels from site to site on the Internet, the sites could be writing data to the cookies stored on the user’s system.</a:t>
            </a:r>
            <a:endParaRPr lang="en-US" sz="2800" dirty="0"/>
          </a:p>
        </p:txBody>
      </p:sp>
      <p:sp>
        <p:nvSpPr>
          <p:cNvPr id="5" name="Rounded Rectangle 4"/>
          <p:cNvSpPr/>
          <p:nvPr/>
        </p:nvSpPr>
        <p:spPr>
          <a:xfrm>
            <a:off x="533400" y="3962400"/>
            <a:ext cx="8153400" cy="2590800"/>
          </a:xfrm>
          <a:prstGeom prst="round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The sites can keep track of the user’s browsing and</a:t>
            </a:r>
          </a:p>
          <a:p>
            <a:r>
              <a:rPr lang="en-US" sz="2800" dirty="0" smtClean="0"/>
              <a:t>spending habits and the user’s specific customization for certain sites. For example, if Bilal goes to mainly gardening sites on the Internet, those sites will most likely record this information and the types of items in which he shows most interest.</a:t>
            </a:r>
            <a:endParaRPr lang="en-US" sz="28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Cookies</a:t>
            </a:r>
            <a:endParaRPr lang="en-US" dirty="0"/>
          </a:p>
        </p:txBody>
      </p:sp>
      <p:sp>
        <p:nvSpPr>
          <p:cNvPr id="4" name="Rounded Rectangle 3"/>
          <p:cNvSpPr/>
          <p:nvPr/>
        </p:nvSpPr>
        <p:spPr>
          <a:xfrm>
            <a:off x="457200" y="1066800"/>
            <a:ext cx="8229600" cy="2667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Then, when Bilal returns to one of the same or similar sites, it will retrieve his cookies, find he has</a:t>
            </a:r>
          </a:p>
          <a:p>
            <a:r>
              <a:rPr lang="en-US" sz="2800" dirty="0" smtClean="0"/>
              <a:t>shown interest in gardening books in the past, and present him with its line of gardening books. </a:t>
            </a:r>
            <a:endParaRPr lang="en-US" sz="2800" dirty="0"/>
          </a:p>
        </p:txBody>
      </p:sp>
      <p:sp>
        <p:nvSpPr>
          <p:cNvPr id="5" name="Rounded Rectangle 4"/>
          <p:cNvSpPr/>
          <p:nvPr/>
        </p:nvSpPr>
        <p:spPr>
          <a:xfrm>
            <a:off x="533400" y="3962400"/>
            <a:ext cx="8153400" cy="2590800"/>
          </a:xfrm>
          <a:prstGeom prst="round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This increases the likelihood of Bilal purchasing a book of his liking. This is a way of zeroing in on the right marketing tactics for the right person. The servers at the web site determine how cookies are actually used. </a:t>
            </a:r>
            <a:endParaRPr lang="en-US" sz="28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Cookies</a:t>
            </a:r>
            <a:endParaRPr lang="en-US" dirty="0"/>
          </a:p>
        </p:txBody>
      </p:sp>
      <p:sp>
        <p:nvSpPr>
          <p:cNvPr id="4" name="Rounded Rectangle 3"/>
          <p:cNvSpPr/>
          <p:nvPr/>
        </p:nvSpPr>
        <p:spPr>
          <a:xfrm>
            <a:off x="457200" y="1066800"/>
            <a:ext cx="8229600" cy="2667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When a user adds items to his shopping cart on a site, such data are usually added to a cookie. Then, when the user is ready to check out and pay for his items, all the data in this specific cookie are extracted and the totals are added.</a:t>
            </a:r>
            <a:endParaRPr lang="en-US" sz="2800" dirty="0"/>
          </a:p>
        </p:txBody>
      </p:sp>
      <p:sp>
        <p:nvSpPr>
          <p:cNvPr id="5" name="Rounded Rectangle 4"/>
          <p:cNvSpPr/>
          <p:nvPr/>
        </p:nvSpPr>
        <p:spPr>
          <a:xfrm>
            <a:off x="533400" y="3962400"/>
            <a:ext cx="8153400" cy="2590800"/>
          </a:xfrm>
          <a:prstGeom prst="round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As stated before, HTTP is a stateless protocol, meaning a web server has no memory of any prior connections. This is one reason to use cookies. They retain the memory between HTTP connections by saving prior connection data to the client’s computer.</a:t>
            </a:r>
            <a:endParaRPr lang="en-US" sz="2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Cookies</a:t>
            </a:r>
            <a:endParaRPr lang="en-US" dirty="0"/>
          </a:p>
        </p:txBody>
      </p:sp>
      <p:sp>
        <p:nvSpPr>
          <p:cNvPr id="4" name="Rounded Rectangle 3"/>
          <p:cNvSpPr/>
          <p:nvPr/>
        </p:nvSpPr>
        <p:spPr>
          <a:xfrm>
            <a:off x="457200" y="1066800"/>
            <a:ext cx="8229600" cy="3124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For example, if you carry out your banking activities online, your bank’s web server keeps track of your activities through the use of cookies. When you first go to its site and are looking at public information, such as branch locations, hours of operation, and</a:t>
            </a:r>
          </a:p>
          <a:p>
            <a:r>
              <a:rPr lang="en-US" sz="2800" dirty="0" smtClean="0"/>
              <a:t>CD rates, no confidential information is being transferred back and forth.</a:t>
            </a:r>
            <a:endParaRPr lang="en-US" sz="2800" dirty="0"/>
          </a:p>
        </p:txBody>
      </p:sp>
      <p:sp>
        <p:nvSpPr>
          <p:cNvPr id="5" name="Rounded Rectangle 4"/>
          <p:cNvSpPr/>
          <p:nvPr/>
        </p:nvSpPr>
        <p:spPr>
          <a:xfrm>
            <a:off x="533400" y="4419600"/>
            <a:ext cx="8153400" cy="2133600"/>
          </a:xfrm>
          <a:prstGeom prst="round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Once you make a request to access your bank account, the web server sets up an SSL connection</a:t>
            </a:r>
          </a:p>
          <a:p>
            <a:r>
              <a:rPr lang="en-US" sz="2800" dirty="0" smtClean="0"/>
              <a:t>and requires you to send credentials. </a:t>
            </a:r>
            <a:endParaRPr lang="en-US" sz="2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Cookies</a:t>
            </a:r>
            <a:endParaRPr lang="en-US" dirty="0"/>
          </a:p>
        </p:txBody>
      </p:sp>
      <p:sp>
        <p:nvSpPr>
          <p:cNvPr id="4" name="Rounded Rectangle 3"/>
          <p:cNvSpPr/>
          <p:nvPr/>
        </p:nvSpPr>
        <p:spPr>
          <a:xfrm>
            <a:off x="457200" y="1066800"/>
            <a:ext cx="8229600" cy="2590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Once you send your credentials and are authenticated, the server generates a cookie with your authentication and account information</a:t>
            </a:r>
          </a:p>
          <a:p>
            <a:r>
              <a:rPr lang="en-US" sz="2800" dirty="0" smtClean="0"/>
              <a:t>in it. The server sends it to your browser, which either saves it to your hard drive or keeps it in memory.</a:t>
            </a:r>
            <a:endParaRPr lang="en-US" sz="2800" dirty="0"/>
          </a:p>
        </p:txBody>
      </p:sp>
      <p:sp>
        <p:nvSpPr>
          <p:cNvPr id="5" name="Rounded Rectangle 4"/>
          <p:cNvSpPr/>
          <p:nvPr/>
        </p:nvSpPr>
        <p:spPr>
          <a:xfrm>
            <a:off x="533400" y="3886200"/>
            <a:ext cx="8153400" cy="2667000"/>
          </a:xfrm>
          <a:prstGeom prst="round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So, suppose you look at your checking account, do some work there, and then request to view your savings account information. The web server sends a request to see if you have been properly authenticated for this activity by checking your cookie.</a:t>
            </a:r>
            <a:endParaRPr lang="en-US" sz="2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Cookies</a:t>
            </a:r>
            <a:endParaRPr lang="en-US" dirty="0"/>
          </a:p>
        </p:txBody>
      </p:sp>
      <p:sp>
        <p:nvSpPr>
          <p:cNvPr id="4" name="Rounded Rectangle 3"/>
          <p:cNvSpPr/>
          <p:nvPr/>
        </p:nvSpPr>
        <p:spPr>
          <a:xfrm>
            <a:off x="457200" y="1066800"/>
            <a:ext cx="8229600" cy="2286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Most online banking software also periodically requests your cookie, to ensure no man-in-the-middle attacks are going on and that someone else has not hijacked the session. It is also important to ensure that secure connections time out. </a:t>
            </a:r>
            <a:endParaRPr lang="en-US" sz="2800" dirty="0"/>
          </a:p>
        </p:txBody>
      </p:sp>
      <p:sp>
        <p:nvSpPr>
          <p:cNvPr id="5" name="Rounded Rectangle 4"/>
          <p:cNvSpPr/>
          <p:nvPr/>
        </p:nvSpPr>
        <p:spPr>
          <a:xfrm>
            <a:off x="533400" y="3581400"/>
            <a:ext cx="8153400" cy="2971800"/>
          </a:xfrm>
          <a:prstGeom prst="round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This is why cookies have timestamps within them. If you have ever worked on a site that has an SSL connection set up for you and it required you to </a:t>
            </a:r>
            <a:r>
              <a:rPr lang="en-US" sz="2800" dirty="0" err="1" smtClean="0"/>
              <a:t>reauthenticate</a:t>
            </a:r>
            <a:r>
              <a:rPr lang="en-US" sz="2800" dirty="0" smtClean="0"/>
              <a:t>, the reason is that your session has been idle for a while and, instead of leaving a secure connection open, the web server software closed it out.</a:t>
            </a:r>
            <a:endParaRPr lang="en-US" sz="2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Cookies</a:t>
            </a:r>
            <a:endParaRPr lang="en-US" dirty="0"/>
          </a:p>
        </p:txBody>
      </p:sp>
      <p:sp>
        <p:nvSpPr>
          <p:cNvPr id="4" name="Rounded Rectangle 3"/>
          <p:cNvSpPr/>
          <p:nvPr/>
        </p:nvSpPr>
        <p:spPr>
          <a:xfrm>
            <a:off x="457200" y="1066800"/>
            <a:ext cx="8229600" cy="2286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A majority of the data within a cookie is meaningless to any entities other than the servers at specific sites, but some cookies can contain usernames and passwords for different accounts on the Internet.</a:t>
            </a:r>
            <a:endParaRPr lang="en-US" sz="2800" dirty="0"/>
          </a:p>
        </p:txBody>
      </p:sp>
      <p:sp>
        <p:nvSpPr>
          <p:cNvPr id="5" name="Rounded Rectangle 4"/>
          <p:cNvSpPr/>
          <p:nvPr/>
        </p:nvSpPr>
        <p:spPr>
          <a:xfrm>
            <a:off x="533400" y="3581400"/>
            <a:ext cx="8153400" cy="2971800"/>
          </a:xfrm>
          <a:prstGeom prst="round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The cookies that contain sensitive information should be encrypted by the server at the site that distributes them, but this does not always happen, and a nosey attacker could find this data on the user’s hard drive and attempt to use it for mischievous activity.</a:t>
            </a:r>
            <a:endParaRPr lang="en-US" sz="2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Cookies</a:t>
            </a:r>
            <a:endParaRPr lang="en-US" dirty="0"/>
          </a:p>
        </p:txBody>
      </p:sp>
      <p:sp>
        <p:nvSpPr>
          <p:cNvPr id="4" name="Rounded Rectangle 3"/>
          <p:cNvSpPr/>
          <p:nvPr/>
        </p:nvSpPr>
        <p:spPr>
          <a:xfrm>
            <a:off x="457200" y="1066800"/>
            <a:ext cx="8229600" cy="2514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Some people who live on the paranoid side of life do</a:t>
            </a:r>
          </a:p>
          <a:p>
            <a:r>
              <a:rPr lang="en-US" sz="2800" dirty="0" smtClean="0"/>
              <a:t>not allow cookies to be downloaded to their systems (controlled through browser security controls). Although this provides a high level of protection against different types of cookie abuse, it also reduces their functionality on the Internet. </a:t>
            </a:r>
            <a:endParaRPr lang="en-US" sz="2800" dirty="0"/>
          </a:p>
        </p:txBody>
      </p:sp>
      <p:sp>
        <p:nvSpPr>
          <p:cNvPr id="5" name="Rounded Rectangle 4"/>
          <p:cNvSpPr/>
          <p:nvPr/>
        </p:nvSpPr>
        <p:spPr>
          <a:xfrm>
            <a:off x="533400" y="3810000"/>
            <a:ext cx="8153400" cy="2743200"/>
          </a:xfrm>
          <a:prstGeom prst="round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Some sites require cookies because there is specific data within the cookies that the site must utilize correctly in order to provide the user with the services he requested.</a:t>
            </a:r>
            <a:endParaRPr lang="en-US" sz="2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2991</TotalTime>
  <Words>1408</Words>
  <Application>Microsoft Office PowerPoint</Application>
  <PresentationFormat>On-screen Show (4:3)</PresentationFormat>
  <Paragraphs>57</Paragraphs>
  <Slides>16</Slides>
  <Notes>1</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Cryptography An Introduction  Continued…</vt:lpstr>
      <vt:lpstr>Secure HTTP</vt:lpstr>
      <vt:lpstr>3.19.3 Secure Electronic Transaction</vt:lpstr>
      <vt:lpstr>Secure Electronic Transaction</vt:lpstr>
      <vt:lpstr>Secure Electronic Transaction</vt:lpstr>
      <vt:lpstr>Secure Electronic Transaction</vt:lpstr>
      <vt:lpstr>Secure Electronic Transaction</vt:lpstr>
      <vt:lpstr>Secure Electronic Transaction</vt:lpstr>
      <vt:lpstr>3.19.4 Cookies</vt:lpstr>
      <vt:lpstr>Cookies</vt:lpstr>
      <vt:lpstr>Cookies</vt:lpstr>
      <vt:lpstr>Cookies</vt:lpstr>
      <vt:lpstr>Cookies</vt:lpstr>
      <vt:lpstr>Cookies</vt:lpstr>
      <vt:lpstr>Cookies</vt:lpstr>
      <vt:lpstr>Cookies</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Cryptography An Introduction</dc:title>
  <dc:creator>Nahil Mahmood/ITG/Lahore/MCB</dc:creator>
  <cp:lastModifiedBy>Nahil Mahmood/ITG/Lahore/MCB</cp:lastModifiedBy>
  <cp:revision>305</cp:revision>
  <dcterms:created xsi:type="dcterms:W3CDTF">2010-12-30T15:12:45Z</dcterms:created>
  <dcterms:modified xsi:type="dcterms:W3CDTF">2011-09-05T18:56:11Z</dcterms:modified>
</cp:coreProperties>
</file>