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43" r:id="rId2"/>
    <p:sldId id="405" r:id="rId3"/>
    <p:sldId id="406" r:id="rId4"/>
    <p:sldId id="359" r:id="rId5"/>
    <p:sldId id="360" r:id="rId6"/>
    <p:sldId id="361" r:id="rId7"/>
    <p:sldId id="362" r:id="rId8"/>
    <p:sldId id="363" r:id="rId9"/>
    <p:sldId id="364" r:id="rId10"/>
    <p:sldId id="365" r:id="rId11"/>
    <p:sldId id="366" r:id="rId12"/>
    <p:sldId id="367" r:id="rId13"/>
    <p:sldId id="368" r:id="rId14"/>
    <p:sldId id="370" r:id="rId15"/>
    <p:sldId id="371" r:id="rId16"/>
    <p:sldId id="372" r:id="rId17"/>
    <p:sldId id="373" r:id="rId18"/>
    <p:sldId id="374" r:id="rId19"/>
    <p:sldId id="375" r:id="rId20"/>
    <p:sldId id="37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1" d="100"/>
          <a:sy n="51" d="100"/>
        </p:scale>
        <p:origin x="-1243"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0C8217-3FC1-4E31-83D5-28C1136313B7}" type="datetimeFigureOut">
              <a:rPr lang="en-US" smtClean="0"/>
              <a:pPr/>
              <a:t>9/5/2011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85684C-DAA9-4103-9B2B-00822C6D23D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85684C-DAA9-4103-9B2B-00822C6D23D6}"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F69B9C-6AB9-4D58-A70F-9D011098E5C4}"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F69B9C-6AB9-4D58-A70F-9D011098E5C4}" type="datetimeFigureOut">
              <a:rPr lang="en-US" smtClean="0"/>
              <a:pPr/>
              <a:t>9/5/2011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F69B9C-6AB9-4D58-A70F-9D011098E5C4}" type="datetimeFigureOut">
              <a:rPr lang="en-US" smtClean="0"/>
              <a:pPr/>
              <a:t>9/5/2011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69B9C-6AB9-4D58-A70F-9D011098E5C4}" type="datetimeFigureOut">
              <a:rPr lang="en-US" smtClean="0"/>
              <a:pPr/>
              <a:t>9/5/2011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69B9C-6AB9-4D58-A70F-9D011098E5C4}" type="datetimeFigureOut">
              <a:rPr lang="en-US" smtClean="0"/>
              <a:pPr/>
              <a:t>9/5/2011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0E2F4-C982-4448-9F7A-5BD89F08A26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combination000005340309Small.jpg"/>
          <p:cNvPicPr>
            <a:picLocks noChangeAspect="1"/>
          </p:cNvPicPr>
          <p:nvPr/>
        </p:nvPicPr>
        <p:blipFill>
          <a:blip r:embed="rId3"/>
          <a:srcRect/>
          <a:stretch>
            <a:fillRect/>
          </a:stretch>
        </p:blipFill>
        <p:spPr bwMode="auto">
          <a:xfrm>
            <a:off x="304800" y="3124200"/>
            <a:ext cx="5066411" cy="3371850"/>
          </a:xfrm>
          <a:prstGeom prst="rect">
            <a:avLst/>
          </a:prstGeom>
          <a:noFill/>
          <a:ln w="9525">
            <a:noFill/>
            <a:miter lim="800000"/>
            <a:headEnd/>
            <a:tailEnd/>
          </a:ln>
        </p:spPr>
      </p:pic>
      <p:sp>
        <p:nvSpPr>
          <p:cNvPr id="2" name="Title 1"/>
          <p:cNvSpPr>
            <a:spLocks noGrp="1"/>
          </p:cNvSpPr>
          <p:nvPr>
            <p:ph type="ctrTitle"/>
          </p:nvPr>
        </p:nvSpPr>
        <p:spPr>
          <a:xfrm>
            <a:off x="685800" y="892175"/>
            <a:ext cx="7772400" cy="1470025"/>
          </a:xfrm>
        </p:spPr>
        <p:txBody>
          <a:bodyPr>
            <a:normAutofit fontScale="90000"/>
          </a:bodyPr>
          <a:lstStyle/>
          <a:p>
            <a:r>
              <a:rPr lang="en-US" dirty="0" smtClean="0"/>
              <a:t>Cryptography</a:t>
            </a:r>
            <a:br>
              <a:rPr lang="en-US" dirty="0" smtClean="0"/>
            </a:br>
            <a:r>
              <a:rPr lang="en-US" dirty="0" smtClean="0"/>
              <a:t>An Introduction</a:t>
            </a:r>
            <a:br>
              <a:rPr lang="en-US" dirty="0" smtClean="0"/>
            </a:br>
            <a:r>
              <a:rPr lang="en-US" dirty="0" smtClean="0"/>
              <a:t/>
            </a:r>
            <a:br>
              <a:rPr lang="en-US" dirty="0" smtClean="0"/>
            </a:br>
            <a:r>
              <a:rPr lang="en-US" dirty="0" smtClean="0"/>
              <a:t>Continued…</a:t>
            </a:r>
            <a:endParaRPr lang="en-US" dirty="0"/>
          </a:p>
        </p:txBody>
      </p:sp>
      <p:sp>
        <p:nvSpPr>
          <p:cNvPr id="3" name="Subtitle 2"/>
          <p:cNvSpPr>
            <a:spLocks noGrp="1"/>
          </p:cNvSpPr>
          <p:nvPr>
            <p:ph type="subTitle" idx="1"/>
          </p:nvPr>
        </p:nvSpPr>
        <p:spPr>
          <a:xfrm>
            <a:off x="3810000" y="3886200"/>
            <a:ext cx="6400800" cy="1752600"/>
          </a:xfrm>
        </p:spPr>
        <p:txBody>
          <a:bodyPr/>
          <a:lstStyle/>
          <a:p>
            <a:r>
              <a:rPr lang="en-US" dirty="0" err="1" smtClean="0"/>
              <a:t>Shon</a:t>
            </a:r>
            <a:r>
              <a:rPr lang="en-US" dirty="0" smtClean="0"/>
              <a:t> Harris</a:t>
            </a:r>
          </a:p>
          <a:p>
            <a:r>
              <a:rPr lang="en-US" dirty="0" smtClean="0"/>
              <a:t>CISSP, 5</a:t>
            </a:r>
            <a:r>
              <a:rPr lang="en-US" baseline="30000" dirty="0" smtClean="0"/>
              <a:t>th</a:t>
            </a:r>
            <a:r>
              <a:rPr lang="en-US" dirty="0" smtClean="0"/>
              <a:t> Edition</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19075" y="1828800"/>
            <a:ext cx="8705850" cy="4343400"/>
          </a:xfrm>
          <a:prstGeom prst="rect">
            <a:avLst/>
          </a:prstGeom>
          <a:noFill/>
          <a:ln w="9525">
            <a:noFill/>
            <a:miter lim="800000"/>
            <a:headEnd/>
            <a:tailEnd/>
          </a:ln>
          <a:effectLst/>
        </p:spPr>
      </p:pic>
      <p:sp>
        <p:nvSpPr>
          <p:cNvPr id="5" name="Title 4"/>
          <p:cNvSpPr>
            <a:spLocks noGrp="1"/>
          </p:cNvSpPr>
          <p:nvPr>
            <p:ph type="title"/>
          </p:nvPr>
        </p:nvSpPr>
        <p:spPr/>
        <p:txBody>
          <a:bodyPr>
            <a:normAutofit fontScale="90000"/>
          </a:bodyPr>
          <a:lstStyle/>
          <a:p>
            <a:r>
              <a:rPr lang="en-US" dirty="0" smtClean="0">
                <a:solidFill>
                  <a:schemeClr val="tx2"/>
                </a:solidFill>
              </a:rPr>
              <a:t>Link and end-to-end encryption happen at different OSI layers.</a:t>
            </a:r>
            <a:endParaRPr lang="en-US" dirty="0">
              <a:solidFill>
                <a:schemeClr val="tx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600" dirty="0" smtClean="0">
                <a:solidFill>
                  <a:schemeClr val="tx2"/>
                </a:solidFill>
              </a:rPr>
              <a:t>Encryption At Different Layers</a:t>
            </a:r>
            <a:endParaRPr lang="en-US" sz="3600" dirty="0">
              <a:solidFill>
                <a:schemeClr val="tx2"/>
              </a:solidFill>
            </a:endParaRPr>
          </a:p>
        </p:txBody>
      </p:sp>
      <p:sp>
        <p:nvSpPr>
          <p:cNvPr id="5" name="Rounded Rectangle 4"/>
          <p:cNvSpPr/>
          <p:nvPr/>
        </p:nvSpPr>
        <p:spPr>
          <a:xfrm>
            <a:off x="609600" y="1295400"/>
            <a:ext cx="8077200" cy="29718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 End-to-end encryption happens within the applications.</a:t>
            </a:r>
          </a:p>
          <a:p>
            <a:r>
              <a:rPr lang="en-US" sz="2800" dirty="0" smtClean="0"/>
              <a:t>• SSL encryption takes place at the transport layer.</a:t>
            </a:r>
          </a:p>
          <a:p>
            <a:r>
              <a:rPr lang="en-US" sz="2800" dirty="0" smtClean="0"/>
              <a:t>• PPTP encryption takes place at the data link layer.</a:t>
            </a:r>
          </a:p>
          <a:p>
            <a:r>
              <a:rPr lang="en-US" sz="2800" dirty="0" smtClean="0"/>
              <a:t>• Link encryption takes place at the data link and physical layers.</a:t>
            </a: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600" dirty="0" smtClean="0"/>
              <a:t>Multipurpose Internet Mail Extension</a:t>
            </a:r>
            <a:endParaRPr lang="en-US" sz="3600" dirty="0">
              <a:solidFill>
                <a:schemeClr val="tx2"/>
              </a:solidFill>
            </a:endParaRPr>
          </a:p>
        </p:txBody>
      </p:sp>
      <p:sp>
        <p:nvSpPr>
          <p:cNvPr id="4" name="Rounded Rectangle 3"/>
          <p:cNvSpPr/>
          <p:nvPr/>
        </p:nvSpPr>
        <p:spPr>
          <a:xfrm>
            <a:off x="533400" y="990600"/>
            <a:ext cx="8153400" cy="1981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smtClean="0"/>
              <a:t>Multipurpose Internet Mail Extension (MIME) </a:t>
            </a:r>
            <a:r>
              <a:rPr lang="en-US" sz="2800" dirty="0" smtClean="0"/>
              <a:t>is a technical specification indicating how multimedia data and e-mail attachments are to be transferred. </a:t>
            </a:r>
          </a:p>
        </p:txBody>
      </p:sp>
      <p:sp>
        <p:nvSpPr>
          <p:cNvPr id="5" name="Rounded Rectangle 4"/>
          <p:cNvSpPr/>
          <p:nvPr/>
        </p:nvSpPr>
        <p:spPr>
          <a:xfrm>
            <a:off x="609600" y="3352800"/>
            <a:ext cx="8077200" cy="2971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Internet has mail standards that dictate how mail is to be formatted, encapsulated, transmitted, and opened. If a message or document contains a binary attachment, MIME dictates how that portion of the message should be handled.</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600" dirty="0" smtClean="0"/>
              <a:t>Multipurpose Internet Mail Extension</a:t>
            </a:r>
            <a:endParaRPr lang="en-US" sz="3600" dirty="0">
              <a:solidFill>
                <a:schemeClr val="tx2"/>
              </a:solidFill>
            </a:endParaRPr>
          </a:p>
        </p:txBody>
      </p:sp>
      <p:sp>
        <p:nvSpPr>
          <p:cNvPr id="4" name="Rounded Rectangle 3"/>
          <p:cNvSpPr/>
          <p:nvPr/>
        </p:nvSpPr>
        <p:spPr>
          <a:xfrm>
            <a:off x="533400" y="990600"/>
            <a:ext cx="8153400" cy="2743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When an attachment contains an audio clip, graphic, or some other type of multimedia component, the e-mail client will send the file with a header that describes the file type. For example, the header might indicate that the MIME type is Image and that</a:t>
            </a:r>
          </a:p>
          <a:p>
            <a:r>
              <a:rPr lang="en-US" sz="2800" dirty="0" smtClean="0"/>
              <a:t>the subtype is jpeg.</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600" dirty="0" smtClean="0"/>
              <a:t>Multipurpose Internet Mail Extension</a:t>
            </a:r>
            <a:endParaRPr lang="en-US" sz="3600" dirty="0">
              <a:solidFill>
                <a:schemeClr val="tx2"/>
              </a:solidFill>
            </a:endParaRPr>
          </a:p>
        </p:txBody>
      </p:sp>
      <p:sp>
        <p:nvSpPr>
          <p:cNvPr id="5" name="Rounded Rectangle 4"/>
          <p:cNvSpPr/>
          <p:nvPr/>
        </p:nvSpPr>
        <p:spPr>
          <a:xfrm>
            <a:off x="609600" y="1066800"/>
            <a:ext cx="8077200" cy="25146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Although this will be in the header, many times systems also use the file’s extension to identify the MIME type. So, in the preceding example, the file’s name might be stuff.jpeg. </a:t>
            </a:r>
          </a:p>
        </p:txBody>
      </p:sp>
      <p:sp>
        <p:nvSpPr>
          <p:cNvPr id="6" name="Rounded Rectangle 5"/>
          <p:cNvSpPr/>
          <p:nvPr/>
        </p:nvSpPr>
        <p:spPr>
          <a:xfrm>
            <a:off x="685800" y="3810000"/>
            <a:ext cx="8001000" cy="2743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The user’s system will see the extension .jpeg, or see the data in the header field, and look in its association list to see what program it needs to initialize to open this particular file. If the system has JPEG files associated with the Explorer application, then Explorer will open and present the picture to the user.</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600" dirty="0" smtClean="0"/>
              <a:t>Multipurpose Internet Mail Extension</a:t>
            </a:r>
            <a:endParaRPr lang="en-US" sz="3600" dirty="0">
              <a:solidFill>
                <a:schemeClr val="tx2"/>
              </a:solidFill>
            </a:endParaRPr>
          </a:p>
        </p:txBody>
      </p:sp>
      <p:sp>
        <p:nvSpPr>
          <p:cNvPr id="5" name="Rounded Rectangle 4"/>
          <p:cNvSpPr/>
          <p:nvPr/>
        </p:nvSpPr>
        <p:spPr>
          <a:xfrm>
            <a:off x="609600" y="914400"/>
            <a:ext cx="8077200" cy="1905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Sometimes systems either do not have an association for a specific file type or do not have the helper program necessary to review and use the contents of the file. </a:t>
            </a:r>
          </a:p>
        </p:txBody>
      </p:sp>
      <p:sp>
        <p:nvSpPr>
          <p:cNvPr id="6" name="Rounded Rectangle 5"/>
          <p:cNvSpPr/>
          <p:nvPr/>
        </p:nvSpPr>
        <p:spPr>
          <a:xfrm>
            <a:off x="685800" y="3124200"/>
            <a:ext cx="8001000" cy="34290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When a file has an unassociated icon assigned to it, it might require the user to choose the Open With command and choose an application in the list to associate this file with</a:t>
            </a:r>
          </a:p>
          <a:p>
            <a:r>
              <a:rPr lang="en-US" sz="2400" dirty="0" smtClean="0"/>
              <a:t>that program. So when the user double-clicks that file, the associated program will initialize and present the file. If the system does not have the necessary program, the web</a:t>
            </a:r>
          </a:p>
          <a:p>
            <a:r>
              <a:rPr lang="en-US" sz="2400" dirty="0" smtClean="0"/>
              <a:t>site might offer the necessary helper program, like Acrobat or an audio program that plays WAV files.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600" dirty="0" smtClean="0"/>
              <a:t>Multipurpose Internet Mail Extension</a:t>
            </a:r>
            <a:endParaRPr lang="en-US" sz="3600" dirty="0">
              <a:solidFill>
                <a:schemeClr val="tx2"/>
              </a:solidFill>
            </a:endParaRPr>
          </a:p>
        </p:txBody>
      </p:sp>
      <p:sp>
        <p:nvSpPr>
          <p:cNvPr id="5" name="Rounded Rectangle 4"/>
          <p:cNvSpPr/>
          <p:nvPr/>
        </p:nvSpPr>
        <p:spPr>
          <a:xfrm>
            <a:off x="609600" y="914400"/>
            <a:ext cx="8077200" cy="31242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MIME is a specification that dictates how certain file types should be transmitted and handled. This specification has several types and subtypes, enables different computers to exchange data in varying formats, and provides a standardized way of presenting the data. </a:t>
            </a:r>
          </a:p>
        </p:txBody>
      </p:sp>
      <p:sp>
        <p:nvSpPr>
          <p:cNvPr id="6" name="Rounded Rectangle 5"/>
          <p:cNvSpPr/>
          <p:nvPr/>
        </p:nvSpPr>
        <p:spPr>
          <a:xfrm>
            <a:off x="685800" y="4419600"/>
            <a:ext cx="8001000" cy="19050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So if Sean views a funny picture that is in GIF format, he can be sure that when he sends it to Debbie, it will look exactly the same.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600" dirty="0" smtClean="0"/>
              <a:t>S/MIME</a:t>
            </a:r>
            <a:endParaRPr lang="en-US" sz="3600" dirty="0">
              <a:solidFill>
                <a:schemeClr val="tx2"/>
              </a:solidFill>
            </a:endParaRPr>
          </a:p>
        </p:txBody>
      </p:sp>
      <p:sp>
        <p:nvSpPr>
          <p:cNvPr id="5" name="Rounded Rectangle 4"/>
          <p:cNvSpPr/>
          <p:nvPr/>
        </p:nvSpPr>
        <p:spPr>
          <a:xfrm>
            <a:off x="609600" y="914400"/>
            <a:ext cx="8077200" cy="1905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smtClean="0"/>
              <a:t>Secure MIME (S/MIME) </a:t>
            </a:r>
            <a:r>
              <a:rPr lang="en-US" sz="2800" dirty="0" smtClean="0"/>
              <a:t>is a standard for encrypting and digitally signing electronic mail and for providing secure data transmissions. </a:t>
            </a:r>
          </a:p>
        </p:txBody>
      </p:sp>
      <p:sp>
        <p:nvSpPr>
          <p:cNvPr id="6" name="Rounded Rectangle 5"/>
          <p:cNvSpPr/>
          <p:nvPr/>
        </p:nvSpPr>
        <p:spPr>
          <a:xfrm>
            <a:off x="685800" y="3200400"/>
            <a:ext cx="8001000" cy="31242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S/MIME extends the MIME standard by allowing for the encryption of e-mail and attachments. The encryption and hashing algorithms can be specified by the user of the mail package, instead of having it dictated to them.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600" dirty="0" smtClean="0"/>
              <a:t>S/MIME</a:t>
            </a:r>
            <a:endParaRPr lang="en-US" sz="3600" dirty="0">
              <a:solidFill>
                <a:schemeClr val="tx2"/>
              </a:solidFill>
            </a:endParaRPr>
          </a:p>
        </p:txBody>
      </p:sp>
      <p:sp>
        <p:nvSpPr>
          <p:cNvPr id="5" name="Rounded Rectangle 4"/>
          <p:cNvSpPr/>
          <p:nvPr/>
        </p:nvSpPr>
        <p:spPr>
          <a:xfrm>
            <a:off x="609600" y="914400"/>
            <a:ext cx="8077200" cy="16764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S/MIME follows the Public Key Cryptography Standards (PKCS). </a:t>
            </a:r>
          </a:p>
        </p:txBody>
      </p:sp>
      <p:sp>
        <p:nvSpPr>
          <p:cNvPr id="6" name="Rounded Rectangle 5"/>
          <p:cNvSpPr/>
          <p:nvPr/>
        </p:nvSpPr>
        <p:spPr>
          <a:xfrm>
            <a:off x="685800" y="3200400"/>
            <a:ext cx="8001000" cy="31242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S/MIME provides confidentiality through encryption algorithms, integrity through hashing algorithms, authentication through the use of X.509 public key certificates, and non-repudiation</a:t>
            </a:r>
          </a:p>
          <a:p>
            <a:r>
              <a:rPr lang="en-US" sz="2800" dirty="0" smtClean="0"/>
              <a:t>through cryptographically signed message digests.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600" dirty="0" smtClean="0"/>
              <a:t>Privacy-Enhanced Mail</a:t>
            </a:r>
            <a:endParaRPr lang="en-US" sz="3600" dirty="0">
              <a:solidFill>
                <a:schemeClr val="tx2"/>
              </a:solidFill>
            </a:endParaRPr>
          </a:p>
        </p:txBody>
      </p:sp>
      <p:sp>
        <p:nvSpPr>
          <p:cNvPr id="5" name="Rounded Rectangle 4"/>
          <p:cNvSpPr/>
          <p:nvPr/>
        </p:nvSpPr>
        <p:spPr>
          <a:xfrm>
            <a:off x="609600" y="914400"/>
            <a:ext cx="8077200" cy="29718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smtClean="0"/>
              <a:t>Privacy-Enhanced Mail (PEM) </a:t>
            </a:r>
            <a:r>
              <a:rPr lang="en-US" sz="2800" dirty="0" smtClean="0"/>
              <a:t>is an Internet standard to provide secure e-mail over the Internet and for </a:t>
            </a:r>
            <a:r>
              <a:rPr lang="en-US" sz="2800" dirty="0" err="1" smtClean="0"/>
              <a:t>inhouse</a:t>
            </a:r>
            <a:r>
              <a:rPr lang="en-US" sz="2800" dirty="0" smtClean="0"/>
              <a:t> communication infrastructures. The protocols within PEM provide authentication, message integrity, encryption, and key management. </a:t>
            </a:r>
          </a:p>
        </p:txBody>
      </p:sp>
      <p:sp>
        <p:nvSpPr>
          <p:cNvPr id="6" name="Rounded Rectangle 5"/>
          <p:cNvSpPr/>
          <p:nvPr/>
        </p:nvSpPr>
        <p:spPr>
          <a:xfrm>
            <a:off x="685800" y="4114800"/>
            <a:ext cx="8001000" cy="24384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This standard  was developed to provide compatibility with many types of key-management processes and symmetric and public key methods of encryption. It was also designed to be compatible with PKCS.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600" dirty="0" smtClean="0"/>
              <a:t>Privacy-Enhanced Mail</a:t>
            </a:r>
            <a:endParaRPr lang="en-US" sz="3600" dirty="0">
              <a:solidFill>
                <a:schemeClr val="tx2"/>
              </a:solidFill>
            </a:endParaRPr>
          </a:p>
        </p:txBody>
      </p:sp>
      <p:sp>
        <p:nvSpPr>
          <p:cNvPr id="5" name="Rounded Rectangle 4"/>
          <p:cNvSpPr/>
          <p:nvPr/>
        </p:nvSpPr>
        <p:spPr>
          <a:xfrm>
            <a:off x="609600" y="914400"/>
            <a:ext cx="8077200" cy="29718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PEM is a series of message authentication and encryption technologies developed by several governing groups. PEM can use AES for encryption and RSA for sender authentication</a:t>
            </a:r>
          </a:p>
          <a:p>
            <a:r>
              <a:rPr lang="en-US" sz="2800" dirty="0" smtClean="0"/>
              <a:t>and key management. It also provides support for non-repudiation. </a:t>
            </a:r>
          </a:p>
        </p:txBody>
      </p:sp>
      <p:sp>
        <p:nvSpPr>
          <p:cNvPr id="6" name="Rounded Rectangle 5"/>
          <p:cNvSpPr/>
          <p:nvPr/>
        </p:nvSpPr>
        <p:spPr>
          <a:xfrm>
            <a:off x="685800" y="4114800"/>
            <a:ext cx="8001000" cy="24384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following are specific components that can be used in PEM:</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600" dirty="0" smtClean="0"/>
              <a:t>Privacy-Enhanced Mail</a:t>
            </a:r>
            <a:endParaRPr lang="en-US" sz="3600" dirty="0">
              <a:solidFill>
                <a:schemeClr val="tx2"/>
              </a:solidFill>
            </a:endParaRPr>
          </a:p>
        </p:txBody>
      </p:sp>
      <p:sp>
        <p:nvSpPr>
          <p:cNvPr id="5" name="Rounded Rectangle 4"/>
          <p:cNvSpPr/>
          <p:nvPr/>
        </p:nvSpPr>
        <p:spPr>
          <a:xfrm>
            <a:off x="609600" y="914400"/>
            <a:ext cx="8077200" cy="29718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 Messages encrypted with AES in CBC mode</a:t>
            </a:r>
          </a:p>
          <a:p>
            <a:r>
              <a:rPr lang="en-US" sz="2800" dirty="0" smtClean="0"/>
              <a:t>• Public key management, provided by using RSA</a:t>
            </a:r>
          </a:p>
          <a:p>
            <a:r>
              <a:rPr lang="en-US" sz="2800" dirty="0" smtClean="0"/>
              <a:t>• X.509 standard, used for certification structure and format</a:t>
            </a:r>
          </a:p>
        </p:txBody>
      </p:sp>
      <p:sp>
        <p:nvSpPr>
          <p:cNvPr id="6" name="Rounded Rectangle 5"/>
          <p:cNvSpPr/>
          <p:nvPr/>
        </p:nvSpPr>
        <p:spPr>
          <a:xfrm>
            <a:off x="685800" y="4114800"/>
            <a:ext cx="8001000" cy="24384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PEM has not caught on to the extent the developers had planned. The main issue is that PEM provides too much structure for different environments that require more flexibility in their secure  communication infrastructure.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600" dirty="0" smtClean="0"/>
              <a:t>Pretty Good Privacy</a:t>
            </a:r>
            <a:endParaRPr lang="en-US" sz="3600" dirty="0">
              <a:solidFill>
                <a:schemeClr val="tx2"/>
              </a:solidFill>
            </a:endParaRPr>
          </a:p>
        </p:txBody>
      </p:sp>
      <p:sp>
        <p:nvSpPr>
          <p:cNvPr id="5" name="Rounded Rectangle 4"/>
          <p:cNvSpPr/>
          <p:nvPr/>
        </p:nvSpPr>
        <p:spPr>
          <a:xfrm>
            <a:off x="609600" y="914400"/>
            <a:ext cx="8077200" cy="28956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smtClean="0"/>
              <a:t>Pretty Good Privacy (PGP)  </a:t>
            </a:r>
            <a:r>
              <a:rPr lang="en-US" sz="2800" dirty="0" smtClean="0"/>
              <a:t>was designed by Phil Zimmerman as a freeware e-mail security</a:t>
            </a:r>
          </a:p>
          <a:p>
            <a:r>
              <a:rPr lang="en-US" sz="2800" dirty="0" smtClean="0"/>
              <a:t>program and was released in 1991. It was the first widespread public key encryption program. PGP is a complete cryptosystem that uses cryptographic protection to protect e-mail and files.</a:t>
            </a:r>
          </a:p>
        </p:txBody>
      </p:sp>
      <p:sp>
        <p:nvSpPr>
          <p:cNvPr id="6" name="Rounded Rectangle 5"/>
          <p:cNvSpPr/>
          <p:nvPr/>
        </p:nvSpPr>
        <p:spPr>
          <a:xfrm>
            <a:off x="685800" y="4114800"/>
            <a:ext cx="8001000" cy="24384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It can use RSA public key encryption for key management and use IDEA symmetric cipher for bulk encryption of data, although the user has the option of picking different types of algorithms for these functions.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600" dirty="0" smtClean="0"/>
              <a:t>Pretty Good Privacy</a:t>
            </a:r>
            <a:endParaRPr lang="en-US" sz="3600" dirty="0">
              <a:solidFill>
                <a:schemeClr val="tx2"/>
              </a:solidFill>
            </a:endParaRPr>
          </a:p>
        </p:txBody>
      </p:sp>
      <p:sp>
        <p:nvSpPr>
          <p:cNvPr id="5" name="Rounded Rectangle 4"/>
          <p:cNvSpPr/>
          <p:nvPr/>
        </p:nvSpPr>
        <p:spPr>
          <a:xfrm>
            <a:off x="609600" y="914400"/>
            <a:ext cx="8077200" cy="28956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PGP can provide confidentiality by using the IDEA encryption algorithm, integrity by using the MD5 hashing algorithm,</a:t>
            </a:r>
          </a:p>
          <a:p>
            <a:r>
              <a:rPr lang="en-US" sz="2400" dirty="0" smtClean="0"/>
              <a:t>authentication by using the public key certificates, and </a:t>
            </a:r>
            <a:r>
              <a:rPr lang="en-US" sz="2400" dirty="0" err="1" smtClean="0"/>
              <a:t>nonrepudiation</a:t>
            </a:r>
            <a:r>
              <a:rPr lang="en-US" sz="2400" dirty="0" smtClean="0"/>
              <a:t> by using cryptographically signed messages. PGP uses its own type of digital certificates rather than what is used in PKI, but they both have similar purposes.</a:t>
            </a:r>
          </a:p>
        </p:txBody>
      </p:sp>
      <p:sp>
        <p:nvSpPr>
          <p:cNvPr id="6" name="Rounded Rectangle 5"/>
          <p:cNvSpPr/>
          <p:nvPr/>
        </p:nvSpPr>
        <p:spPr>
          <a:xfrm>
            <a:off x="685800" y="4114800"/>
            <a:ext cx="8001000" cy="24384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The user’s private key is generated and encrypted when the application asks the user to randomly type on his keyboard for a specific amount of time. Instead of using passwords, PGP uses passphrases. The passphrase is used to encrypt the user’s private key that is stored on the users hard drive.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600" dirty="0" smtClean="0"/>
              <a:t>Pretty Good Privacy</a:t>
            </a:r>
            <a:endParaRPr lang="en-US" sz="3600" dirty="0">
              <a:solidFill>
                <a:schemeClr val="tx2"/>
              </a:solidFill>
            </a:endParaRPr>
          </a:p>
        </p:txBody>
      </p:sp>
      <p:sp>
        <p:nvSpPr>
          <p:cNvPr id="5" name="Rounded Rectangle 4"/>
          <p:cNvSpPr/>
          <p:nvPr/>
        </p:nvSpPr>
        <p:spPr>
          <a:xfrm>
            <a:off x="609600" y="914400"/>
            <a:ext cx="8077200" cy="28956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PGP does not use a hierarchy of CAs, or any type of formal trust certificates, but instead relies on a “web of trust” in its key management approach. Each user generates</a:t>
            </a:r>
          </a:p>
          <a:p>
            <a:r>
              <a:rPr lang="en-US" sz="2400" dirty="0" smtClean="0"/>
              <a:t>and distributes his or her public key, and users sign each other’s public keys, which creates a community of users who trust each other. This is different from the CA approach,</a:t>
            </a:r>
          </a:p>
          <a:p>
            <a:r>
              <a:rPr lang="en-US" sz="2400" dirty="0" smtClean="0"/>
              <a:t>where no one trusts each other; they only trust the CA.</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600" dirty="0" smtClean="0"/>
              <a:t>Pretty Good Privacy</a:t>
            </a:r>
            <a:endParaRPr lang="en-US" sz="3600" dirty="0">
              <a:solidFill>
                <a:schemeClr val="tx2"/>
              </a:solidFill>
            </a:endParaRPr>
          </a:p>
        </p:txBody>
      </p:sp>
      <p:sp>
        <p:nvSpPr>
          <p:cNvPr id="5" name="Rounded Rectangle 4"/>
          <p:cNvSpPr/>
          <p:nvPr/>
        </p:nvSpPr>
        <p:spPr>
          <a:xfrm>
            <a:off x="609600" y="914400"/>
            <a:ext cx="8077200" cy="2286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For example, if Mark and Joe want to communicate using PGP, Mark can give his public key to Joe. Joe signs Mark’s key and keeps a copy for himself. Then, Joe gives a copy of his public key to Mark so they can start communicating securely. </a:t>
            </a:r>
          </a:p>
        </p:txBody>
      </p:sp>
      <p:sp>
        <p:nvSpPr>
          <p:cNvPr id="4" name="Rounded Rectangle 3"/>
          <p:cNvSpPr/>
          <p:nvPr/>
        </p:nvSpPr>
        <p:spPr>
          <a:xfrm>
            <a:off x="685800" y="3429000"/>
            <a:ext cx="8001000" cy="2971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Later, Mark would like to communicate with Sally, but Sally does not know Mark and does not know if she can trust him. Mark sends Sally his public key, which has been signed by Joe. Sally has Joe’s public key, because they have communicated before, and she trusts Joe. Because Joe signed Mark’s public key, Sally now also trusts Mark and sends her public key and begins communicating with him.</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600" dirty="0" smtClean="0"/>
              <a:t>Pretty Good Privacy</a:t>
            </a:r>
            <a:endParaRPr lang="en-US" sz="3600" dirty="0">
              <a:solidFill>
                <a:schemeClr val="tx2"/>
              </a:solidFill>
            </a:endParaRPr>
          </a:p>
        </p:txBody>
      </p:sp>
      <p:sp>
        <p:nvSpPr>
          <p:cNvPr id="5" name="Rounded Rectangle 4"/>
          <p:cNvSpPr/>
          <p:nvPr/>
        </p:nvSpPr>
        <p:spPr>
          <a:xfrm>
            <a:off x="609600" y="914400"/>
            <a:ext cx="8077200" cy="51054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So, basically, PGP is a system of “I don’t know you, but my buddy Joe says you are an all right guy, so I will trust you on Joe’s word.”</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3.17.6 Pretty </a:t>
            </a:r>
            <a:r>
              <a:rPr lang="en-US" dirty="0" smtClean="0"/>
              <a:t>Good Privacy</a:t>
            </a:r>
            <a:endParaRPr lang="en-US" dirty="0"/>
          </a:p>
        </p:txBody>
      </p:sp>
      <p:sp>
        <p:nvSpPr>
          <p:cNvPr id="4" name="Rounded Rectangle 3"/>
          <p:cNvSpPr/>
          <p:nvPr/>
        </p:nvSpPr>
        <p:spPr>
          <a:xfrm>
            <a:off x="457200" y="1447800"/>
            <a:ext cx="8305800" cy="2362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Each user keeps in a file, referred to as a </a:t>
            </a:r>
            <a:r>
              <a:rPr lang="en-US" sz="2800" b="1" i="1" dirty="0" smtClean="0"/>
              <a:t>key ring, a </a:t>
            </a:r>
            <a:r>
              <a:rPr lang="en-US" sz="2800" dirty="0" smtClean="0"/>
              <a:t>collection of </a:t>
            </a:r>
            <a:r>
              <a:rPr lang="en-US" sz="2800" b="1" i="1" dirty="0" smtClean="0"/>
              <a:t>public keys </a:t>
            </a:r>
            <a:r>
              <a:rPr lang="en-US" sz="2800" dirty="0" smtClean="0"/>
              <a:t>he has received from other users. Each key in that ring has a parameter that indicates the level of trust assigned to that user and the validity of that particular key. </a:t>
            </a:r>
            <a:endParaRPr lang="en-US" sz="2800" dirty="0"/>
          </a:p>
        </p:txBody>
      </p:sp>
      <p:sp>
        <p:nvSpPr>
          <p:cNvPr id="5" name="Rounded Rectangle 4"/>
          <p:cNvSpPr/>
          <p:nvPr/>
        </p:nvSpPr>
        <p:spPr>
          <a:xfrm>
            <a:off x="609600" y="4267200"/>
            <a:ext cx="8153400" cy="22860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If Steve has known Liz for many years and trusts her, he might have a higher level of trust indicated on her stored public key than on Tom’s, whom he does not trust much at all. </a:t>
            </a:r>
            <a:endParaRPr lang="en-US"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Pretty Good Privacy</a:t>
            </a:r>
            <a:endParaRPr lang="en-US" dirty="0"/>
          </a:p>
        </p:txBody>
      </p:sp>
      <p:sp>
        <p:nvSpPr>
          <p:cNvPr id="4" name="Rounded Rectangle 3"/>
          <p:cNvSpPr/>
          <p:nvPr/>
        </p:nvSpPr>
        <p:spPr>
          <a:xfrm>
            <a:off x="457200" y="1143000"/>
            <a:ext cx="8305800" cy="2743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There is also a field indicating who can sign other keys within Steve’s realm of trust. If Steve receives a</a:t>
            </a:r>
          </a:p>
          <a:p>
            <a:r>
              <a:rPr lang="en-US" sz="2800" dirty="0" smtClean="0"/>
              <a:t>key from someone he doesn’t know, like Kevin, and the key is signed by Liz, he can look at the field that pertains to whom he trusts to sign other people’s keys. him.</a:t>
            </a:r>
            <a:endParaRPr lang="en-US" sz="2800" dirty="0"/>
          </a:p>
        </p:txBody>
      </p:sp>
      <p:sp>
        <p:nvSpPr>
          <p:cNvPr id="5" name="Rounded Rectangle 4"/>
          <p:cNvSpPr/>
          <p:nvPr/>
        </p:nvSpPr>
        <p:spPr>
          <a:xfrm>
            <a:off x="609600" y="4191000"/>
            <a:ext cx="8153400" cy="24384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If the field indicates that Steve trusts Liz enough to sign another person’s key, Steve will accept Kevin’s</a:t>
            </a:r>
          </a:p>
          <a:p>
            <a:r>
              <a:rPr lang="en-US" sz="2400" dirty="0" smtClean="0"/>
              <a:t>key and communicate with him because Liz is vouching for him. However, if Steve receives a key from Kevin and it is signed by untrustworthy Tom, Steve might choose to not trust Kevin and not communicate with him. </a:t>
            </a:r>
            <a:endParaRPr lang="en-US"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2816</TotalTime>
  <Words>1471</Words>
  <Application>Microsoft Office PowerPoint</Application>
  <PresentationFormat>On-screen Show (4:3)</PresentationFormat>
  <Paragraphs>71</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Cryptography An Introduction  Continued…</vt:lpstr>
      <vt:lpstr>Link and end-to-end encryption happen at different OSI layers.</vt:lpstr>
      <vt:lpstr>Encryption At Different Layers</vt:lpstr>
      <vt:lpstr>Multipurpose Internet Mail Extension</vt:lpstr>
      <vt:lpstr>Multipurpose Internet Mail Extension</vt:lpstr>
      <vt:lpstr>Multipurpose Internet Mail Extension</vt:lpstr>
      <vt:lpstr>Multipurpose Internet Mail Extension</vt:lpstr>
      <vt:lpstr>Multipurpose Internet Mail Extension</vt:lpstr>
      <vt:lpstr>S/MIME</vt:lpstr>
      <vt:lpstr>S/MIME</vt:lpstr>
      <vt:lpstr>Privacy-Enhanced Mail</vt:lpstr>
      <vt:lpstr>Privacy-Enhanced Mail</vt:lpstr>
      <vt:lpstr>Privacy-Enhanced Mail</vt:lpstr>
      <vt:lpstr>Pretty Good Privacy</vt:lpstr>
      <vt:lpstr>Pretty Good Privacy</vt:lpstr>
      <vt:lpstr>Pretty Good Privacy</vt:lpstr>
      <vt:lpstr>Pretty Good Privacy</vt:lpstr>
      <vt:lpstr>Pretty Good Privacy</vt:lpstr>
      <vt:lpstr>3.17.6 Pretty Good Privacy</vt:lpstr>
      <vt:lpstr>Pretty Good Privacy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Cryptography An Introduction</dc:title>
  <dc:creator>Nahil Mahmood/ITG/Lahore/MCB</dc:creator>
  <cp:lastModifiedBy>Nahil Mahmood/ITG/Lahore/MCB</cp:lastModifiedBy>
  <cp:revision>281</cp:revision>
  <dcterms:created xsi:type="dcterms:W3CDTF">2010-12-30T15:12:45Z</dcterms:created>
  <dcterms:modified xsi:type="dcterms:W3CDTF">2011-09-05T18:38:19Z</dcterms:modified>
</cp:coreProperties>
</file>