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43" r:id="rId2"/>
    <p:sldId id="377" r:id="rId3"/>
    <p:sldId id="378" r:id="rId4"/>
    <p:sldId id="379" r:id="rId5"/>
    <p:sldId id="380" r:id="rId6"/>
    <p:sldId id="381" r:id="rId7"/>
    <p:sldId id="382" r:id="rId8"/>
    <p:sldId id="383" r:id="rId9"/>
    <p:sldId id="384" r:id="rId10"/>
    <p:sldId id="385" r:id="rId11"/>
    <p:sldId id="387" r:id="rId12"/>
    <p:sldId id="386" r:id="rId13"/>
    <p:sldId id="388" r:id="rId14"/>
    <p:sldId id="389" r:id="rId15"/>
    <p:sldId id="39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3.14.7 Certificates</a:t>
            </a:r>
            <a:endParaRPr lang="en-US" dirty="0"/>
          </a:p>
        </p:txBody>
      </p:sp>
      <p:sp>
        <p:nvSpPr>
          <p:cNvPr id="3" name="Rounded Rectangle 2"/>
          <p:cNvSpPr/>
          <p:nvPr/>
        </p:nvSpPr>
        <p:spPr>
          <a:xfrm>
            <a:off x="381000" y="1143000"/>
            <a:ext cx="83820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One of the most important pieces of a PKI is its digital certificate. A </a:t>
            </a:r>
            <a:r>
              <a:rPr lang="en-US" sz="2800" b="1" i="1" dirty="0" smtClean="0">
                <a:solidFill>
                  <a:srgbClr val="FFFF00"/>
                </a:solidFill>
              </a:rPr>
              <a:t>certificate</a:t>
            </a:r>
            <a:r>
              <a:rPr lang="en-US" sz="2800" b="1" i="1" dirty="0" smtClean="0"/>
              <a:t> </a:t>
            </a:r>
            <a:r>
              <a:rPr lang="en-US" sz="2800" dirty="0" smtClean="0"/>
              <a:t>is the mechanism used to associate a public key with a collection of components in a manner that is sufficient to uniquely identify the claimed owner.</a:t>
            </a:r>
            <a:endParaRPr lang="en-US" sz="2800" dirty="0"/>
          </a:p>
        </p:txBody>
      </p:sp>
      <p:sp>
        <p:nvSpPr>
          <p:cNvPr id="4" name="Rounded Rectangle 3"/>
          <p:cNvSpPr/>
          <p:nvPr/>
        </p:nvSpPr>
        <p:spPr>
          <a:xfrm>
            <a:off x="457200" y="3886200"/>
            <a:ext cx="8382000" cy="2362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The standard for how the CA creates the certificate is X.509, which dictates the different fields used in the certificate and the valid values that can populate those fields.</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Certificates</a:t>
            </a:r>
            <a:endParaRPr lang="en-US" dirty="0"/>
          </a:p>
        </p:txBody>
      </p:sp>
      <p:sp>
        <p:nvSpPr>
          <p:cNvPr id="3" name="Rounded Rectangle 2"/>
          <p:cNvSpPr/>
          <p:nvPr/>
        </p:nvSpPr>
        <p:spPr>
          <a:xfrm>
            <a:off x="381000" y="1143000"/>
            <a:ext cx="83820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We are currently at version 4 of this standard, which is often denoted as X.509v4. Many cryptographic protocols use this type of certificate, including SSL.</a:t>
            </a:r>
            <a:endParaRPr lang="en-US" sz="2800" dirty="0"/>
          </a:p>
        </p:txBody>
      </p:sp>
      <p:sp>
        <p:nvSpPr>
          <p:cNvPr id="4" name="Rounded Rectangle 3"/>
          <p:cNvSpPr/>
          <p:nvPr/>
        </p:nvSpPr>
        <p:spPr>
          <a:xfrm>
            <a:off x="457200" y="3886200"/>
            <a:ext cx="8382000" cy="2362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The certificate includes the serial number, version number, identity information,</a:t>
            </a:r>
          </a:p>
          <a:p>
            <a:r>
              <a:rPr lang="en-US" sz="3200" dirty="0" smtClean="0"/>
              <a:t>algorithm information, lifetime dates, and the signature of the issuing authority, as shown in the Figure.</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00025" y="1476375"/>
            <a:ext cx="8743950" cy="5076825"/>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smtClean="0">
                <a:solidFill>
                  <a:schemeClr val="tx2"/>
                </a:solidFill>
              </a:rPr>
              <a:t>Structure Of A Certificate</a:t>
            </a:r>
            <a:endParaRPr lang="en-US"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3.14.8 The </a:t>
            </a:r>
            <a:r>
              <a:rPr lang="en-US" dirty="0" smtClean="0">
                <a:solidFill>
                  <a:schemeClr val="tx2"/>
                </a:solidFill>
              </a:rPr>
              <a:t>Registration Authority</a:t>
            </a:r>
            <a:endParaRPr lang="en-US" dirty="0">
              <a:solidFill>
                <a:schemeClr val="tx2"/>
              </a:solidFill>
            </a:endParaRPr>
          </a:p>
        </p:txBody>
      </p:sp>
      <p:sp>
        <p:nvSpPr>
          <p:cNvPr id="3" name="Rounded Rectangle 2"/>
          <p:cNvSpPr/>
          <p:nvPr/>
        </p:nvSpPr>
        <p:spPr>
          <a:xfrm>
            <a:off x="304800" y="1295400"/>
            <a:ext cx="8458200" cy="259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registration authority (RA) performs the certification registration duties. The RA establishes and confirms the identity of an individual, initiates the certification process with a CA on behalf of an end user, and performs certificate life-cycle management functions.</a:t>
            </a:r>
            <a:endParaRPr lang="en-US" sz="2800" dirty="0"/>
          </a:p>
        </p:txBody>
      </p:sp>
      <p:sp>
        <p:nvSpPr>
          <p:cNvPr id="4" name="Rounded Rectangle 3"/>
          <p:cNvSpPr/>
          <p:nvPr/>
        </p:nvSpPr>
        <p:spPr>
          <a:xfrm>
            <a:off x="381000" y="4114800"/>
            <a:ext cx="8382000" cy="2438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RA cannot issue certificates, but can act as a broker between the user and the CA. When users need new certificates, they make requests to the RA, and the RA verifies all necessary identification information before allowing a request to go to the CA.</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3.14.9 PKI </a:t>
            </a:r>
            <a:r>
              <a:rPr lang="en-US" dirty="0" smtClean="0">
                <a:solidFill>
                  <a:schemeClr val="tx2"/>
                </a:solidFill>
              </a:rPr>
              <a:t>Example</a:t>
            </a:r>
            <a:endParaRPr lang="en-US" dirty="0">
              <a:solidFill>
                <a:schemeClr val="tx2"/>
              </a:solidFill>
            </a:endParaRPr>
          </a:p>
        </p:txBody>
      </p:sp>
      <p:sp>
        <p:nvSpPr>
          <p:cNvPr id="3" name="Rounded Rectangle 2"/>
          <p:cNvSpPr/>
          <p:nvPr/>
        </p:nvSpPr>
        <p:spPr>
          <a:xfrm>
            <a:off x="457200" y="1752600"/>
            <a:ext cx="8305800" cy="2743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Now that we know some of the main pieces of a PKI and how they actually work together, let’s walk through an example. First, suppose that John needs to obtain a digital certificate for himself so he can participate in a PKI. The following are the steps to do so:</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chemeClr val="tx2"/>
                </a:solidFill>
              </a:rPr>
              <a:t>PKI Example</a:t>
            </a:r>
            <a:endParaRPr lang="en-US" dirty="0">
              <a:solidFill>
                <a:schemeClr val="tx2"/>
              </a:solidFill>
            </a:endParaRPr>
          </a:p>
        </p:txBody>
      </p:sp>
      <p:sp>
        <p:nvSpPr>
          <p:cNvPr id="4" name="Rounded Rectangle 3"/>
          <p:cNvSpPr/>
          <p:nvPr/>
        </p:nvSpPr>
        <p:spPr>
          <a:xfrm>
            <a:off x="381000" y="914400"/>
            <a:ext cx="8382000" cy="556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t>1. John makes a request to the RA.</a:t>
            </a:r>
          </a:p>
          <a:p>
            <a:r>
              <a:rPr lang="en-US" sz="3600" dirty="0" smtClean="0"/>
              <a:t>2. The RA requests certain identification information from John, such as a copy</a:t>
            </a:r>
          </a:p>
          <a:p>
            <a:r>
              <a:rPr lang="en-US" sz="3600" dirty="0" smtClean="0"/>
              <a:t>of his driver’s license, his phone number, his address, and other identifying</a:t>
            </a:r>
          </a:p>
          <a:p>
            <a:r>
              <a:rPr lang="en-US" sz="3600" dirty="0" smtClean="0"/>
              <a:t>information.</a:t>
            </a:r>
          </a:p>
          <a:p>
            <a:r>
              <a:rPr lang="en-US" sz="3600" dirty="0" smtClean="0"/>
              <a:t>3. Once the RA receives the required information from John and verifies it, the</a:t>
            </a:r>
          </a:p>
          <a:p>
            <a:r>
              <a:rPr lang="en-US" sz="3600" dirty="0" smtClean="0"/>
              <a:t>RA sends his certificate request to the CA.</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chemeClr val="tx2"/>
                </a:solidFill>
              </a:rPr>
              <a:t>PKI Example</a:t>
            </a:r>
            <a:endParaRPr lang="en-US" dirty="0">
              <a:solidFill>
                <a:schemeClr val="tx2"/>
              </a:solidFill>
            </a:endParaRPr>
          </a:p>
        </p:txBody>
      </p:sp>
      <p:sp>
        <p:nvSpPr>
          <p:cNvPr id="4" name="Rounded Rectangle 3"/>
          <p:cNvSpPr/>
          <p:nvPr/>
        </p:nvSpPr>
        <p:spPr>
          <a:xfrm>
            <a:off x="381000" y="914400"/>
            <a:ext cx="8382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dirty="0" smtClean="0"/>
          </a:p>
          <a:p>
            <a:r>
              <a:rPr lang="en-US" sz="3200" dirty="0" smtClean="0"/>
              <a:t>4. The CA creates a certificate with John’s public key and identity information embedded. </a:t>
            </a:r>
          </a:p>
          <a:p>
            <a:endParaRPr lang="en-US" sz="3200" dirty="0" smtClean="0"/>
          </a:p>
        </p:txBody>
      </p:sp>
      <p:sp>
        <p:nvSpPr>
          <p:cNvPr id="6" name="Rounded Rectangle 5"/>
          <p:cNvSpPr/>
          <p:nvPr/>
        </p:nvSpPr>
        <p:spPr>
          <a:xfrm>
            <a:off x="457200" y="2971800"/>
            <a:ext cx="8229600" cy="3505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(The private/public key pair is generated either by the CA or on John’s machine, which depends on the systems’ configurations. If it is created at the CA, his private key needs to be sent to him by secure means. In most cases, the user generates this pair and sends in his public key during the registration process.)</a:t>
            </a: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chemeClr val="tx2"/>
                </a:solidFill>
              </a:rPr>
              <a:t>PKI Example</a:t>
            </a:r>
            <a:endParaRPr lang="en-US" dirty="0">
              <a:solidFill>
                <a:schemeClr val="tx2"/>
              </a:solidFill>
            </a:endParaRPr>
          </a:p>
        </p:txBody>
      </p:sp>
      <p:sp>
        <p:nvSpPr>
          <p:cNvPr id="4" name="Rounded Rectangle 3"/>
          <p:cNvSpPr/>
          <p:nvPr/>
        </p:nvSpPr>
        <p:spPr>
          <a:xfrm>
            <a:off x="381000" y="914400"/>
            <a:ext cx="8382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Now John is registered and can participate in a PKI. John and Diane decide they want to communicate, so they take the following steps, shown in the Figure.</a:t>
            </a:r>
          </a:p>
        </p:txBody>
      </p:sp>
      <p:sp>
        <p:nvSpPr>
          <p:cNvPr id="6" name="Rounded Rectangle 5"/>
          <p:cNvSpPr/>
          <p:nvPr/>
        </p:nvSpPr>
        <p:spPr>
          <a:xfrm>
            <a:off x="457200" y="2971800"/>
            <a:ext cx="8229600" cy="3505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5. John requests Diane’s public key from a public directory.</a:t>
            </a:r>
          </a:p>
          <a:p>
            <a:r>
              <a:rPr lang="en-US" sz="2400" dirty="0" smtClean="0"/>
              <a:t>6. The directory, sometimes called a repository, sends Diane’s digital certificate.</a:t>
            </a:r>
          </a:p>
          <a:p>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chemeClr val="tx2"/>
                </a:solidFill>
              </a:rPr>
              <a:t>PKI Example</a:t>
            </a:r>
            <a:endParaRPr lang="en-US" dirty="0">
              <a:solidFill>
                <a:schemeClr val="tx2"/>
              </a:solidFill>
            </a:endParaRPr>
          </a:p>
        </p:txBody>
      </p:sp>
      <p:sp>
        <p:nvSpPr>
          <p:cNvPr id="4" name="Rounded Rectangle 3"/>
          <p:cNvSpPr/>
          <p:nvPr/>
        </p:nvSpPr>
        <p:spPr>
          <a:xfrm>
            <a:off x="381000" y="914400"/>
            <a:ext cx="8382000" cy="281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7. John verifies the digital certificate and extracts her public key. John uses this public key to encrypt a session key that will be used to encrypt their messages. John sends the encrypted session key to Diane. John also sends his certificate,</a:t>
            </a:r>
          </a:p>
          <a:p>
            <a:r>
              <a:rPr lang="en-US" sz="2800" dirty="0" smtClean="0"/>
              <a:t>containing his public key, to Diane.</a:t>
            </a:r>
          </a:p>
        </p:txBody>
      </p:sp>
      <p:sp>
        <p:nvSpPr>
          <p:cNvPr id="6" name="Rounded Rectangle 5"/>
          <p:cNvSpPr/>
          <p:nvPr/>
        </p:nvSpPr>
        <p:spPr>
          <a:xfrm>
            <a:off x="457200" y="3962400"/>
            <a:ext cx="82296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8. When Diane receives John’s certificate, her browser looks to see if it trusts the CA that digitally signed this certificate. Diane’s browser trusts this CA and, after she verifies the certificate, both John and Diane can communicate using encryption.</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CA &amp; User Relationships</a:t>
            </a:r>
            <a:endParaRPr lang="en-US" dirty="0">
              <a:solidFill>
                <a:schemeClr val="tx2"/>
              </a:solidFill>
            </a:endParaRPr>
          </a:p>
        </p:txBody>
      </p:sp>
      <p:pic>
        <p:nvPicPr>
          <p:cNvPr id="2050" name="Picture 2"/>
          <p:cNvPicPr>
            <a:picLocks noChangeAspect="1" noChangeArrowheads="1"/>
          </p:cNvPicPr>
          <p:nvPr/>
        </p:nvPicPr>
        <p:blipFill>
          <a:blip r:embed="rId2"/>
          <a:srcRect/>
          <a:stretch>
            <a:fillRect/>
          </a:stretch>
        </p:blipFill>
        <p:spPr bwMode="auto">
          <a:xfrm>
            <a:off x="685800" y="1447800"/>
            <a:ext cx="7924800" cy="53060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PKI Components</a:t>
            </a:r>
            <a:endParaRPr lang="en-US" dirty="0"/>
          </a:p>
        </p:txBody>
      </p:sp>
      <p:sp>
        <p:nvSpPr>
          <p:cNvPr id="3" name="Rounded Rectangle 2"/>
          <p:cNvSpPr/>
          <p:nvPr/>
        </p:nvSpPr>
        <p:spPr>
          <a:xfrm>
            <a:off x="457200" y="1371600"/>
            <a:ext cx="8229600" cy="5029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PKI may be made up of the following entities and functions:</a:t>
            </a:r>
          </a:p>
          <a:p>
            <a:r>
              <a:rPr lang="en-US" sz="2800" dirty="0" smtClean="0"/>
              <a:t>• CA</a:t>
            </a:r>
          </a:p>
          <a:p>
            <a:r>
              <a:rPr lang="en-US" sz="2800" dirty="0" smtClean="0"/>
              <a:t>• RA</a:t>
            </a:r>
          </a:p>
          <a:p>
            <a:r>
              <a:rPr lang="en-US" sz="2800" dirty="0" smtClean="0"/>
              <a:t>• Certificate repository</a:t>
            </a:r>
          </a:p>
          <a:p>
            <a:r>
              <a:rPr lang="en-US" sz="2800" dirty="0" smtClean="0"/>
              <a:t>• Certificate revocation system</a:t>
            </a:r>
          </a:p>
          <a:p>
            <a:r>
              <a:rPr lang="en-US" sz="2800" dirty="0" smtClean="0"/>
              <a:t>• Key backup and recovery system</a:t>
            </a:r>
          </a:p>
          <a:p>
            <a:r>
              <a:rPr lang="en-US" sz="2800" dirty="0" smtClean="0"/>
              <a:t>• Automatic key update</a:t>
            </a:r>
          </a:p>
          <a:p>
            <a:r>
              <a:rPr lang="en-US" sz="2800" dirty="0" smtClean="0"/>
              <a:t>• Management of key histories</a:t>
            </a:r>
          </a:p>
          <a:p>
            <a:r>
              <a:rPr lang="en-US" sz="2800" dirty="0" smtClean="0"/>
              <a:t>• </a:t>
            </a:r>
            <a:r>
              <a:rPr lang="en-US" sz="2800" dirty="0" err="1" smtClean="0"/>
              <a:t>Timestamping</a:t>
            </a:r>
            <a:endParaRPr lang="en-US" sz="2800" dirty="0" smtClean="0"/>
          </a:p>
          <a:p>
            <a:r>
              <a:rPr lang="en-US" sz="2800" dirty="0" smtClean="0"/>
              <a:t>• Client-side software</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3.14.10 PKI </a:t>
            </a:r>
            <a:r>
              <a:rPr lang="en-US" dirty="0" smtClean="0"/>
              <a:t>Security Services</a:t>
            </a:r>
            <a:endParaRPr lang="en-US" dirty="0"/>
          </a:p>
        </p:txBody>
      </p:sp>
      <p:sp>
        <p:nvSpPr>
          <p:cNvPr id="3" name="Rounded Rectangle 2"/>
          <p:cNvSpPr/>
          <p:nvPr/>
        </p:nvSpPr>
        <p:spPr>
          <a:xfrm>
            <a:off x="457200" y="1371600"/>
            <a:ext cx="8229600" cy="5029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smtClean="0"/>
              <a:t>PKI supplies the following security services:</a:t>
            </a:r>
          </a:p>
          <a:p>
            <a:r>
              <a:rPr lang="en-US" sz="4000" dirty="0" smtClean="0"/>
              <a:t>• Confidentiality</a:t>
            </a:r>
          </a:p>
          <a:p>
            <a:r>
              <a:rPr lang="en-US" sz="4000" dirty="0" smtClean="0"/>
              <a:t>• Access control</a:t>
            </a:r>
          </a:p>
          <a:p>
            <a:r>
              <a:rPr lang="en-US" sz="4000" dirty="0" smtClean="0"/>
              <a:t>• Integrity</a:t>
            </a:r>
          </a:p>
          <a:p>
            <a:r>
              <a:rPr lang="en-US" sz="4000" dirty="0" smtClean="0"/>
              <a:t>• Authentication</a:t>
            </a:r>
          </a:p>
          <a:p>
            <a:r>
              <a:rPr lang="en-US" sz="4000" dirty="0" smtClean="0"/>
              <a:t>• </a:t>
            </a:r>
            <a:r>
              <a:rPr lang="en-US" sz="4000" dirty="0" err="1" smtClean="0"/>
              <a:t>Nonrepudiation</a:t>
            </a:r>
            <a:endParaRPr lang="en-US"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PKI</a:t>
            </a:r>
            <a:endParaRPr lang="en-US" dirty="0"/>
          </a:p>
        </p:txBody>
      </p:sp>
      <p:sp>
        <p:nvSpPr>
          <p:cNvPr id="3" name="Rounded Rectangle 2"/>
          <p:cNvSpPr/>
          <p:nvPr/>
        </p:nvSpPr>
        <p:spPr>
          <a:xfrm>
            <a:off x="457200" y="990600"/>
            <a:ext cx="8229600" cy="35814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PKI must retain a key history, which keeps track of all the old and current public keys that have been used by individual users. For example, if Kevin encrypted a symmetric key with Dave’s old public key, there should be a way for Dave to still access this data. This can only happen if the CA keeps a proper history of Dave’s old certificates and keys.</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Rounded Rectangle 2"/>
          <p:cNvSpPr/>
          <p:nvPr/>
        </p:nvSpPr>
        <p:spPr>
          <a:xfrm>
            <a:off x="457200" y="1752600"/>
            <a:ext cx="8229600" cy="3276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NOTE: Another important component that must be integrated into a PKI is a</a:t>
            </a:r>
          </a:p>
          <a:p>
            <a:r>
              <a:rPr lang="en-US" sz="3200" dirty="0" smtClean="0"/>
              <a:t>reliable time source that provides a way for secure time-stamping. This comes</a:t>
            </a:r>
          </a:p>
          <a:p>
            <a:r>
              <a:rPr lang="en-US" sz="3200" dirty="0" smtClean="0"/>
              <a:t>into play when true non-repudiation is required.</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2341</TotalTime>
  <Words>804</Words>
  <Application>Microsoft Office PowerPoint</Application>
  <PresentationFormat>On-screen Show (4:3)</PresentationFormat>
  <Paragraphs>60</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Cryptography An Introduction  Continued…</vt:lpstr>
      <vt:lpstr>3.14.7 Certificates</vt:lpstr>
      <vt:lpstr>Certificates</vt:lpstr>
      <vt:lpstr>Structure Of A Certificate</vt:lpstr>
      <vt:lpstr>3.14.8 The Registration Authority</vt:lpstr>
      <vt:lpstr>3.14.9 PKI Example</vt:lpstr>
      <vt:lpstr>PKI Example</vt:lpstr>
      <vt:lpstr>PKI Example</vt:lpstr>
      <vt:lpstr>PKI Example</vt:lpstr>
      <vt:lpstr>PKI Example</vt:lpstr>
      <vt:lpstr>CA &amp; User Relationships</vt:lpstr>
      <vt:lpstr>PKI Components</vt:lpstr>
      <vt:lpstr>3.14.10 PKI Security Services</vt:lpstr>
      <vt:lpstr>PKI</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236</cp:revision>
  <dcterms:created xsi:type="dcterms:W3CDTF">2010-12-30T15:12:45Z</dcterms:created>
  <dcterms:modified xsi:type="dcterms:W3CDTF">2011-09-05T18:15:40Z</dcterms:modified>
</cp:coreProperties>
</file>