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43" r:id="rId2"/>
    <p:sldId id="398" r:id="rId3"/>
    <p:sldId id="399" r:id="rId4"/>
    <p:sldId id="400" r:id="rId5"/>
    <p:sldId id="361" r:id="rId6"/>
    <p:sldId id="362" r:id="rId7"/>
    <p:sldId id="363" r:id="rId8"/>
    <p:sldId id="364" r:id="rId9"/>
    <p:sldId id="365" r:id="rId10"/>
    <p:sldId id="366" r:id="rId11"/>
    <p:sldId id="367" r:id="rId12"/>
    <p:sldId id="370" r:id="rId13"/>
    <p:sldId id="369" r:id="rId14"/>
    <p:sldId id="371" r:id="rId15"/>
    <p:sldId id="372" r:id="rId16"/>
    <p:sldId id="373" r:id="rId17"/>
    <p:sldId id="374" r:id="rId18"/>
    <p:sldId id="375" r:id="rId19"/>
    <p:sldId id="3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3.14.2 Definition Of Public </a:t>
            </a:r>
            <a:r>
              <a:rPr lang="en-US" sz="2800" dirty="0" smtClean="0"/>
              <a:t>Key Infrastructure (PKI)</a:t>
            </a:r>
            <a:endParaRPr lang="en-US" sz="2800" dirty="0"/>
          </a:p>
        </p:txBody>
      </p:sp>
      <p:sp>
        <p:nvSpPr>
          <p:cNvPr id="3" name="Rounded Rectangle 2"/>
          <p:cNvSpPr/>
          <p:nvPr/>
        </p:nvSpPr>
        <p:spPr>
          <a:xfrm>
            <a:off x="381000" y="1371600"/>
            <a:ext cx="83058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Public key infrastructure (PKI) consists of </a:t>
            </a:r>
            <a:r>
              <a:rPr lang="en-US" sz="2800" dirty="0" smtClean="0">
                <a:solidFill>
                  <a:srgbClr val="FFFF00"/>
                </a:solidFill>
              </a:rPr>
              <a:t>programs, data formats, procedures, communication protocols, security policies, and public key cryptographic mechanisms </a:t>
            </a:r>
            <a:r>
              <a:rPr lang="en-US" sz="2800" dirty="0" smtClean="0"/>
              <a:t>working in a comprehensive manner to enable a wide range of dispersed people to communicate in a secure and predictable fashion.</a:t>
            </a:r>
            <a:endParaRPr lang="en-US" sz="2800" dirty="0"/>
          </a:p>
        </p:txBody>
      </p:sp>
      <p:sp>
        <p:nvSpPr>
          <p:cNvPr id="4" name="Rounded Rectangle 3"/>
          <p:cNvSpPr/>
          <p:nvPr/>
        </p:nvSpPr>
        <p:spPr>
          <a:xfrm>
            <a:off x="457200" y="4876800"/>
            <a:ext cx="8229600" cy="1524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In other words, a PKI establishes a level of trust within an environment.</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4" name="Rounded Rectangle 3"/>
          <p:cNvSpPr/>
          <p:nvPr/>
        </p:nvSpPr>
        <p:spPr>
          <a:xfrm>
            <a:off x="457200" y="12954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PKI provides authentication, confidentiality, non-repudiation, and integrity of the</a:t>
            </a:r>
          </a:p>
          <a:p>
            <a:r>
              <a:rPr lang="en-US" sz="3200" dirty="0" smtClean="0"/>
              <a:t>messages exchanged. PKI is a hybrid system of symmetric and asymmetric key algorithms</a:t>
            </a:r>
          </a:p>
          <a:p>
            <a:r>
              <a:rPr lang="en-US" sz="3200" dirty="0" smtClean="0"/>
              <a:t>and methods, which were discussed in earlier sections.</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5" name="Rounded Rectangle 4"/>
          <p:cNvSpPr/>
          <p:nvPr/>
        </p:nvSpPr>
        <p:spPr>
          <a:xfrm>
            <a:off x="533400" y="1524000"/>
            <a:ext cx="8153400" cy="2286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infrastructure assumes that the receiver’s identity can be positively ensured through certificates and that an asymmetric algorithm will automatically</a:t>
            </a:r>
          </a:p>
          <a:p>
            <a:r>
              <a:rPr lang="en-US" sz="2800" dirty="0" smtClean="0"/>
              <a:t>carry out the process of key exchange.</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4" name="Rounded Rectangle 3"/>
          <p:cNvSpPr/>
          <p:nvPr/>
        </p:nvSpPr>
        <p:spPr>
          <a:xfrm>
            <a:off x="457200" y="1295400"/>
            <a:ext cx="8229600" cy="31242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infrastructure therefore contains the pieces</a:t>
            </a:r>
          </a:p>
          <a:p>
            <a:r>
              <a:rPr lang="en-US" sz="2800" dirty="0" smtClean="0"/>
              <a:t>that will identify users, create and distribute certificates, maintain and revoke certificates,</a:t>
            </a:r>
          </a:p>
          <a:p>
            <a:r>
              <a:rPr lang="en-US" sz="2800" dirty="0" smtClean="0"/>
              <a:t>distribute and maintain encryption keys, and enable all technologies to communicate and work together for the purpose of encrypted communication and</a:t>
            </a:r>
          </a:p>
          <a:p>
            <a:r>
              <a:rPr lang="en-US" sz="2800" dirty="0" smtClean="0"/>
              <a:t>authentication.</a:t>
            </a:r>
            <a:endParaRPr lang="en-US" sz="2800" dirty="0"/>
          </a:p>
        </p:txBody>
      </p:sp>
      <p:sp>
        <p:nvSpPr>
          <p:cNvPr id="5" name="Rounded Rectangle 4"/>
          <p:cNvSpPr/>
          <p:nvPr/>
        </p:nvSpPr>
        <p:spPr>
          <a:xfrm>
            <a:off x="533400" y="4648200"/>
            <a:ext cx="8153400" cy="1752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Public key cryptography is one piece in PKI, but many other pieces make up this infrastructure.</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Example</a:t>
            </a:r>
            <a:endParaRPr lang="en-US" dirty="0"/>
          </a:p>
        </p:txBody>
      </p:sp>
      <p:sp>
        <p:nvSpPr>
          <p:cNvPr id="3" name="Rounded Rectangle 2"/>
          <p:cNvSpPr/>
          <p:nvPr/>
        </p:nvSpPr>
        <p:spPr>
          <a:xfrm>
            <a:off x="457200" y="990600"/>
            <a:ext cx="8153400" cy="3657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 analogy can be drawn with the e-mail protocol Simple Mail Transfer Protocol (SMTP). SMTP is the technology used to get e-mail messages from here to there, but many other things must be in place before this protocol can be productive.</a:t>
            </a:r>
          </a:p>
          <a:p>
            <a:r>
              <a:rPr lang="en-US" sz="2800" dirty="0" smtClean="0"/>
              <a:t>We need e-mail clients, e-mail servers, and e-mail messages, which together build a type</a:t>
            </a:r>
          </a:p>
          <a:p>
            <a:r>
              <a:rPr lang="en-US" sz="2800" dirty="0" smtClean="0"/>
              <a:t>of infrastructure—an e-mail infrastructure.</a:t>
            </a:r>
            <a:endParaRPr lang="en-US" sz="2800" dirty="0"/>
          </a:p>
        </p:txBody>
      </p:sp>
      <p:sp>
        <p:nvSpPr>
          <p:cNvPr id="4" name="Rounded Rectangle 3"/>
          <p:cNvSpPr/>
          <p:nvPr/>
        </p:nvSpPr>
        <p:spPr>
          <a:xfrm>
            <a:off x="685800" y="4876800"/>
            <a:ext cx="78486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PKI is made up of many different parts: certificate</a:t>
            </a:r>
          </a:p>
          <a:p>
            <a:r>
              <a:rPr lang="en-US" sz="2800" dirty="0" smtClean="0"/>
              <a:t>authorities, registration authorities, certificates, keys, and users.</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3.14.3 PKI </a:t>
            </a:r>
            <a:r>
              <a:rPr lang="en-US" dirty="0" smtClean="0"/>
              <a:t>Components</a:t>
            </a:r>
            <a:endParaRPr lang="en-US" dirty="0"/>
          </a:p>
        </p:txBody>
      </p:sp>
      <p:sp>
        <p:nvSpPr>
          <p:cNvPr id="3" name="Rounded Rectangle 2"/>
          <p:cNvSpPr/>
          <p:nvPr/>
        </p:nvSpPr>
        <p:spPr>
          <a:xfrm>
            <a:off x="457200" y="990600"/>
            <a:ext cx="81534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Each person who wants to participate in a PKI requires a digital certificate, which is</a:t>
            </a:r>
          </a:p>
          <a:p>
            <a:r>
              <a:rPr lang="en-US" sz="2800" dirty="0" smtClean="0"/>
              <a:t>a credential that contains the public key for that individual along with other identifying</a:t>
            </a:r>
          </a:p>
          <a:p>
            <a:r>
              <a:rPr lang="en-US" sz="2800" dirty="0" smtClean="0"/>
              <a:t>information.</a:t>
            </a:r>
            <a:endParaRPr lang="en-US" sz="2800" dirty="0"/>
          </a:p>
        </p:txBody>
      </p:sp>
      <p:sp>
        <p:nvSpPr>
          <p:cNvPr id="4" name="Rounded Rectangle 3"/>
          <p:cNvSpPr/>
          <p:nvPr/>
        </p:nvSpPr>
        <p:spPr>
          <a:xfrm>
            <a:off x="609600" y="3657600"/>
            <a:ext cx="78486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certificate is created and signed (digital signature) by a trusted third party, which is a certificate authority (CA).</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ounded Rectangle 2"/>
          <p:cNvSpPr/>
          <p:nvPr/>
        </p:nvSpPr>
        <p:spPr>
          <a:xfrm>
            <a:off x="457200" y="1600200"/>
            <a:ext cx="82296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the CA signs the certificate, it binds the individual’s identity to the public key, and the CA takes liability for the authenticity of that individual. It is this trusted third party (the CA) that allows people who have never met to authenticate to each other and to communicate in a secure method. </a:t>
            </a:r>
            <a:endParaRPr lang="en-US" sz="2800" dirty="0"/>
          </a:p>
        </p:txBody>
      </p:sp>
      <p:sp>
        <p:nvSpPr>
          <p:cNvPr id="4" name="Rounded Rectangle 3"/>
          <p:cNvSpPr/>
          <p:nvPr/>
        </p:nvSpPr>
        <p:spPr>
          <a:xfrm>
            <a:off x="533400" y="4800600"/>
            <a:ext cx="8153400" cy="1752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Kevin has never met Dave, but would like to communicate securely with him, and they both trust the same CA, then Kevin could retrieve Dave’s digital certificate and start the process.</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3.14.4 Certificate </a:t>
            </a:r>
            <a:r>
              <a:rPr lang="en-US" dirty="0" smtClean="0"/>
              <a:t>Authorities (CAs)</a:t>
            </a:r>
            <a:endParaRPr lang="en-US" dirty="0"/>
          </a:p>
        </p:txBody>
      </p:sp>
      <p:sp>
        <p:nvSpPr>
          <p:cNvPr id="3" name="Rounded Rectangle 2"/>
          <p:cNvSpPr/>
          <p:nvPr/>
        </p:nvSpPr>
        <p:spPr>
          <a:xfrm>
            <a:off x="304800" y="990600"/>
            <a:ext cx="84582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CA is a trusted organization (or server) that maintains and issues digital certificates. When a person requests a certificate, the registration authority (RA) verifies that individual’s identity and passes the certificate request off to the CA.</a:t>
            </a:r>
            <a:endParaRPr lang="en-US" sz="2800" dirty="0"/>
          </a:p>
        </p:txBody>
      </p:sp>
      <p:sp>
        <p:nvSpPr>
          <p:cNvPr id="4" name="Rounded Rectangle 3"/>
          <p:cNvSpPr/>
          <p:nvPr/>
        </p:nvSpPr>
        <p:spPr>
          <a:xfrm>
            <a:off x="381000" y="3810000"/>
            <a:ext cx="83820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CA constructs the certificate, signs it, sends it to the requester, and maintains the certificate over its lifetime.</a:t>
            </a:r>
            <a:endParaRPr lang="en-US" sz="2800" dirty="0"/>
          </a:p>
        </p:txBody>
      </p:sp>
      <p:sp>
        <p:nvSpPr>
          <p:cNvPr id="5" name="Rounded Rectangle 4"/>
          <p:cNvSpPr/>
          <p:nvPr/>
        </p:nvSpPr>
        <p:spPr>
          <a:xfrm>
            <a:off x="381000" y="5410200"/>
            <a:ext cx="84582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another person wants to communicate with this person, the CA will basically vouch for that person’s identity.</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Certificate Authorities (CAs)</a:t>
            </a:r>
            <a:endParaRPr lang="en-US" dirty="0"/>
          </a:p>
        </p:txBody>
      </p:sp>
      <p:sp>
        <p:nvSpPr>
          <p:cNvPr id="3" name="Rounded Rectangle 2"/>
          <p:cNvSpPr/>
          <p:nvPr/>
        </p:nvSpPr>
        <p:spPr>
          <a:xfrm>
            <a:off x="304800" y="990600"/>
            <a:ext cx="8458200" cy="3429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Dave receives a digital certificate from</a:t>
            </a:r>
          </a:p>
          <a:p>
            <a:r>
              <a:rPr lang="en-US" sz="2800" dirty="0" smtClean="0"/>
              <a:t>Kevin, Dave will go through steps to validate it. Basically, by providing Dave with his digital certificate, Kevin is stating, “I know you don’t know or trust me, but here is this document that was created by someone you do know and trust. The document says I</a:t>
            </a:r>
          </a:p>
          <a:p>
            <a:r>
              <a:rPr lang="en-US" sz="2800" dirty="0" smtClean="0"/>
              <a:t>am a good guy and you should trust me.”</a:t>
            </a:r>
            <a:endParaRPr lang="en-US" sz="2800" dirty="0"/>
          </a:p>
        </p:txBody>
      </p:sp>
      <p:sp>
        <p:nvSpPr>
          <p:cNvPr id="4" name="Rounded Rectangle 3"/>
          <p:cNvSpPr/>
          <p:nvPr/>
        </p:nvSpPr>
        <p:spPr>
          <a:xfrm>
            <a:off x="381000" y="4648200"/>
            <a:ext cx="8382000" cy="1600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Once Dave validates the digital certificate, he extracts Kevin’s public key, which is embedded within it. Now Dave knows this public key is bound to Kevin.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Certificate Authorities (CAs)</a:t>
            </a:r>
            <a:endParaRPr lang="en-US" dirty="0"/>
          </a:p>
        </p:txBody>
      </p:sp>
      <p:sp>
        <p:nvSpPr>
          <p:cNvPr id="3" name="Rounded Rectangle 2"/>
          <p:cNvSpPr/>
          <p:nvPr/>
        </p:nvSpPr>
        <p:spPr>
          <a:xfrm>
            <a:off x="304800" y="990600"/>
            <a:ext cx="84582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He also knows that if Kevin uses his private key to create a digital signature and Dave can properly</a:t>
            </a:r>
          </a:p>
          <a:p>
            <a:r>
              <a:rPr lang="en-US" sz="2800" dirty="0" smtClean="0"/>
              <a:t>decrypt it using this public key, it did indeed come from Kevin.</a:t>
            </a:r>
            <a:endParaRPr lang="en-US" sz="2800" dirty="0"/>
          </a:p>
        </p:txBody>
      </p:sp>
      <p:sp>
        <p:nvSpPr>
          <p:cNvPr id="4" name="Rounded Rectangle 3"/>
          <p:cNvSpPr/>
          <p:nvPr/>
        </p:nvSpPr>
        <p:spPr>
          <a:xfrm>
            <a:off x="381000" y="3733800"/>
            <a:ext cx="83820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CA can be internal to an organization. Such a setup would enable the company to control the CA server, configure how authentication takes place, maintain the certificates, and recall certificates when necessary.</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 y="299832"/>
            <a:ext cx="8926344" cy="4500768"/>
          </a:xfrm>
          <a:prstGeom prst="rect">
            <a:avLst/>
          </a:prstGeom>
          <a:noFill/>
          <a:ln w="9525">
            <a:noFill/>
            <a:miter lim="800000"/>
            <a:headEnd/>
            <a:tailEnd/>
          </a:ln>
          <a:effectLst/>
        </p:spPr>
      </p:pic>
      <p:sp>
        <p:nvSpPr>
          <p:cNvPr id="4" name="Rounded Rectangle 3"/>
          <p:cNvSpPr/>
          <p:nvPr/>
        </p:nvSpPr>
        <p:spPr>
          <a:xfrm>
            <a:off x="533400" y="4876800"/>
            <a:ext cx="80772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Remember the man-in-the-middle attack covered earlier in the section “The </a:t>
            </a:r>
            <a:r>
              <a:rPr lang="en-US" sz="2400" dirty="0" err="1" smtClean="0"/>
              <a:t>Diffie</a:t>
            </a:r>
            <a:r>
              <a:rPr lang="en-US" sz="2400" dirty="0" smtClean="0"/>
              <a:t>-Hellman Algorithm”? This attack is possible if two users are not working in a PKI environment and do not truly know the identity of the owners of the public keys.</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57200" y="381000"/>
            <a:ext cx="83820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smtClean="0"/>
              <a:t>More and more organizations are setting up their own internal PKIs. When these independent PKIs need to interconnect to allow for secure communication to take place (either between departments or between different companies), there must be a way for the two root CAs to trust each other. </a:t>
            </a:r>
            <a:endParaRPr lang="en-US" sz="2600" dirty="0"/>
          </a:p>
        </p:txBody>
      </p:sp>
      <p:sp>
        <p:nvSpPr>
          <p:cNvPr id="4" name="Rounded Rectangle 3"/>
          <p:cNvSpPr/>
          <p:nvPr/>
        </p:nvSpPr>
        <p:spPr>
          <a:xfrm>
            <a:off x="609600" y="3276600"/>
            <a:ext cx="8153400" cy="3352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smtClean="0"/>
              <a:t>The two CAs do not have a CA above them they can both trust, so they must carry out cross certification. A cross certification is the process undertaken by CAs to establish a trust relationship in which they rely upon each other’s digital certificates and public keys as if they had issued them themselves. When this is set up, a CA for one company can validate digital certificates from the other company and vice versa.</a:t>
            </a:r>
            <a:endParaRPr lang="en-US" sz="2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755775" y="98425"/>
            <a:ext cx="5632450" cy="6661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3.14.5 Certificate Revocation List </a:t>
            </a:r>
            <a:r>
              <a:rPr lang="en-US" dirty="0" smtClean="0"/>
              <a:t>(CRL</a:t>
            </a:r>
            <a:r>
              <a:rPr lang="en-US" dirty="0" smtClean="0"/>
              <a:t>)</a:t>
            </a:r>
            <a:endParaRPr lang="en-US" dirty="0"/>
          </a:p>
        </p:txBody>
      </p:sp>
      <p:sp>
        <p:nvSpPr>
          <p:cNvPr id="3" name="Rounded Rectangle 2"/>
          <p:cNvSpPr/>
          <p:nvPr/>
        </p:nvSpPr>
        <p:spPr>
          <a:xfrm>
            <a:off x="304800" y="1066800"/>
            <a:ext cx="83820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CA is responsible for creating and handing out certificates, maintaining them, and revoking them if necessary. Revocation is handled by the CA, and the revoked certificate information is stored on a certificate revocation list (CRL). </a:t>
            </a:r>
            <a:endParaRPr lang="en-US" sz="2800" dirty="0"/>
          </a:p>
        </p:txBody>
      </p:sp>
      <p:sp>
        <p:nvSpPr>
          <p:cNvPr id="4" name="Rounded Rectangle 3"/>
          <p:cNvSpPr/>
          <p:nvPr/>
        </p:nvSpPr>
        <p:spPr>
          <a:xfrm>
            <a:off x="381000" y="3581400"/>
            <a:ext cx="83058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a list of every certificate that has been  revoked. This list is maintained and updated periodically. A certificate may be revoked because the key holder’s private key was compromised or because the CA discovered the certificate was issued to the wrong person.</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CRL Analogy</a:t>
            </a:r>
            <a:endParaRPr lang="en-US" dirty="0"/>
          </a:p>
        </p:txBody>
      </p:sp>
      <p:sp>
        <p:nvSpPr>
          <p:cNvPr id="3" name="Rounded Rectangle 2"/>
          <p:cNvSpPr/>
          <p:nvPr/>
        </p:nvSpPr>
        <p:spPr>
          <a:xfrm>
            <a:off x="457200" y="1295400"/>
            <a:ext cx="8305800" cy="510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 analogy for the use of a CRL is how a driver’s license is used by a police officer. If an officer pulls over Faheem for speeding, the officer will ask to see </a:t>
            </a:r>
            <a:r>
              <a:rPr lang="en-US" sz="2800" dirty="0" err="1" smtClean="0"/>
              <a:t>Faheem’s</a:t>
            </a:r>
            <a:r>
              <a:rPr lang="en-US" sz="2800" dirty="0" smtClean="0"/>
              <a:t> license. The officer will then run a check on the license to find out if Faheem is wanted for any other infractions of the law and to verify the license has not expired. The same thing happens when a person compares a certificate to a CRL. If the certificate became invalid for some reason, the CRL is the mechanism for the CA to let others know this information.</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CRL Challenges</a:t>
            </a:r>
            <a:endParaRPr lang="en-US" dirty="0"/>
          </a:p>
        </p:txBody>
      </p:sp>
      <p:sp>
        <p:nvSpPr>
          <p:cNvPr id="3" name="Rounded Rectangle 2"/>
          <p:cNvSpPr/>
          <p:nvPr/>
        </p:nvSpPr>
        <p:spPr>
          <a:xfrm>
            <a:off x="457200" y="14478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CRLs are the thorn in the side of many PKI implementations. They are challenging for a long list of reasons. It is interesting to know that, by default, web browsers do not check a CRL to ensure that a certificate is not revoked.</a:t>
            </a:r>
          </a:p>
        </p:txBody>
      </p:sp>
      <p:sp>
        <p:nvSpPr>
          <p:cNvPr id="4" name="Rounded Rectangle 3"/>
          <p:cNvSpPr/>
          <p:nvPr/>
        </p:nvSpPr>
        <p:spPr>
          <a:xfrm>
            <a:off x="457200" y="4114800"/>
            <a:ext cx="8305800" cy="2514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when you are setting up an SSL connection to do e-commerce over the Internet, you could be relying on a certificate that has actually been revoked.</a:t>
            </a:r>
          </a:p>
          <a:p>
            <a:r>
              <a:rPr lang="en-US" sz="2800" dirty="0" smtClean="0"/>
              <a:t>Not good.</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3.14.6 OCSP</a:t>
            </a:r>
            <a:endParaRPr lang="en-US" dirty="0"/>
          </a:p>
        </p:txBody>
      </p:sp>
      <p:sp>
        <p:nvSpPr>
          <p:cNvPr id="3" name="Rounded Rectangle 2"/>
          <p:cNvSpPr/>
          <p:nvPr/>
        </p:nvSpPr>
        <p:spPr>
          <a:xfrm>
            <a:off x="457200" y="838200"/>
            <a:ext cx="8305800" cy="312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Online Certificate Status Protocol (OCSP) is being used more and more rather than the cumbersome CRL approach. When using just a CRL, the user’s browser must either check a central CRL to find out if the certification has been revoked or continually push out CRL values to the clients to ensure they have an updated CRL.</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OCSP Advantages</a:t>
            </a:r>
            <a:endParaRPr lang="en-US" dirty="0"/>
          </a:p>
        </p:txBody>
      </p:sp>
      <p:sp>
        <p:nvSpPr>
          <p:cNvPr id="4" name="Rounded Rectangle 3"/>
          <p:cNvSpPr/>
          <p:nvPr/>
        </p:nvSpPr>
        <p:spPr>
          <a:xfrm>
            <a:off x="533400" y="1143000"/>
            <a:ext cx="8229600" cy="27432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If OCSP is implemented, it does this work automatically in the background. It carries out real-time validation of a certificate and reports back to the user whether the certificate is valid, invalid, or unknown. </a:t>
            </a:r>
            <a:endParaRPr lang="en-US" sz="3200" dirty="0"/>
          </a:p>
        </p:txBody>
      </p:sp>
      <p:sp>
        <p:nvSpPr>
          <p:cNvPr id="5" name="Rounded Rectangle 4"/>
          <p:cNvSpPr/>
          <p:nvPr/>
        </p:nvSpPr>
        <p:spPr>
          <a:xfrm>
            <a:off x="685800" y="4114800"/>
            <a:ext cx="80010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OCSP checks the CRL that is maintained by the CA. So the CRL is still being used, but now we have a protocol developed specifically to check the CRL during a certificate validation process.</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2334</TotalTime>
  <Words>1349</Words>
  <Application>Microsoft Office PowerPoint</Application>
  <PresentationFormat>On-screen Show (4:3)</PresentationFormat>
  <Paragraphs>63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Cryptography An Introduction  Continued…</vt:lpstr>
      <vt:lpstr>3.14.2 Definition Of Public Key Infrastructure (PKI)</vt:lpstr>
      <vt:lpstr>Public Key Infrastructure (PKI)</vt:lpstr>
      <vt:lpstr>Public Key Infrastructure (PKI)</vt:lpstr>
      <vt:lpstr>Public Key Infrastructure (PKI)</vt:lpstr>
      <vt:lpstr>Example</vt:lpstr>
      <vt:lpstr>3.14.3 PKI Components</vt:lpstr>
      <vt:lpstr>Slide 8</vt:lpstr>
      <vt:lpstr>3.14.4 Certificate Authorities (CAs)</vt:lpstr>
      <vt:lpstr>Certificate Authorities (CAs)</vt:lpstr>
      <vt:lpstr>Certificate Authorities (CAs)</vt:lpstr>
      <vt:lpstr>Slide 12</vt:lpstr>
      <vt:lpstr>Slide 13</vt:lpstr>
      <vt:lpstr>Slide 14</vt:lpstr>
      <vt:lpstr>3.14.5 Certificate Revocation List (CRL)</vt:lpstr>
      <vt:lpstr>CRL Analogy</vt:lpstr>
      <vt:lpstr>CRL Challenges</vt:lpstr>
      <vt:lpstr>3.14.6 OCSP</vt:lpstr>
      <vt:lpstr>OCSP Advantages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235</cp:revision>
  <dcterms:created xsi:type="dcterms:W3CDTF">2010-12-30T15:12:45Z</dcterms:created>
  <dcterms:modified xsi:type="dcterms:W3CDTF">2011-09-05T18:06:10Z</dcterms:modified>
</cp:coreProperties>
</file>