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308" r:id="rId3"/>
    <p:sldId id="309" r:id="rId4"/>
    <p:sldId id="310" r:id="rId5"/>
    <p:sldId id="311" r:id="rId6"/>
    <p:sldId id="312" r:id="rId7"/>
    <p:sldId id="313" r:id="rId8"/>
    <p:sldId id="296" r:id="rId9"/>
    <p:sldId id="257" r:id="rId10"/>
    <p:sldId id="297" r:id="rId11"/>
    <p:sldId id="299" r:id="rId12"/>
    <p:sldId id="298" r:id="rId13"/>
    <p:sldId id="294" r:id="rId14"/>
    <p:sldId id="295" r:id="rId15"/>
    <p:sldId id="262" r:id="rId16"/>
    <p:sldId id="293" r:id="rId17"/>
    <p:sldId id="260" r:id="rId18"/>
    <p:sldId id="261" r:id="rId19"/>
    <p:sldId id="301" r:id="rId20"/>
    <p:sldId id="302" r:id="rId21"/>
    <p:sldId id="300" r:id="rId22"/>
    <p:sldId id="267" r:id="rId23"/>
    <p:sldId id="263" r:id="rId24"/>
    <p:sldId id="268" r:id="rId25"/>
    <p:sldId id="265" r:id="rId26"/>
    <p:sldId id="303" r:id="rId27"/>
    <p:sldId id="269" r:id="rId28"/>
    <p:sldId id="271" r:id="rId29"/>
    <p:sldId id="272" r:id="rId30"/>
    <p:sldId id="273" r:id="rId31"/>
    <p:sldId id="274" r:id="rId32"/>
    <p:sldId id="304" r:id="rId33"/>
    <p:sldId id="275" r:id="rId34"/>
    <p:sldId id="276" r:id="rId35"/>
    <p:sldId id="277" r:id="rId36"/>
    <p:sldId id="278" r:id="rId37"/>
    <p:sldId id="279" r:id="rId38"/>
    <p:sldId id="280" r:id="rId39"/>
    <p:sldId id="281" r:id="rId40"/>
    <p:sldId id="282" r:id="rId41"/>
    <p:sldId id="305" r:id="rId42"/>
    <p:sldId id="283" r:id="rId43"/>
    <p:sldId id="306" r:id="rId44"/>
    <p:sldId id="284" r:id="rId45"/>
    <p:sldId id="307" r:id="rId46"/>
    <p:sldId id="285"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0EF2A2-1BC2-471F-9324-67BB60716794}" type="datetimeFigureOut">
              <a:rPr lang="en-US" smtClean="0"/>
              <a:pPr/>
              <a:t>10/20/2019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FF5226-8AC2-4385-9C13-A72E6B326F3A}" type="slidenum">
              <a:rPr lang="en-US" smtClean="0"/>
              <a:pPr/>
              <a:t>‹#›</a:t>
            </a:fld>
            <a:endParaRPr lang="en-US"/>
          </a:p>
        </p:txBody>
      </p:sp>
    </p:spTree>
    <p:extLst>
      <p:ext uri="{BB962C8B-B14F-4D97-AF65-F5344CB8AC3E}">
        <p14:creationId xmlns:p14="http://schemas.microsoft.com/office/powerpoint/2010/main" val="1856033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8FF5226-8AC2-4385-9C13-A72E6B326F3A}" type="slidenum">
              <a:rPr lang="en-US" smtClean="0"/>
              <a:pPr/>
              <a:t>18</a:t>
            </a:fld>
            <a:endParaRPr lang="en-US"/>
          </a:p>
        </p:txBody>
      </p:sp>
    </p:spTree>
    <p:extLst>
      <p:ext uri="{BB962C8B-B14F-4D97-AF65-F5344CB8AC3E}">
        <p14:creationId xmlns:p14="http://schemas.microsoft.com/office/powerpoint/2010/main" val="1981336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6E5422-FCBC-47DC-AD8F-EF982C3D615A}" type="datetimeFigureOut">
              <a:rPr lang="en-US" smtClean="0"/>
              <a:pPr/>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08008-6986-4CB2-847F-EA2D0CDEC5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6E5422-FCBC-47DC-AD8F-EF982C3D615A}" type="datetimeFigureOut">
              <a:rPr lang="en-US" smtClean="0"/>
              <a:pPr/>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08008-6986-4CB2-847F-EA2D0CDEC5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6E5422-FCBC-47DC-AD8F-EF982C3D615A}" type="datetimeFigureOut">
              <a:rPr lang="en-US" smtClean="0"/>
              <a:pPr/>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08008-6986-4CB2-847F-EA2D0CDEC5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6E5422-FCBC-47DC-AD8F-EF982C3D615A}" type="datetimeFigureOut">
              <a:rPr lang="en-US" smtClean="0"/>
              <a:pPr/>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108008-6986-4CB2-847F-EA2D0CDEC5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6E5422-FCBC-47DC-AD8F-EF982C3D615A}" type="datetimeFigureOut">
              <a:rPr lang="en-US" smtClean="0"/>
              <a:pPr/>
              <a:t>10/20/2019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108008-6986-4CB2-847F-EA2D0CDEC5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6E5422-FCBC-47DC-AD8F-EF982C3D615A}" type="datetimeFigureOut">
              <a:rPr lang="en-US" smtClean="0"/>
              <a:pPr/>
              <a:t>10/20/2019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108008-6986-4CB2-847F-EA2D0CDEC5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6E5422-FCBC-47DC-AD8F-EF982C3D615A}" type="datetimeFigureOut">
              <a:rPr lang="en-US" smtClean="0"/>
              <a:pPr/>
              <a:t>10/20/2019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108008-6986-4CB2-847F-EA2D0CDEC5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6E5422-FCBC-47DC-AD8F-EF982C3D615A}" type="datetimeFigureOut">
              <a:rPr lang="en-US" smtClean="0"/>
              <a:pPr/>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108008-6986-4CB2-847F-EA2D0CDEC5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6E5422-FCBC-47DC-AD8F-EF982C3D615A}" type="datetimeFigureOut">
              <a:rPr lang="en-US" smtClean="0"/>
              <a:pPr/>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108008-6986-4CB2-847F-EA2D0CDEC5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6E5422-FCBC-47DC-AD8F-EF982C3D615A}" type="datetimeFigureOut">
              <a:rPr lang="en-US" smtClean="0"/>
              <a:pPr/>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08008-6986-4CB2-847F-EA2D0CDEC5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6E5422-FCBC-47DC-AD8F-EF982C3D615A}" type="datetimeFigureOut">
              <a:rPr lang="en-US" smtClean="0"/>
              <a:pPr/>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08008-6986-4CB2-847F-EA2D0CDEC5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6E5422-FCBC-47DC-AD8F-EF982C3D615A}" type="datetimeFigureOut">
              <a:rPr lang="en-US" smtClean="0"/>
              <a:pPr/>
              <a:t>10/20/2019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108008-6986-4CB2-847F-EA2D0CDEC5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en.wikipedia.org/wiki/Classical_cryptography" TargetMode="External"/><Relationship Id="rId2" Type="http://schemas.openxmlformats.org/officeDocument/2006/relationships/hyperlink" Target="http://en.wikipedia.org/wiki/Cryptography" TargetMode="External"/><Relationship Id="rId1" Type="http://schemas.openxmlformats.org/officeDocument/2006/relationships/slideLayout" Target="../slideLayouts/slideLayout2.xml"/><Relationship Id="rId4" Type="http://schemas.openxmlformats.org/officeDocument/2006/relationships/hyperlink" Target="http://en.wikipedia.org/wiki/Encryption"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Egypt" TargetMode="External"/><Relationship Id="rId2" Type="http://schemas.openxmlformats.org/officeDocument/2006/relationships/hyperlink" Target="http://en.wikipedia.org/wiki/Egyptian_hieroglyphs"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package" Target="../embeddings/Microsoft_Excel_Worksheet1.xlsx"/></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Scytale" TargetMode="External"/><Relationship Id="rId7" Type="http://schemas.openxmlformats.org/officeDocument/2006/relationships/image" Target="../media/image10.png"/><Relationship Id="rId2" Type="http://schemas.openxmlformats.org/officeDocument/2006/relationships/hyperlink" Target="http://en.wikipedia.org/wiki/Ancient_Greece" TargetMode="Externa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hyperlink" Target="http://en.wikipedia.org/wiki/Sparta" TargetMode="External"/><Relationship Id="rId4" Type="http://schemas.openxmlformats.org/officeDocument/2006/relationships/hyperlink" Target="http://en.wikipedia.org/wiki/Transposition_cipher"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en.wikipedia.org/wiki/Polybius"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hyperlink" Target="http://en.wikipedia.org/wiki/Polybius#Cryptography"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en.wikipedia.org/wiki/Caesar_cipher" TargetMode="External"/><Relationship Id="rId2" Type="http://schemas.openxmlformats.org/officeDocument/2006/relationships/hyperlink" Target="http://en.wikipedia.org/wiki/Ancient_Rome" TargetMode="Externa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en.wikipedia.org/wiki/Julius_Caesar"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en.wikipedia.org/wiki/Substitution_ciphers" TargetMode="External"/><Relationship Id="rId2" Type="http://schemas.openxmlformats.org/officeDocument/2006/relationships/hyperlink" Target="http://en.wikipedia.org/wiki/Hebrew_language" TargetMode="External"/><Relationship Id="rId1" Type="http://schemas.openxmlformats.org/officeDocument/2006/relationships/slideLayout" Target="../slideLayouts/slideLayout2.xml"/><Relationship Id="rId4" Type="http://schemas.openxmlformats.org/officeDocument/2006/relationships/hyperlink" Target="http://en.wikipedia.org/wiki/Atbash_cipher"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en.wikipedia.org/wiki/Al-_Kindi"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Cryptanalysis" TargetMode="External"/><Relationship Id="rId2" Type="http://schemas.openxmlformats.org/officeDocument/2006/relationships/image" Target="../media/image16.gif"/><Relationship Id="rId1" Type="http://schemas.openxmlformats.org/officeDocument/2006/relationships/slideLayout" Target="../slideLayouts/slideLayout7.xml"/><Relationship Id="rId4" Type="http://schemas.openxmlformats.org/officeDocument/2006/relationships/hyperlink" Target="http://en.wikipedia.org/wiki/Frequency_analysis"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en.wikipedia.org/wiki/Cryptanalysis" TargetMode="External"/><Relationship Id="rId7" Type="http://schemas.openxmlformats.org/officeDocument/2006/relationships/hyperlink" Target="http://en.wikipedia.org/wiki/Medication" TargetMode="External"/><Relationship Id="rId2" Type="http://schemas.openxmlformats.org/officeDocument/2006/relationships/hyperlink" Target="http://en.wikipedia.org/wiki/Arabic_numerals" TargetMode="External"/><Relationship Id="rId1" Type="http://schemas.openxmlformats.org/officeDocument/2006/relationships/slideLayout" Target="../slideLayouts/slideLayout2.xml"/><Relationship Id="rId6" Type="http://schemas.openxmlformats.org/officeDocument/2006/relationships/hyperlink" Target="http://en.wikipedia.org/wiki/Frequency_analysis_(cryptanalysis)" TargetMode="External"/><Relationship Id="rId5" Type="http://schemas.openxmlformats.org/officeDocument/2006/relationships/hyperlink" Target="http://en.wikipedia.org/wiki/Encryption" TargetMode="External"/><Relationship Id="rId4" Type="http://schemas.openxmlformats.org/officeDocument/2006/relationships/hyperlink" Target="http://en.wikipedia.org/wiki/Cryptology"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en.wikipedia.org/wiki/Polyalphabetic_cipher"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en.wikipedia.org/wiki/Leon_Battista_Alberti" TargetMode="Externa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hyperlink" Target="http://en.wikipedia.org/wiki/Papal_States" TargetMode="External"/><Relationship Id="rId2" Type="http://schemas.openxmlformats.org/officeDocument/2006/relationships/hyperlink" Target="http://en.wikipedia.org/wiki/Renaissance"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en.wikipedia.org/wiki/Auguste_Kerckhoffs" TargetMode="External"/><Relationship Id="rId2" Type="http://schemas.openxmlformats.org/officeDocument/2006/relationships/hyperlink" Target="http://en.wikipedia.org/wiki/Cryptanalysis"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en.wikipedia.org/wiki/Philadelphia" TargetMode="External"/><Relationship Id="rId2" Type="http://schemas.openxmlformats.org/officeDocument/2006/relationships/hyperlink" Target="http://en.wikipedia.org/wiki/Edgar_Allan_Poe" TargetMode="Externa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en.wikipedia.org/wiki/The_Gold-Bug"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en.wikipedia.org/wiki/Room_40" TargetMode="External"/><Relationship Id="rId2" Type="http://schemas.openxmlformats.org/officeDocument/2006/relationships/hyperlink" Target="http://en.wikipedia.org/wiki/Admiralty" TargetMode="External"/><Relationship Id="rId1" Type="http://schemas.openxmlformats.org/officeDocument/2006/relationships/slideLayout" Target="../slideLayouts/slideLayout2.xml"/><Relationship Id="rId6" Type="http://schemas.openxmlformats.org/officeDocument/2006/relationships/hyperlink" Target="http://en.wikipedia.org/wiki/Battle_of_Jutland" TargetMode="External"/><Relationship Id="rId5" Type="http://schemas.openxmlformats.org/officeDocument/2006/relationships/hyperlink" Target="http://en.wikipedia.org/wiki/Battle_of_Dogger_Bank_(1915)" TargetMode="External"/><Relationship Id="rId4" Type="http://schemas.openxmlformats.org/officeDocument/2006/relationships/hyperlink" Target="http://en.wikipedia.org/wiki/North_Sea"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en.wikipedia.org/wiki/William_F._Friedman" TargetMode="External"/><Relationship Id="rId2" Type="http://schemas.openxmlformats.org/officeDocument/2006/relationships/hyperlink" Target="http://en.wikipedia.org/wiki/Gilbert_Vernam" TargetMode="External"/><Relationship Id="rId1" Type="http://schemas.openxmlformats.org/officeDocument/2006/relationships/slideLayout" Target="../slideLayouts/slideLayout2.xml"/><Relationship Id="rId5" Type="http://schemas.openxmlformats.org/officeDocument/2006/relationships/hyperlink" Target="http://en.wikipedia.org/wiki/Enigma_(machine)" TargetMode="External"/><Relationship Id="rId4" Type="http://schemas.openxmlformats.org/officeDocument/2006/relationships/hyperlink" Target="http://en.wikipedia.org/wiki/Marian_Rejewski" TargetMode="External"/></Relationships>
</file>

<file path=ppt/slides/_rels/slide35.xml.rels><?xml version="1.0" encoding="UTF-8" standalone="yes"?>
<Relationships xmlns="http://schemas.openxmlformats.org/package/2006/relationships"><Relationship Id="rId2" Type="http://schemas.openxmlformats.org/officeDocument/2006/relationships/hyperlink" Target="http://en.wikipedia.org/wiki/Cipher"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en.wikipedia.org/wiki/Enigma_machine" TargetMode="External"/><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hyperlink" Target="http://en.wikipedia.org/wiki/One-time_pad" TargetMode="External"/><Relationship Id="rId3" Type="http://schemas.openxmlformats.org/officeDocument/2006/relationships/hyperlink" Target="http://en.wikipedia.org/wiki/TypeX" TargetMode="External"/><Relationship Id="rId7" Type="http://schemas.openxmlformats.org/officeDocument/2006/relationships/hyperlink" Target="http://en.wikipedia.org/wiki/Leo_Marks" TargetMode="External"/><Relationship Id="rId2" Type="http://schemas.openxmlformats.org/officeDocument/2006/relationships/hyperlink" Target="http://en.wikipedia.org/wiki/Allies" TargetMode="External"/><Relationship Id="rId1" Type="http://schemas.openxmlformats.org/officeDocument/2006/relationships/slideLayout" Target="../slideLayouts/slideLayout2.xml"/><Relationship Id="rId6" Type="http://schemas.openxmlformats.org/officeDocument/2006/relationships/hyperlink" Target="http://en.wikipedia.org/wiki/M-94" TargetMode="External"/><Relationship Id="rId5" Type="http://schemas.openxmlformats.org/officeDocument/2006/relationships/hyperlink" Target="http://en.wikipedia.org/wiki/M-209" TargetMode="External"/><Relationship Id="rId4" Type="http://schemas.openxmlformats.org/officeDocument/2006/relationships/hyperlink" Target="http://en.wikipedia.org/wiki/SIGABA"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google.com/patents?vid=6175625" TargetMode="External"/><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en.wikipedia.org/wiki/Communication_Theory_of_Secrecy_Systems" TargetMode="External"/><Relationship Id="rId7" Type="http://schemas.openxmlformats.org/officeDocument/2006/relationships/image" Target="../media/image24.jpeg"/><Relationship Id="rId2" Type="http://schemas.openxmlformats.org/officeDocument/2006/relationships/hyperlink" Target="http://en.wikipedia.org/wiki/Claude_Shannon" TargetMode="External"/><Relationship Id="rId1" Type="http://schemas.openxmlformats.org/officeDocument/2006/relationships/slideLayout" Target="../slideLayouts/slideLayout4.xml"/><Relationship Id="rId6" Type="http://schemas.openxmlformats.org/officeDocument/2006/relationships/hyperlink" Target="http://en.wikipedia.org/wiki/Warren_Weaver" TargetMode="External"/><Relationship Id="rId5" Type="http://schemas.openxmlformats.org/officeDocument/2006/relationships/hyperlink" Target="http://en.wikipedia.org/wiki/A_Mathematical_Theory_of_Communication" TargetMode="External"/><Relationship Id="rId4" Type="http://schemas.openxmlformats.org/officeDocument/2006/relationships/hyperlink" Target="http://en.wikipedia.org/wiki/Bell_System_Technical_Journal"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en.wikipedia.org/wiki/NSA" TargetMode="External"/><Relationship Id="rId2" Type="http://schemas.openxmlformats.org/officeDocument/2006/relationships/hyperlink" Target="http://en.wikipedia.org/wiki/Information_theory" TargetMode="Externa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hyperlink" Target="http://en.wikipedia.org/wiki/GCHQ"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en.wikipedia.org/wiki/International_Business_Machines" TargetMode="External"/><Relationship Id="rId2" Type="http://schemas.openxmlformats.org/officeDocument/2006/relationships/hyperlink" Target="http://en.wikipedia.org/wiki/Data_Encryption_Standard" TargetMode="External"/><Relationship Id="rId1" Type="http://schemas.openxmlformats.org/officeDocument/2006/relationships/slideLayout" Target="../slideLayouts/slideLayout2.xml"/><Relationship Id="rId4" Type="http://schemas.openxmlformats.org/officeDocument/2006/relationships/hyperlink" Target="http://en.wikipedia.org/wiki/NIST"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en.wikipedia.org/wiki/Federal_Information_Processing_Standard" TargetMode="External"/><Relationship Id="rId2" Type="http://schemas.openxmlformats.org/officeDocument/2006/relationships/hyperlink" Target="http://en.wikipedia.org/wiki/NSA" TargetMode="External"/><Relationship Id="rId1" Type="http://schemas.openxmlformats.org/officeDocument/2006/relationships/slideLayout" Target="../slideLayouts/slideLayout2.xml"/><Relationship Id="rId4" Type="http://schemas.openxmlformats.org/officeDocument/2006/relationships/hyperlink" Target="http://csrc.nist.gov/publications/fips/fips46-3/fips46-3.pdf"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en.wikipedia.org/wiki/Rijndael" TargetMode="External"/><Relationship Id="rId2" Type="http://schemas.openxmlformats.org/officeDocument/2006/relationships/hyperlink" Target="http://en.wikipedia.org/wiki/Advanced_Encryption_Standard"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en.wikipedia.org/wiki/Whitfield_Diffie"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en.wikipedia.org/wiki/Whitfield_Diffie" TargetMode="External"/><Relationship Id="rId2" Type="http://schemas.openxmlformats.org/officeDocument/2006/relationships/hyperlink" Target="http://citeseer.nj.nec.com/340126.html" TargetMode="External"/><Relationship Id="rId1" Type="http://schemas.openxmlformats.org/officeDocument/2006/relationships/slideLayout" Target="../slideLayouts/slideLayout2.xml"/><Relationship Id="rId6" Type="http://schemas.openxmlformats.org/officeDocument/2006/relationships/hyperlink" Target="http://en.wikipedia.org/wiki/Asymmetric_key_algorithm" TargetMode="External"/><Relationship Id="rId5" Type="http://schemas.openxmlformats.org/officeDocument/2006/relationships/hyperlink" Target="http://en.wikipedia.org/wiki/Diffie-Hellman_key_exchange" TargetMode="External"/><Relationship Id="rId4" Type="http://schemas.openxmlformats.org/officeDocument/2006/relationships/hyperlink" Target="http://en.wikipedia.org/wiki/Martin_Hellm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History Of Cryptography</a:t>
            </a:r>
            <a:endParaRPr lang="en-US" dirty="0"/>
          </a:p>
        </p:txBody>
      </p:sp>
      <p:sp>
        <p:nvSpPr>
          <p:cNvPr id="3" name="Subtitle 2"/>
          <p:cNvSpPr>
            <a:spLocks noGrp="1"/>
          </p:cNvSpPr>
          <p:nvPr>
            <p:ph type="subTitle" idx="1"/>
          </p:nvPr>
        </p:nvSpPr>
        <p:spPr>
          <a:xfrm>
            <a:off x="228600" y="3886200"/>
            <a:ext cx="8458200" cy="1752600"/>
          </a:xfrm>
        </p:spPr>
        <p:txBody>
          <a:bodyPr/>
          <a:lstStyle/>
          <a:p>
            <a:r>
              <a:rPr lang="en-US" dirty="0" smtClean="0"/>
              <a:t>Wikipedia</a:t>
            </a:r>
          </a:p>
          <a:p>
            <a:r>
              <a:rPr lang="en-US" sz="2800" u="sng" dirty="0" smtClean="0">
                <a:solidFill>
                  <a:schemeClr val="tx2"/>
                </a:solidFill>
              </a:rPr>
              <a:t>http://en.wikipedia.org/wiki/History_of_cryptography</a:t>
            </a:r>
            <a:endParaRPr lang="en-US" sz="2800" u="sng"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Ground </a:t>
            </a:r>
            <a:endParaRPr lang="en-US" dirty="0"/>
          </a:p>
        </p:txBody>
      </p:sp>
      <p:sp>
        <p:nvSpPr>
          <p:cNvPr id="3" name="Content Placeholder 2"/>
          <p:cNvSpPr>
            <a:spLocks noGrp="1"/>
          </p:cNvSpPr>
          <p:nvPr>
            <p:ph idx="1"/>
          </p:nvPr>
        </p:nvSpPr>
        <p:spPr>
          <a:xfrm>
            <a:off x="457200" y="1417638"/>
            <a:ext cx="8229600" cy="4708525"/>
          </a:xfrm>
        </p:spPr>
        <p:txBody>
          <a:bodyPr/>
          <a:lstStyle/>
          <a:p>
            <a:r>
              <a:rPr lang="en-US" dirty="0" smtClean="0"/>
              <a:t>Lap top or Hard Disk Get Stolen</a:t>
            </a:r>
          </a:p>
          <a:p>
            <a:r>
              <a:rPr lang="en-US" dirty="0" smtClean="0"/>
              <a:t>Need to Encrypt Hard Drive , So that no one else can read the information .</a:t>
            </a:r>
          </a:p>
          <a:p>
            <a:r>
              <a:rPr lang="en-US" dirty="0" smtClean="0"/>
              <a:t>Required Password over H.D.</a:t>
            </a:r>
          </a:p>
          <a:p>
            <a:r>
              <a:rPr lang="en-US" dirty="0" smtClean="0"/>
              <a:t>Needs cryptography.</a:t>
            </a:r>
            <a:endParaRPr lang="en-US" dirty="0"/>
          </a:p>
        </p:txBody>
      </p:sp>
    </p:spTree>
    <p:extLst>
      <p:ext uri="{BB962C8B-B14F-4D97-AF65-F5344CB8AC3E}">
        <p14:creationId xmlns:p14="http://schemas.microsoft.com/office/powerpoint/2010/main" val="2733503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r>
              <a:rPr lang="en-US" dirty="0" smtClean="0"/>
              <a:t>DLP , Data Loss Prevention </a:t>
            </a:r>
          </a:p>
          <a:p>
            <a:r>
              <a:rPr lang="en-US" dirty="0" smtClean="0"/>
              <a:t>Mechanism to protect critical Data of an Organization .</a:t>
            </a:r>
          </a:p>
          <a:p>
            <a:r>
              <a:rPr lang="en-US" dirty="0" smtClean="0"/>
              <a:t>Person working in Organization has left the Organization but have Critical Data of the company over his USB .</a:t>
            </a:r>
          </a:p>
          <a:p>
            <a:r>
              <a:rPr lang="en-US" dirty="0" smtClean="0"/>
              <a:t>Dangerous for Enterprise level Organization.</a:t>
            </a:r>
          </a:p>
          <a:p>
            <a:r>
              <a:rPr lang="en-US" dirty="0" smtClean="0"/>
              <a:t>Need to put some Security for Copying data from Company’s Computers .</a:t>
            </a:r>
          </a:p>
          <a:p>
            <a:endParaRPr lang="en-US" dirty="0"/>
          </a:p>
        </p:txBody>
      </p:sp>
    </p:spTree>
    <p:extLst>
      <p:ext uri="{BB962C8B-B14F-4D97-AF65-F5344CB8AC3E}">
        <p14:creationId xmlns:p14="http://schemas.microsoft.com/office/powerpoint/2010/main" val="189901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r>
              <a:rPr lang="en-US" dirty="0" smtClean="0"/>
              <a:t>Email Security ; </a:t>
            </a:r>
          </a:p>
          <a:p>
            <a:r>
              <a:rPr lang="en-US" dirty="0" smtClean="0"/>
              <a:t>In an Enterprise level organization , Email is very imp entity to work on .</a:t>
            </a:r>
          </a:p>
          <a:p>
            <a:r>
              <a:rPr lang="en-US" dirty="0" smtClean="0"/>
              <a:t>No body is allowed to read or interpret an email of Higher level employs of an Organization .</a:t>
            </a:r>
          </a:p>
          <a:p>
            <a:r>
              <a:rPr lang="en-US" dirty="0" smtClean="0"/>
              <a:t>Need to encrypt an Email by using PGP tool , which allow encrypted email to be sent over the network.</a:t>
            </a:r>
          </a:p>
          <a:p>
            <a:endParaRPr lang="en-US" dirty="0"/>
          </a:p>
        </p:txBody>
      </p:sp>
    </p:spTree>
    <p:extLst>
      <p:ext uri="{BB962C8B-B14F-4D97-AF65-F5344CB8AC3E}">
        <p14:creationId xmlns:p14="http://schemas.microsoft.com/office/powerpoint/2010/main" val="860645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r>
              <a:rPr lang="en-US" dirty="0" smtClean="0"/>
              <a:t>VPN , virtual Private Network .</a:t>
            </a:r>
          </a:p>
          <a:p>
            <a:r>
              <a:rPr lang="en-US" dirty="0" smtClean="0"/>
              <a:t>Allow Secure Communication over an un secured Channel </a:t>
            </a:r>
            <a:r>
              <a:rPr lang="en-US" dirty="0" err="1" smtClean="0"/>
              <a:t>i.e</a:t>
            </a:r>
            <a:r>
              <a:rPr lang="en-US" dirty="0" smtClean="0"/>
              <a:t> Internet .</a:t>
            </a:r>
          </a:p>
          <a:p>
            <a:r>
              <a:rPr lang="en-US" dirty="0" err="1" smtClean="0"/>
              <a:t>IPSec</a:t>
            </a:r>
            <a:r>
              <a:rPr lang="en-US" dirty="0" smtClean="0"/>
              <a:t> would be used to send and </a:t>
            </a:r>
            <a:r>
              <a:rPr lang="en-US" dirty="0" err="1" smtClean="0"/>
              <a:t>Recv</a:t>
            </a:r>
            <a:r>
              <a:rPr lang="en-US" dirty="0" smtClean="0"/>
              <a:t> data over VPNs.</a:t>
            </a:r>
          </a:p>
          <a:p>
            <a:r>
              <a:rPr lang="en-US" dirty="0" smtClean="0"/>
              <a:t>To connect two bank offices in a City , we need to establish VPN connection for Secure Communication.</a:t>
            </a:r>
            <a:endParaRPr lang="en-US" dirty="0"/>
          </a:p>
        </p:txBody>
      </p:sp>
    </p:spTree>
    <p:extLst>
      <p:ext uri="{BB962C8B-B14F-4D97-AF65-F5344CB8AC3E}">
        <p14:creationId xmlns:p14="http://schemas.microsoft.com/office/powerpoint/2010/main" val="643025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Data Base Security </a:t>
            </a:r>
          </a:p>
          <a:p>
            <a:r>
              <a:rPr lang="en-US" dirty="0" smtClean="0"/>
              <a:t>Network Admin might have access to all assets of a company even a database.</a:t>
            </a:r>
          </a:p>
          <a:p>
            <a:r>
              <a:rPr lang="en-US" dirty="0" smtClean="0"/>
              <a:t>Wee must have to ensure if an unexpected transaction has been made inside a database .</a:t>
            </a:r>
          </a:p>
          <a:p>
            <a:r>
              <a:rPr lang="en-US" dirty="0" smtClean="0"/>
              <a:t>An Event log has been triggered for that transaction.</a:t>
            </a:r>
          </a:p>
          <a:p>
            <a:r>
              <a:rPr lang="en-US" dirty="0" smtClean="0"/>
              <a:t>Clerk is authorized to transfer 1 Million in a day but if more then 1 million transaction has been made , Security event must be triggered in order to inform Higher </a:t>
            </a:r>
            <a:r>
              <a:rPr lang="en-US" dirty="0" err="1" smtClean="0"/>
              <a:t>Authorties</a:t>
            </a:r>
            <a:r>
              <a:rPr lang="en-US" dirty="0" smtClean="0"/>
              <a:t>. </a:t>
            </a:r>
          </a:p>
          <a:p>
            <a:endParaRPr lang="en-US" dirty="0" smtClean="0"/>
          </a:p>
          <a:p>
            <a:endParaRPr lang="en-US" dirty="0"/>
          </a:p>
        </p:txBody>
      </p:sp>
    </p:spTree>
    <p:extLst>
      <p:ext uri="{BB962C8B-B14F-4D97-AF65-F5344CB8AC3E}">
        <p14:creationId xmlns:p14="http://schemas.microsoft.com/office/powerpoint/2010/main" val="3026786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lnSpcReduction="10000"/>
          </a:bodyPr>
          <a:lstStyle/>
          <a:p>
            <a:r>
              <a:rPr lang="en-US" dirty="0" smtClean="0"/>
              <a:t>So to protect all these assets by different mechanism is called cryptography !</a:t>
            </a:r>
          </a:p>
          <a:p>
            <a:r>
              <a:rPr lang="en-US" dirty="0" smtClean="0"/>
              <a:t>We use cryptography to protect all these assets as we discussed in earlier slides.</a:t>
            </a:r>
          </a:p>
          <a:p>
            <a:r>
              <a:rPr lang="en-US" dirty="0" smtClean="0"/>
              <a:t>Cryptography evolved from thousand of years and currently it takes a current form that we are using today . </a:t>
            </a:r>
          </a:p>
          <a:p>
            <a:r>
              <a:rPr lang="en-US" dirty="0" smtClean="0"/>
              <a:t>To hide and Protect information from outside world by using mathematical techniques is called Cryptography.</a:t>
            </a:r>
            <a:endParaRPr lang="en-US" dirty="0"/>
          </a:p>
        </p:txBody>
      </p:sp>
    </p:spTree>
    <p:extLst>
      <p:ext uri="{BB962C8B-B14F-4D97-AF65-F5344CB8AC3E}">
        <p14:creationId xmlns:p14="http://schemas.microsoft.com/office/powerpoint/2010/main" val="534689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Provide a perspective on how cryptography has evolved over thousands of years</a:t>
            </a:r>
          </a:p>
          <a:p>
            <a:r>
              <a:rPr lang="en-US" dirty="0" smtClean="0"/>
              <a:t>Understand the cryptographic tools and techniques that have formed the basis for modern cryptographic developments</a:t>
            </a:r>
          </a:p>
          <a:p>
            <a:r>
              <a:rPr lang="en-US" dirty="0" smtClean="0"/>
              <a:t>Establish a foundation for the rest of the course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1.2.1 Classical Cryptography</a:t>
            </a:r>
            <a:endParaRPr lang="en-US" dirty="0"/>
          </a:p>
        </p:txBody>
      </p:sp>
      <p:sp>
        <p:nvSpPr>
          <p:cNvPr id="3" name="Content Placeholder 2"/>
          <p:cNvSpPr>
            <a:spLocks noGrp="1"/>
          </p:cNvSpPr>
          <p:nvPr>
            <p:ph idx="1"/>
          </p:nvPr>
        </p:nvSpPr>
        <p:spPr/>
        <p:txBody>
          <a:bodyPr/>
          <a:lstStyle/>
          <a:p>
            <a:r>
              <a:rPr lang="en-US" dirty="0" smtClean="0"/>
              <a:t>The </a:t>
            </a:r>
            <a:r>
              <a:rPr lang="en-US" b="1" dirty="0" smtClean="0"/>
              <a:t>history of </a:t>
            </a:r>
            <a:r>
              <a:rPr lang="en-US" b="1" dirty="0" smtClean="0">
                <a:hlinkClick r:id="rId2" tooltip="Cryptography"/>
              </a:rPr>
              <a:t>cryptography</a:t>
            </a:r>
            <a:r>
              <a:rPr lang="en-US" dirty="0" smtClean="0"/>
              <a:t> begins thousands of years ago. Until recent decades, it has been the story of what might be called </a:t>
            </a:r>
            <a:r>
              <a:rPr lang="en-US" dirty="0" smtClean="0">
                <a:hlinkClick r:id="rId3" tooltip="Classical cryptography"/>
              </a:rPr>
              <a:t>classic cryptography</a:t>
            </a:r>
            <a:r>
              <a:rPr lang="en-US" dirty="0" smtClean="0"/>
              <a:t> — that is, of methods of </a:t>
            </a:r>
            <a:r>
              <a:rPr lang="en-US" dirty="0" smtClean="0">
                <a:hlinkClick r:id="rId4" tooltip="Encryption"/>
              </a:rPr>
              <a:t>encryption</a:t>
            </a:r>
            <a:r>
              <a:rPr lang="en-US" dirty="0" smtClean="0"/>
              <a:t> that use pen and paper, or perhaps simple mechanical aids.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Egypt’s Old Kingdom</a:t>
            </a:r>
            <a:endParaRPr lang="en-US" dirty="0"/>
          </a:p>
        </p:txBody>
      </p:sp>
      <p:sp>
        <p:nvSpPr>
          <p:cNvPr id="3" name="Content Placeholder 2"/>
          <p:cNvSpPr>
            <a:spLocks noGrp="1"/>
          </p:cNvSpPr>
          <p:nvPr>
            <p:ph idx="1"/>
          </p:nvPr>
        </p:nvSpPr>
        <p:spPr>
          <a:xfrm>
            <a:off x="457200" y="838200"/>
            <a:ext cx="8229600" cy="4525963"/>
          </a:xfrm>
        </p:spPr>
        <p:txBody>
          <a:bodyPr>
            <a:normAutofit/>
          </a:bodyPr>
          <a:lstStyle/>
          <a:p>
            <a:r>
              <a:rPr lang="en-US" dirty="0" smtClean="0"/>
              <a:t>The earliest known use of cryptography is found in non-standard </a:t>
            </a:r>
            <a:r>
              <a:rPr lang="en-US" dirty="0" smtClean="0">
                <a:hlinkClick r:id="rId2" tooltip="Egyptian hieroglyphs"/>
              </a:rPr>
              <a:t>hieroglyphs</a:t>
            </a:r>
            <a:r>
              <a:rPr lang="en-US" dirty="0" smtClean="0"/>
              <a:t> carved into monuments from </a:t>
            </a:r>
            <a:r>
              <a:rPr lang="en-US" dirty="0" smtClean="0">
                <a:hlinkClick r:id="rId3" tooltip="Egypt"/>
              </a:rPr>
              <a:t>Egypt</a:t>
            </a:r>
            <a:r>
              <a:rPr lang="en-US" dirty="0" smtClean="0"/>
              <a:t>'s Old Kingdom </a:t>
            </a:r>
          </a:p>
          <a:p>
            <a:pPr>
              <a:buNone/>
            </a:pPr>
            <a:r>
              <a:rPr lang="en-US" dirty="0" smtClean="0"/>
              <a:t>	( 4500+ years ago). </a:t>
            </a:r>
          </a:p>
        </p:txBody>
      </p:sp>
      <p:pic>
        <p:nvPicPr>
          <p:cNvPr id="4" name="Picture 3" descr="Hieroglyphs.bmp"/>
          <p:cNvPicPr>
            <a:picLocks noChangeAspect="1"/>
          </p:cNvPicPr>
          <p:nvPr/>
        </p:nvPicPr>
        <p:blipFill>
          <a:blip r:embed="rId4"/>
          <a:stretch>
            <a:fillRect/>
          </a:stretch>
        </p:blipFill>
        <p:spPr>
          <a:xfrm>
            <a:off x="1600200" y="3044205"/>
            <a:ext cx="5867400" cy="373759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smtClean="0"/>
              <a:t>These are not thought to be serious attempts at secret communications, however, but rather to have been attempts at mystery, intrigue, or even amusement for literate onlookers.</a:t>
            </a:r>
          </a:p>
          <a:p>
            <a:pPr>
              <a:buNone/>
            </a:pPr>
            <a:endParaRPr lang="en-US" dirty="0"/>
          </a:p>
        </p:txBody>
      </p:sp>
      <p:sp>
        <p:nvSpPr>
          <p:cNvPr id="9" name="Content Placeholder 8"/>
          <p:cNvSpPr>
            <a:spLocks noGrp="1"/>
          </p:cNvSpPr>
          <p:nvPr>
            <p:ph sz="half" idx="2"/>
          </p:nvPr>
        </p:nvSpPr>
        <p:spPr/>
        <p:txBody>
          <a:bodyPr/>
          <a:lstStyle/>
          <a:p>
            <a:endParaRPr lang="en-US"/>
          </a:p>
        </p:txBody>
      </p:sp>
      <p:pic>
        <p:nvPicPr>
          <p:cNvPr id="7" name="Picture 6" descr="edfuglyph.gif"/>
          <p:cNvPicPr>
            <a:picLocks noChangeAspect="1"/>
          </p:cNvPicPr>
          <p:nvPr/>
        </p:nvPicPr>
        <p:blipFill>
          <a:blip r:embed="rId2"/>
          <a:stretch>
            <a:fillRect/>
          </a:stretch>
        </p:blipFill>
        <p:spPr>
          <a:xfrm>
            <a:off x="4267200" y="476250"/>
            <a:ext cx="4572000" cy="600075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idx="1"/>
          </p:nvPr>
        </p:nvSpPr>
        <p:spPr/>
        <p:txBody>
          <a:bodyPr/>
          <a:lstStyle/>
          <a:p>
            <a:endParaRPr lang="en-US"/>
          </a:p>
        </p:txBody>
      </p:sp>
      <p:sp>
        <p:nvSpPr>
          <p:cNvPr id="3" name="Content Placeholder 2"/>
          <p:cNvSpPr>
            <a:spLocks noGrp="1"/>
          </p:cNvSpPr>
          <p:nvPr>
            <p:ph sz="half" idx="2"/>
          </p:nvPr>
        </p:nvSpPr>
        <p:spPr>
          <a:xfrm>
            <a:off x="457200" y="152400"/>
            <a:ext cx="4040188" cy="3951288"/>
          </a:xfrm>
        </p:spPr>
        <p:txBody>
          <a:bodyPr/>
          <a:lstStyle/>
          <a:p>
            <a:r>
              <a:rPr lang="en-US" dirty="0" smtClean="0"/>
              <a:t>Some clay tablets from Mesopotamia somewhat later are clearly meant to protect information—they encrypt recipes, presumably commercially valuable. </a:t>
            </a:r>
          </a:p>
        </p:txBody>
      </p:sp>
      <p:sp>
        <p:nvSpPr>
          <p:cNvPr id="6" name="Text Placeholder 5"/>
          <p:cNvSpPr>
            <a:spLocks noGrp="1"/>
          </p:cNvSpPr>
          <p:nvPr>
            <p:ph type="body" sz="quarter" idx="3"/>
          </p:nvPr>
        </p:nvSpPr>
        <p:spPr/>
        <p:txBody>
          <a:bodyPr/>
          <a:lstStyle/>
          <a:p>
            <a:endParaRPr lang="en-US"/>
          </a:p>
        </p:txBody>
      </p:sp>
      <p:pic>
        <p:nvPicPr>
          <p:cNvPr id="8" name="Content Placeholder 7" descr="pic.jpg"/>
          <p:cNvPicPr>
            <a:picLocks noGrp="1" noChangeAspect="1"/>
          </p:cNvPicPr>
          <p:nvPr>
            <p:ph sz="quarter" idx="4"/>
          </p:nvPr>
        </p:nvPicPr>
        <p:blipFill>
          <a:blip r:embed="rId2"/>
          <a:stretch>
            <a:fillRect/>
          </a:stretch>
        </p:blipFill>
        <p:spPr>
          <a:xfrm>
            <a:off x="381000" y="3276600"/>
            <a:ext cx="4258235" cy="2895600"/>
          </a:xfrm>
        </p:spPr>
      </p:pic>
      <p:pic>
        <p:nvPicPr>
          <p:cNvPr id="9" name="Picture 8" descr="tablet.jpg"/>
          <p:cNvPicPr>
            <a:picLocks noChangeAspect="1"/>
          </p:cNvPicPr>
          <p:nvPr/>
        </p:nvPicPr>
        <p:blipFill>
          <a:blip r:embed="rId3"/>
          <a:stretch>
            <a:fillRect/>
          </a:stretch>
        </p:blipFill>
        <p:spPr>
          <a:xfrm>
            <a:off x="4953000" y="304800"/>
            <a:ext cx="3810000" cy="626867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3048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1"/>
                </a:solidFill>
                <a:effectLst/>
                <a:uLnTx/>
                <a:uFillTx/>
                <a:latin typeface="+mj-lt"/>
                <a:ea typeface="+mj-ea"/>
                <a:cs typeface="+mj-cs"/>
              </a:rPr>
              <a:t>1.2.2 A </a:t>
            </a:r>
            <a:r>
              <a:rPr kumimoji="0" lang="en-US" sz="4000" b="0" i="0" u="none" strike="noStrike" kern="1200" cap="none" spc="0" normalizeH="0" baseline="0" noProof="0" dirty="0" err="1" smtClean="0">
                <a:ln>
                  <a:noFill/>
                </a:ln>
                <a:solidFill>
                  <a:schemeClr val="tx1"/>
                </a:solidFill>
                <a:effectLst/>
                <a:uLnTx/>
                <a:uFillTx/>
                <a:latin typeface="+mj-lt"/>
                <a:ea typeface="+mj-ea"/>
                <a:cs typeface="+mj-cs"/>
              </a:rPr>
              <a:t>Scytale</a:t>
            </a:r>
            <a:r>
              <a:rPr kumimoji="0" lang="en-US" sz="4000" b="0" i="0" u="none" strike="noStrike" kern="1200" cap="none" spc="0" normalizeH="0" baseline="0" noProof="0" dirty="0" smtClean="0">
                <a:ln>
                  <a:noFill/>
                </a:ln>
                <a:solidFill>
                  <a:schemeClr val="tx1"/>
                </a:solidFill>
                <a:effectLst/>
                <a:uLnTx/>
                <a:uFillTx/>
                <a:latin typeface="+mj-lt"/>
                <a:ea typeface="+mj-ea"/>
                <a:cs typeface="+mj-cs"/>
              </a:rPr>
              <a:t> – an early device for encryption</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Content Placeholder 6"/>
          <p:cNvSpPr>
            <a:spLocks noGrp="1"/>
          </p:cNvSpPr>
          <p:nvPr>
            <p:ph idx="1"/>
          </p:nvPr>
        </p:nvSpPr>
        <p:spPr/>
        <p:txBody>
          <a:bodyPr>
            <a:normAutofit/>
          </a:bodyPr>
          <a:lstStyle/>
          <a:p>
            <a:r>
              <a:rPr lang="en-US" dirty="0" smtClean="0"/>
              <a:t>One of the oldest known examples is the Spartan </a:t>
            </a:r>
            <a:r>
              <a:rPr lang="en-US" dirty="0" err="1" smtClean="0"/>
              <a:t>scytale</a:t>
            </a:r>
            <a:r>
              <a:rPr lang="en-US" dirty="0" smtClean="0"/>
              <a:t> (</a:t>
            </a:r>
            <a:r>
              <a:rPr lang="en-US" dirty="0" err="1" smtClean="0"/>
              <a:t>scytale</a:t>
            </a:r>
            <a:r>
              <a:rPr lang="en-US" dirty="0" smtClean="0"/>
              <a:t> /</a:t>
            </a:r>
            <a:r>
              <a:rPr lang="en-US" dirty="0" err="1" smtClean="0"/>
              <a:t>skɪtəli</a:t>
            </a:r>
            <a:r>
              <a:rPr lang="en-US" dirty="0" smtClean="0"/>
              <a:t>/, rhymes with Italy, a baton). The </a:t>
            </a:r>
            <a:r>
              <a:rPr lang="en-US" dirty="0" err="1" smtClean="0"/>
              <a:t>scytale</a:t>
            </a:r>
            <a:r>
              <a:rPr lang="en-US" dirty="0" smtClean="0"/>
              <a:t> was first mentioned by the Greek poet </a:t>
            </a:r>
            <a:r>
              <a:rPr lang="en-US" dirty="0" err="1" smtClean="0"/>
              <a:t>Archilochus</a:t>
            </a:r>
            <a:r>
              <a:rPr lang="en-US" dirty="0" smtClean="0"/>
              <a:t> who lived in the 7th century B.C. (over 2500 years ago).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199px-Skytala&amp;EmptyStrip-Shaded.png"/>
          <p:cNvPicPr>
            <a:picLocks noChangeAspect="1"/>
          </p:cNvPicPr>
          <p:nvPr/>
        </p:nvPicPr>
        <p:blipFill>
          <a:blip r:embed="rId2"/>
          <a:stretch>
            <a:fillRect/>
          </a:stretch>
        </p:blipFill>
        <p:spPr>
          <a:xfrm>
            <a:off x="4648200" y="3491800"/>
            <a:ext cx="4495800" cy="3366200"/>
          </a:xfrm>
          <a:prstGeom prst="rect">
            <a:avLst/>
          </a:prstGeom>
        </p:spPr>
      </p:pic>
      <p:sp>
        <p:nvSpPr>
          <p:cNvPr id="5" name="Title 4"/>
          <p:cNvSpPr>
            <a:spLocks noGrp="1"/>
          </p:cNvSpPr>
          <p:nvPr>
            <p:ph type="title"/>
          </p:nvPr>
        </p:nvSpPr>
        <p:spPr/>
        <p:txBody>
          <a:bodyPr/>
          <a:lstStyle/>
          <a:p>
            <a:r>
              <a:rPr lang="en-US" dirty="0" err="1" smtClean="0"/>
              <a:t>Scytale</a:t>
            </a:r>
            <a:endParaRPr lang="en-US" dirty="0"/>
          </a:p>
        </p:txBody>
      </p:sp>
      <p:sp>
        <p:nvSpPr>
          <p:cNvPr id="6" name="Content Placeholder 5"/>
          <p:cNvSpPr>
            <a:spLocks noGrp="1"/>
          </p:cNvSpPr>
          <p:nvPr>
            <p:ph idx="1"/>
          </p:nvPr>
        </p:nvSpPr>
        <p:spPr/>
        <p:txBody>
          <a:bodyPr>
            <a:normAutofit fontScale="92500" lnSpcReduction="20000"/>
          </a:bodyPr>
          <a:lstStyle/>
          <a:p>
            <a:r>
              <a:rPr lang="en-US" dirty="0" smtClean="0"/>
              <a:t>The ancient Greeks, and the Spartans in particular, are said to have used this cipher to communicate during military campaigns. </a:t>
            </a:r>
          </a:p>
          <a:p>
            <a:r>
              <a:rPr lang="en-US" dirty="0" smtClean="0"/>
              <a:t>Sender and recipient each had a cylinder</a:t>
            </a:r>
          </a:p>
          <a:p>
            <a:pPr>
              <a:buNone/>
            </a:pPr>
            <a:r>
              <a:rPr lang="en-US" dirty="0" smtClean="0"/>
              <a:t>	(called a </a:t>
            </a:r>
            <a:r>
              <a:rPr lang="en-US" i="1" dirty="0" err="1" smtClean="0"/>
              <a:t>scytale</a:t>
            </a:r>
            <a:r>
              <a:rPr lang="en-US" i="1" dirty="0" smtClean="0"/>
              <a:t>) of exactly the same radius. The sender wound a narrow ribbon of parchment</a:t>
            </a:r>
          </a:p>
          <a:p>
            <a:pPr>
              <a:buNone/>
            </a:pPr>
            <a:r>
              <a:rPr lang="en-US" dirty="0" smtClean="0"/>
              <a:t>	around his cylinder, then wrote on it </a:t>
            </a:r>
            <a:r>
              <a:rPr lang="en-US" i="1" dirty="0" smtClean="0"/>
              <a:t>lengthwise. </a:t>
            </a:r>
          </a:p>
          <a:p>
            <a:r>
              <a:rPr lang="en-US" i="1" dirty="0" smtClean="0"/>
              <a:t>After the ribbon is unwound, the writing</a:t>
            </a:r>
          </a:p>
          <a:p>
            <a:pPr>
              <a:buNone/>
            </a:pPr>
            <a:r>
              <a:rPr lang="en-US" dirty="0" smtClean="0"/>
              <a:t>	could be read only by a person who had a cylinder of exactly the same circumference.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143000"/>
          </a:xfrm>
        </p:spPr>
        <p:txBody>
          <a:bodyPr>
            <a:normAutofit/>
          </a:bodyPr>
          <a:lstStyle/>
          <a:p>
            <a:r>
              <a:rPr lang="en-US" sz="2800" dirty="0" err="1" smtClean="0"/>
              <a:t>Scytale</a:t>
            </a:r>
            <a:r>
              <a:rPr lang="en-US" sz="2800" dirty="0" smtClean="0"/>
              <a:t>  encryption example </a:t>
            </a:r>
            <a:endParaRPr lang="en-US" sz="2800" dirty="0"/>
          </a:p>
        </p:txBody>
      </p:sp>
      <p:pic>
        <p:nvPicPr>
          <p:cNvPr id="6" name="Content Placeholder 5" descr="199px-Skytala&amp;EmptyStrip-Shaded.png"/>
          <p:cNvPicPr>
            <a:picLocks noGrp="1" noChangeAspect="1"/>
          </p:cNvPicPr>
          <p:nvPr>
            <p:ph idx="1"/>
          </p:nvPr>
        </p:nvPicPr>
        <p:blipFill>
          <a:blip r:embed="rId3"/>
          <a:stretch>
            <a:fillRect/>
          </a:stretch>
        </p:blipFill>
        <p:spPr>
          <a:xfrm>
            <a:off x="4267200" y="3962400"/>
            <a:ext cx="4495800" cy="3366200"/>
          </a:xfrm>
        </p:spPr>
      </p:pic>
      <p:sp>
        <p:nvSpPr>
          <p:cNvPr id="7" name="Rectangle 6"/>
          <p:cNvSpPr/>
          <p:nvPr/>
        </p:nvSpPr>
        <p:spPr>
          <a:xfrm>
            <a:off x="685800" y="1371600"/>
            <a:ext cx="5410200" cy="1200329"/>
          </a:xfrm>
          <a:prstGeom prst="rect">
            <a:avLst/>
          </a:prstGeom>
        </p:spPr>
        <p:txBody>
          <a:bodyPr wrap="square">
            <a:spAutoFit/>
          </a:bodyPr>
          <a:lstStyle/>
          <a:p>
            <a:endParaRPr lang="en-US" b="1" dirty="0" smtClean="0"/>
          </a:p>
          <a:p>
            <a:endParaRPr lang="pt-BR" dirty="0" smtClean="0"/>
          </a:p>
          <a:p>
            <a:endParaRPr lang="en-US" b="1" dirty="0" smtClean="0"/>
          </a:p>
          <a:p>
            <a:endParaRPr lang="en-US" b="1" dirty="0" smtClean="0"/>
          </a:p>
        </p:txBody>
      </p:sp>
      <p:graphicFrame>
        <p:nvGraphicFramePr>
          <p:cNvPr id="1028" name="Object 4"/>
          <p:cNvGraphicFramePr>
            <a:graphicFrameLocks noChangeAspect="1"/>
          </p:cNvGraphicFramePr>
          <p:nvPr/>
        </p:nvGraphicFramePr>
        <p:xfrm>
          <a:off x="457200" y="2209800"/>
          <a:ext cx="8265560" cy="914400"/>
        </p:xfrm>
        <a:graphic>
          <a:graphicData uri="http://schemas.openxmlformats.org/presentationml/2006/ole">
            <mc:AlternateContent xmlns:mc="http://schemas.openxmlformats.org/markup-compatibility/2006">
              <mc:Choice xmlns:v="urn:schemas-microsoft-com:vml" Requires="v">
                <p:oleObj spid="_x0000_s1030" name="Worksheet" r:id="rId4" imgW="5108388" imgH="565421" progId="Excel.Sheet.12">
                  <p:embed/>
                </p:oleObj>
              </mc:Choice>
              <mc:Fallback>
                <p:oleObj name="Worksheet" r:id="rId4" imgW="5108388" imgH="565421" progId="Excel.Sheet.12">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209800"/>
                        <a:ext cx="826556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Box 7"/>
          <p:cNvSpPr txBox="1"/>
          <p:nvPr/>
        </p:nvSpPr>
        <p:spPr>
          <a:xfrm>
            <a:off x="304800" y="3429000"/>
            <a:ext cx="8605689" cy="584775"/>
          </a:xfrm>
          <a:prstGeom prst="rect">
            <a:avLst/>
          </a:prstGeom>
          <a:noFill/>
        </p:spPr>
        <p:txBody>
          <a:bodyPr wrap="none" rtlCol="0">
            <a:spAutoFit/>
          </a:bodyPr>
          <a:lstStyle/>
          <a:p>
            <a:r>
              <a:rPr lang="en-US" sz="3200" dirty="0" smtClean="0"/>
              <a:t>Encoded Message: </a:t>
            </a:r>
            <a:r>
              <a:rPr lang="en-US" sz="3200" b="1" dirty="0" err="1" smtClean="0"/>
              <a:t>ktm</a:t>
            </a:r>
            <a:r>
              <a:rPr lang="en-US" sz="3200" b="1" dirty="0" smtClean="0"/>
              <a:t> </a:t>
            </a:r>
            <a:r>
              <a:rPr lang="en-US" sz="3200" b="1" dirty="0" err="1" smtClean="0"/>
              <a:t>ioi</a:t>
            </a:r>
            <a:r>
              <a:rPr lang="en-US" sz="3200" b="1" dirty="0" smtClean="0"/>
              <a:t> </a:t>
            </a:r>
            <a:r>
              <a:rPr lang="en-US" sz="3200" b="1" dirty="0" err="1" smtClean="0"/>
              <a:t>lmd</a:t>
            </a:r>
            <a:r>
              <a:rPr lang="en-US" sz="3200" b="1" dirty="0" smtClean="0"/>
              <a:t> </a:t>
            </a:r>
            <a:r>
              <a:rPr lang="en-US" sz="3200" b="1" dirty="0" err="1" smtClean="0"/>
              <a:t>lon</a:t>
            </a:r>
            <a:r>
              <a:rPr lang="en-US" sz="3200" b="1" dirty="0" smtClean="0"/>
              <a:t> </a:t>
            </a:r>
            <a:r>
              <a:rPr lang="en-US" sz="3200" b="1" dirty="0" err="1" smtClean="0"/>
              <a:t>kri</a:t>
            </a:r>
            <a:r>
              <a:rPr lang="en-US" sz="3200" b="1" dirty="0" smtClean="0"/>
              <a:t> </a:t>
            </a:r>
            <a:r>
              <a:rPr lang="en-US" sz="3200" b="1" dirty="0" err="1" smtClean="0"/>
              <a:t>irg</a:t>
            </a:r>
            <a:r>
              <a:rPr lang="en-US" sz="3200" b="1" dirty="0" smtClean="0"/>
              <a:t> </a:t>
            </a:r>
            <a:r>
              <a:rPr lang="en-US" sz="3200" b="1" dirty="0" err="1" smtClean="0"/>
              <a:t>noh</a:t>
            </a:r>
            <a:r>
              <a:rPr lang="en-US" sz="3200" b="1" dirty="0" smtClean="0"/>
              <a:t> </a:t>
            </a:r>
            <a:r>
              <a:rPr lang="en-US" sz="3200" b="1" dirty="0" err="1" smtClean="0"/>
              <a:t>gwt</a:t>
            </a:r>
            <a:r>
              <a:rPr lang="en-US" sz="3200" dirty="0" smtClean="0"/>
              <a:t> </a:t>
            </a:r>
            <a:endParaRPr lang="en-US" sz="3200" dirty="0"/>
          </a:p>
        </p:txBody>
      </p:sp>
      <p:sp>
        <p:nvSpPr>
          <p:cNvPr id="9" name="TextBox 8"/>
          <p:cNvSpPr txBox="1"/>
          <p:nvPr/>
        </p:nvSpPr>
        <p:spPr>
          <a:xfrm>
            <a:off x="304800" y="1295400"/>
            <a:ext cx="8076250" cy="1077218"/>
          </a:xfrm>
          <a:prstGeom prst="rect">
            <a:avLst/>
          </a:prstGeom>
          <a:noFill/>
        </p:spPr>
        <p:txBody>
          <a:bodyPr wrap="none" rtlCol="0">
            <a:spAutoFit/>
          </a:bodyPr>
          <a:lstStyle/>
          <a:p>
            <a:r>
              <a:rPr lang="en-US" sz="3200" b="1" dirty="0" smtClean="0"/>
              <a:t>Original message: </a:t>
            </a:r>
            <a:r>
              <a:rPr lang="en-US" sz="3200" b="1" i="1" dirty="0" smtClean="0"/>
              <a:t>Kill king tomorrow midnight</a:t>
            </a:r>
          </a:p>
          <a:p>
            <a:endParaRPr 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rot="5400000">
            <a:off x="3987800" y="279400"/>
            <a:ext cx="1365250" cy="6445250"/>
          </a:xfrm>
          <a:prstGeom prst="rect">
            <a:avLst/>
          </a:prstGeom>
          <a:noFill/>
          <a:ln w="9525">
            <a:noFill/>
            <a:miter lim="800000"/>
            <a:headEnd/>
            <a:tailEnd/>
          </a:ln>
          <a:effectLst/>
        </p:spPr>
      </p:pic>
      <p:pic>
        <p:nvPicPr>
          <p:cNvPr id="5" name="Picture 3"/>
          <p:cNvPicPr>
            <a:picLocks noChangeAspect="1" noChangeArrowheads="1"/>
          </p:cNvPicPr>
          <p:nvPr/>
        </p:nvPicPr>
        <p:blipFill>
          <a:blip r:embed="rId3"/>
          <a:srcRect/>
          <a:stretch>
            <a:fillRect/>
          </a:stretch>
        </p:blipFill>
        <p:spPr bwMode="auto">
          <a:xfrm rot="5400000">
            <a:off x="4140200" y="-1397000"/>
            <a:ext cx="527050" cy="64325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1.2.3 Greek and Roman Use Of Cryptography</a:t>
            </a:r>
            <a:endParaRPr lang="en-US" dirty="0"/>
          </a:p>
        </p:txBody>
      </p:sp>
      <p:sp>
        <p:nvSpPr>
          <p:cNvPr id="5" name="Text Placeholder 4"/>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normAutofit/>
          </a:bodyPr>
          <a:lstStyle/>
          <a:p>
            <a:r>
              <a:rPr lang="en-US" dirty="0" smtClean="0"/>
              <a:t>The </a:t>
            </a:r>
            <a:r>
              <a:rPr lang="en-US" dirty="0" smtClean="0">
                <a:hlinkClick r:id="rId2" tooltip="Ancient Greece"/>
              </a:rPr>
              <a:t>Greeks of Classical times</a:t>
            </a:r>
            <a:r>
              <a:rPr lang="en-US" dirty="0" smtClean="0"/>
              <a:t> are said to have known of ciphers (e.g., the </a:t>
            </a:r>
            <a:r>
              <a:rPr lang="en-US" dirty="0" err="1" smtClean="0">
                <a:hlinkClick r:id="rId3" tooltip="Scytale"/>
              </a:rPr>
              <a:t>scytale</a:t>
            </a:r>
            <a:r>
              <a:rPr lang="en-US" dirty="0" smtClean="0"/>
              <a:t>  </a:t>
            </a:r>
            <a:r>
              <a:rPr lang="en-US" dirty="0" smtClean="0">
                <a:hlinkClick r:id="rId4" tooltip="Transposition cipher"/>
              </a:rPr>
              <a:t>transposition cipher</a:t>
            </a:r>
            <a:r>
              <a:rPr lang="en-US" dirty="0" smtClean="0"/>
              <a:t> claimed to have been used by the </a:t>
            </a:r>
            <a:r>
              <a:rPr lang="en-US" dirty="0" smtClean="0">
                <a:hlinkClick r:id="rId5" tooltip="Sparta"/>
              </a:rPr>
              <a:t>Spartan</a:t>
            </a:r>
            <a:r>
              <a:rPr lang="en-US" dirty="0" smtClean="0"/>
              <a:t> military).</a:t>
            </a:r>
          </a:p>
        </p:txBody>
      </p:sp>
      <p:sp>
        <p:nvSpPr>
          <p:cNvPr id="6" name="Text Placeholder 5"/>
          <p:cNvSpPr>
            <a:spLocks noGrp="1"/>
          </p:cNvSpPr>
          <p:nvPr>
            <p:ph type="body" sz="quarter" idx="3"/>
          </p:nvPr>
        </p:nvSpPr>
        <p:spPr/>
        <p:txBody>
          <a:bodyPr/>
          <a:lstStyle/>
          <a:p>
            <a:endParaRPr lang="en-US"/>
          </a:p>
        </p:txBody>
      </p:sp>
      <p:pic>
        <p:nvPicPr>
          <p:cNvPr id="8" name="Content Placeholder 7" descr="greeks.bmp"/>
          <p:cNvPicPr>
            <a:picLocks noGrp="1" noChangeAspect="1"/>
          </p:cNvPicPr>
          <p:nvPr>
            <p:ph sz="quarter" idx="4"/>
          </p:nvPr>
        </p:nvPicPr>
        <p:blipFill>
          <a:blip r:embed="rId6"/>
          <a:stretch>
            <a:fillRect/>
          </a:stretch>
        </p:blipFill>
        <p:spPr>
          <a:xfrm>
            <a:off x="5105400" y="1295400"/>
            <a:ext cx="2534300" cy="1791159"/>
          </a:xfrm>
        </p:spPr>
      </p:pic>
      <p:sp>
        <p:nvSpPr>
          <p:cNvPr id="9" name="TextBox 8"/>
          <p:cNvSpPr txBox="1"/>
          <p:nvPr/>
        </p:nvSpPr>
        <p:spPr>
          <a:xfrm>
            <a:off x="838200" y="5105400"/>
            <a:ext cx="184731" cy="369332"/>
          </a:xfrm>
          <a:prstGeom prst="rect">
            <a:avLst/>
          </a:prstGeom>
          <a:noFill/>
        </p:spPr>
        <p:txBody>
          <a:bodyPr wrap="none" rtlCol="0">
            <a:spAutoFit/>
          </a:bodyPr>
          <a:lstStyle/>
          <a:p>
            <a:endParaRPr lang="en-US" dirty="0"/>
          </a:p>
        </p:txBody>
      </p:sp>
      <p:pic>
        <p:nvPicPr>
          <p:cNvPr id="12" name="Picture 11" descr="trojan.bmp"/>
          <p:cNvPicPr>
            <a:picLocks noChangeAspect="1"/>
          </p:cNvPicPr>
          <p:nvPr/>
        </p:nvPicPr>
        <p:blipFill>
          <a:blip r:embed="rId7"/>
          <a:stretch>
            <a:fillRect/>
          </a:stretch>
        </p:blipFill>
        <p:spPr>
          <a:xfrm>
            <a:off x="5715000" y="4038600"/>
            <a:ext cx="1469710" cy="1973612"/>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92500"/>
          </a:bodyPr>
          <a:lstStyle/>
          <a:p>
            <a:r>
              <a:rPr lang="en-US" dirty="0" smtClean="0"/>
              <a:t>Another Greek method was developed by </a:t>
            </a:r>
            <a:r>
              <a:rPr lang="en-US" dirty="0" smtClean="0">
                <a:hlinkClick r:id="rId3" tooltip="Polybius"/>
              </a:rPr>
              <a:t>Polybius</a:t>
            </a:r>
            <a:r>
              <a:rPr lang="en-US" dirty="0" smtClean="0"/>
              <a:t> (now called the "</a:t>
            </a:r>
            <a:r>
              <a:rPr lang="en-US" dirty="0" smtClean="0">
                <a:hlinkClick r:id="rId4" tooltip="Polybius"/>
              </a:rPr>
              <a:t>Polybius Square</a:t>
            </a:r>
            <a:r>
              <a:rPr lang="en-US" dirty="0" smtClean="0"/>
              <a:t>").</a:t>
            </a:r>
            <a:endParaRPr lang="en-US" baseline="30000" dirty="0" smtClean="0"/>
          </a:p>
          <a:p>
            <a:r>
              <a:rPr lang="en-US" dirty="0" smtClean="0"/>
              <a:t>Each letter is represented by its coordinates in the grid. For example, "BAT" becomes "12 11 44“</a:t>
            </a:r>
          </a:p>
          <a:p>
            <a:r>
              <a:rPr lang="en-US" dirty="0" smtClean="0"/>
              <a:t>Developed for telegraphy e.g. pairs of torches</a:t>
            </a:r>
          </a:p>
        </p:txBody>
      </p:sp>
      <p:sp>
        <p:nvSpPr>
          <p:cNvPr id="7" name="Content Placeholder 6"/>
          <p:cNvSpPr>
            <a:spLocks noGrp="1"/>
          </p:cNvSpPr>
          <p:nvPr>
            <p:ph sz="half" idx="2"/>
          </p:nvPr>
        </p:nvSpPr>
        <p:spPr/>
        <p:txBody>
          <a:bodyPr>
            <a:normAutofit fontScale="92500"/>
          </a:bodyPr>
          <a:lstStyle/>
          <a:p>
            <a:endParaRPr lang="en-US" dirty="0"/>
          </a:p>
        </p:txBody>
      </p:sp>
      <p:pic>
        <p:nvPicPr>
          <p:cNvPr id="5" name="Picture 4" descr="polbious.bmp"/>
          <p:cNvPicPr>
            <a:picLocks noChangeAspect="1"/>
          </p:cNvPicPr>
          <p:nvPr/>
        </p:nvPicPr>
        <p:blipFill>
          <a:blip r:embed="rId5"/>
          <a:stretch>
            <a:fillRect/>
          </a:stretch>
        </p:blipFill>
        <p:spPr>
          <a:xfrm>
            <a:off x="5867400" y="1905000"/>
            <a:ext cx="2239793" cy="305131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normAutofit/>
          </a:bodyPr>
          <a:lstStyle/>
          <a:p>
            <a:r>
              <a:rPr lang="en-US" dirty="0" smtClean="0"/>
              <a:t>The </a:t>
            </a:r>
            <a:r>
              <a:rPr lang="en-US" dirty="0" smtClean="0">
                <a:hlinkClick r:id="rId2" tooltip="Ancient Rome"/>
              </a:rPr>
              <a:t>Romans</a:t>
            </a:r>
            <a:r>
              <a:rPr lang="en-US" dirty="0" smtClean="0"/>
              <a:t> knew something of cryptography (e.g., the </a:t>
            </a:r>
            <a:r>
              <a:rPr lang="en-US" dirty="0" smtClean="0">
                <a:hlinkClick r:id="rId3" tooltip="Caesar cipher"/>
              </a:rPr>
              <a:t>Caesar cipher</a:t>
            </a:r>
            <a:r>
              <a:rPr lang="en-US" dirty="0" smtClean="0"/>
              <a:t> and its variations). </a:t>
            </a:r>
          </a:p>
          <a:p>
            <a:r>
              <a:rPr lang="en-US" dirty="0" smtClean="0"/>
              <a:t>The method is named after </a:t>
            </a:r>
            <a:r>
              <a:rPr lang="en-US" dirty="0" smtClean="0">
                <a:hlinkClick r:id="rId4" action="ppaction://hlinkfile" tooltip="Julius Caesar"/>
              </a:rPr>
              <a:t>Julius Caesar</a:t>
            </a:r>
            <a:r>
              <a:rPr lang="en-US" dirty="0" smtClean="0"/>
              <a:t>, who used it to communicate with his generals.</a:t>
            </a:r>
          </a:p>
          <a:p>
            <a:endParaRPr lang="en-US" dirty="0"/>
          </a:p>
        </p:txBody>
      </p:sp>
      <p:pic>
        <p:nvPicPr>
          <p:cNvPr id="7" name="Picture 6" descr="caesar.bmp"/>
          <p:cNvPicPr>
            <a:picLocks noChangeAspect="1"/>
          </p:cNvPicPr>
          <p:nvPr/>
        </p:nvPicPr>
        <p:blipFill>
          <a:blip r:embed="rId5"/>
          <a:stretch>
            <a:fillRect/>
          </a:stretch>
        </p:blipFill>
        <p:spPr>
          <a:xfrm>
            <a:off x="990600" y="4038600"/>
            <a:ext cx="1935515" cy="1684615"/>
          </a:xfrm>
          <a:prstGeom prst="rect">
            <a:avLst/>
          </a:prstGeom>
        </p:spPr>
      </p:pic>
      <p:pic>
        <p:nvPicPr>
          <p:cNvPr id="9" name="Picture 8" descr="ca.bmp"/>
          <p:cNvPicPr>
            <a:picLocks noChangeAspect="1"/>
          </p:cNvPicPr>
          <p:nvPr/>
        </p:nvPicPr>
        <p:blipFill>
          <a:blip r:embed="rId6"/>
          <a:stretch>
            <a:fillRect/>
          </a:stretch>
        </p:blipFill>
        <p:spPr>
          <a:xfrm>
            <a:off x="5943600" y="4267200"/>
            <a:ext cx="1982011" cy="1961147"/>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1.2.4 </a:t>
            </a:r>
            <a:r>
              <a:rPr lang="en-US" dirty="0" err="1" smtClean="0"/>
              <a:t>Ceasar</a:t>
            </a:r>
            <a:r>
              <a:rPr lang="en-US" dirty="0" smtClean="0"/>
              <a:t> Cipher</a:t>
            </a:r>
            <a:endParaRPr lang="en-US" dirty="0"/>
          </a:p>
        </p:txBody>
      </p:sp>
      <p:sp>
        <p:nvSpPr>
          <p:cNvPr id="3" name="Content Placeholder 2"/>
          <p:cNvSpPr>
            <a:spLocks noGrp="1"/>
          </p:cNvSpPr>
          <p:nvPr>
            <p:ph idx="1"/>
          </p:nvPr>
        </p:nvSpPr>
        <p:spPr/>
        <p:txBody>
          <a:bodyPr/>
          <a:lstStyle/>
          <a:p>
            <a:r>
              <a:rPr lang="en-US" dirty="0" smtClean="0"/>
              <a:t>The </a:t>
            </a:r>
            <a:r>
              <a:rPr lang="en-US" dirty="0" err="1" smtClean="0"/>
              <a:t>Ceasar</a:t>
            </a:r>
            <a:r>
              <a:rPr lang="en-US" dirty="0" smtClean="0"/>
              <a:t> Cipher is an example of what is called a shift cipher. To encode a message, letters are replaced with a letter that is a fixed number of letters beyond the current letter.</a:t>
            </a:r>
          </a:p>
          <a:p>
            <a:endParaRPr lang="en-US" dirty="0"/>
          </a:p>
        </p:txBody>
      </p:sp>
      <p:pic>
        <p:nvPicPr>
          <p:cNvPr id="4" name="Picture 3" descr="caes.bmp"/>
          <p:cNvPicPr>
            <a:picLocks noChangeAspect="1"/>
          </p:cNvPicPr>
          <p:nvPr/>
        </p:nvPicPr>
        <p:blipFill>
          <a:blip r:embed="rId2"/>
          <a:stretch>
            <a:fillRect/>
          </a:stretch>
        </p:blipFill>
        <p:spPr>
          <a:xfrm>
            <a:off x="2667000" y="4038600"/>
            <a:ext cx="4177954" cy="1844061"/>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endParaRPr lang="en-US"/>
          </a:p>
        </p:txBody>
      </p:sp>
      <p:sp>
        <p:nvSpPr>
          <p:cNvPr id="4" name="Content Placeholder 3"/>
          <p:cNvSpPr>
            <a:spLocks noGrp="1"/>
          </p:cNvSpPr>
          <p:nvPr>
            <p:ph idx="1"/>
          </p:nvPr>
        </p:nvSpPr>
        <p:spPr/>
        <p:txBody>
          <a:bodyPr>
            <a:normAutofit fontScale="85000" lnSpcReduction="10000"/>
          </a:bodyPr>
          <a:lstStyle/>
          <a:p>
            <a:r>
              <a:rPr lang="en-US" dirty="0" smtClean="0"/>
              <a:t>Later still, </a:t>
            </a:r>
            <a:r>
              <a:rPr lang="en-US" dirty="0" smtClean="0">
                <a:hlinkClick r:id="rId2" tooltip="Hebrew language"/>
              </a:rPr>
              <a:t>Hebrew</a:t>
            </a:r>
            <a:r>
              <a:rPr lang="en-US" dirty="0" smtClean="0"/>
              <a:t> scholars made use of simple </a:t>
            </a:r>
            <a:r>
              <a:rPr lang="en-US" dirty="0" err="1" smtClean="0"/>
              <a:t>monoalphabetic</a:t>
            </a:r>
            <a:r>
              <a:rPr lang="en-US" dirty="0" smtClean="0"/>
              <a:t> </a:t>
            </a:r>
            <a:r>
              <a:rPr lang="en-US" dirty="0" smtClean="0">
                <a:hlinkClick r:id="rId3" tooltip="Substitution ciphers"/>
              </a:rPr>
              <a:t>substitution ciphers</a:t>
            </a:r>
            <a:r>
              <a:rPr lang="en-US" dirty="0" smtClean="0"/>
              <a:t> (such as the </a:t>
            </a:r>
            <a:r>
              <a:rPr lang="en-US" dirty="0" err="1" smtClean="0">
                <a:hlinkClick r:id="rId4" tooltip="Atbash cipher"/>
              </a:rPr>
              <a:t>Atbash</a:t>
            </a:r>
            <a:r>
              <a:rPr lang="en-US" dirty="0" smtClean="0">
                <a:hlinkClick r:id="rId4" tooltip="Atbash cipher"/>
              </a:rPr>
              <a:t> cipher</a:t>
            </a:r>
            <a:r>
              <a:rPr lang="en-US" dirty="0" smtClean="0"/>
              <a:t>) beginning perhaps around 500 to 600 BC</a:t>
            </a:r>
          </a:p>
          <a:p>
            <a:r>
              <a:rPr lang="en-US" dirty="0" smtClean="0"/>
              <a:t>The </a:t>
            </a:r>
            <a:r>
              <a:rPr lang="en-US" dirty="0" err="1" smtClean="0"/>
              <a:t>Atbash</a:t>
            </a:r>
            <a:r>
              <a:rPr lang="en-US" dirty="0" smtClean="0"/>
              <a:t> cipher is a very specific case of a substitution cipher where the letters of the alphabet are reversed. In </a:t>
            </a:r>
            <a:r>
              <a:rPr lang="en-US" dirty="0" err="1" smtClean="0"/>
              <a:t>otherwords</a:t>
            </a:r>
            <a:r>
              <a:rPr lang="en-US" dirty="0" smtClean="0"/>
              <a:t>, all As are replaced with Zs, all Bs are replaced with Ys, and so on.</a:t>
            </a:r>
          </a:p>
          <a:p>
            <a:r>
              <a:rPr lang="en-US" b="1" dirty="0" smtClean="0"/>
              <a:t>Example</a:t>
            </a:r>
            <a:r>
              <a:rPr lang="en-US" dirty="0" smtClean="0"/>
              <a:t/>
            </a:r>
            <a:br>
              <a:rPr lang="en-US" dirty="0" smtClean="0"/>
            </a:br>
            <a:r>
              <a:rPr lang="en-US" dirty="0" smtClean="0"/>
              <a:t>Plaintext: This is a secret message</a:t>
            </a:r>
            <a:br>
              <a:rPr lang="en-US" dirty="0" smtClean="0"/>
            </a:br>
            <a:r>
              <a:rPr lang="en-US" dirty="0" err="1" smtClean="0"/>
              <a:t>Ciphertext</a:t>
            </a:r>
            <a:r>
              <a:rPr lang="en-US" dirty="0" smtClean="0"/>
              <a:t>: </a:t>
            </a:r>
            <a:r>
              <a:rPr lang="en-US" dirty="0" err="1" smtClean="0"/>
              <a:t>Gsrh</a:t>
            </a:r>
            <a:r>
              <a:rPr lang="en-US" dirty="0" smtClean="0"/>
              <a:t> </a:t>
            </a:r>
            <a:r>
              <a:rPr lang="en-US" dirty="0" err="1" smtClean="0"/>
              <a:t>rh</a:t>
            </a:r>
            <a:r>
              <a:rPr lang="en-US" dirty="0" smtClean="0"/>
              <a:t> z </a:t>
            </a:r>
            <a:r>
              <a:rPr lang="en-US" dirty="0" err="1" smtClean="0"/>
              <a:t>hvxivg</a:t>
            </a:r>
            <a:r>
              <a:rPr lang="en-US" dirty="0" smtClean="0"/>
              <a:t> </a:t>
            </a:r>
            <a:r>
              <a:rPr lang="en-US" dirty="0" err="1" smtClean="0"/>
              <a:t>nvhhztv</a:t>
            </a: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l-kindi.jpg"/>
          <p:cNvPicPr>
            <a:picLocks noChangeAspect="1"/>
          </p:cNvPicPr>
          <p:nvPr/>
        </p:nvPicPr>
        <p:blipFill>
          <a:blip r:embed="rId2"/>
          <a:stretch>
            <a:fillRect/>
          </a:stretch>
        </p:blipFill>
        <p:spPr>
          <a:xfrm>
            <a:off x="2286000" y="666083"/>
            <a:ext cx="3886200" cy="5353717"/>
          </a:xfrm>
          <a:prstGeom prst="rect">
            <a:avLst/>
          </a:prstGeom>
        </p:spPr>
      </p:pic>
      <p:sp>
        <p:nvSpPr>
          <p:cNvPr id="3" name="TextBox 2"/>
          <p:cNvSpPr txBox="1"/>
          <p:nvPr/>
        </p:nvSpPr>
        <p:spPr>
          <a:xfrm>
            <a:off x="2209800" y="6103203"/>
            <a:ext cx="4781309" cy="830997"/>
          </a:xfrm>
          <a:prstGeom prst="rect">
            <a:avLst/>
          </a:prstGeom>
          <a:noFill/>
        </p:spPr>
        <p:txBody>
          <a:bodyPr wrap="none" rtlCol="0">
            <a:spAutoFit/>
          </a:bodyPr>
          <a:lstStyle/>
          <a:p>
            <a:r>
              <a:rPr lang="en-US" sz="2400" b="1" dirty="0" err="1" smtClean="0"/>
              <a:t>Abū</a:t>
            </a:r>
            <a:r>
              <a:rPr lang="en-US" sz="2400" b="1" dirty="0" smtClean="0"/>
              <a:t> </a:t>
            </a:r>
            <a:r>
              <a:rPr lang="en-US" sz="2400" b="1" dirty="0" err="1" smtClean="0"/>
              <a:t>Yūsuf</a:t>
            </a:r>
            <a:r>
              <a:rPr lang="en-US" sz="2400" b="1" dirty="0" smtClean="0"/>
              <a:t> </a:t>
            </a:r>
            <a:r>
              <a:rPr lang="en-US" sz="2400" b="1" dirty="0" err="1" smtClean="0"/>
              <a:t>Yaʻqūb</a:t>
            </a:r>
            <a:r>
              <a:rPr lang="en-US" sz="2400" b="1" dirty="0" smtClean="0"/>
              <a:t> </a:t>
            </a:r>
            <a:r>
              <a:rPr lang="en-US" sz="2400" b="1" dirty="0" err="1" smtClean="0"/>
              <a:t>ibn</a:t>
            </a:r>
            <a:r>
              <a:rPr lang="en-US" sz="2400" b="1" dirty="0" smtClean="0"/>
              <a:t> </a:t>
            </a:r>
            <a:r>
              <a:rPr lang="en-US" sz="2400" b="1" dirty="0" err="1" smtClean="0"/>
              <a:t>Isḥāq</a:t>
            </a:r>
            <a:r>
              <a:rPr lang="en-US" sz="2400" b="1" dirty="0" smtClean="0"/>
              <a:t> al-</a:t>
            </a:r>
            <a:r>
              <a:rPr lang="en-US" sz="2400" b="1" dirty="0" err="1" smtClean="0"/>
              <a:t>Kindī</a:t>
            </a:r>
            <a:endParaRPr lang="en-US" sz="2400" b="1" dirty="0" smtClean="0"/>
          </a:p>
          <a:p>
            <a:r>
              <a:rPr lang="en-US" sz="2400" dirty="0" smtClean="0"/>
              <a:t>801–873 CE</a:t>
            </a:r>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1.2.5 Cryptography From Muslim History</a:t>
            </a:r>
            <a:br>
              <a:rPr lang="en-US" sz="3600" dirty="0" smtClean="0"/>
            </a:br>
            <a:r>
              <a:rPr lang="en-US" sz="3600" dirty="0" smtClean="0"/>
              <a:t>(Medieval Cryptography)</a:t>
            </a:r>
            <a:endParaRPr lang="en-US" sz="3600" dirty="0"/>
          </a:p>
        </p:txBody>
      </p:sp>
      <p:sp>
        <p:nvSpPr>
          <p:cNvPr id="3" name="Content Placeholder 2"/>
          <p:cNvSpPr>
            <a:spLocks noGrp="1"/>
          </p:cNvSpPr>
          <p:nvPr>
            <p:ph idx="1"/>
          </p:nvPr>
        </p:nvSpPr>
        <p:spPr/>
        <p:txBody>
          <a:bodyPr>
            <a:normAutofit lnSpcReduction="10000"/>
          </a:bodyPr>
          <a:lstStyle/>
          <a:p>
            <a:r>
              <a:rPr lang="en-US" dirty="0" smtClean="0">
                <a:hlinkClick r:id="rId2" tooltip="Al- Kindi"/>
              </a:rPr>
              <a:t>Al- </a:t>
            </a:r>
            <a:r>
              <a:rPr lang="en-US" dirty="0" err="1" smtClean="0">
                <a:hlinkClick r:id="rId2" tooltip="Al- Kindi"/>
              </a:rPr>
              <a:t>Kindi</a:t>
            </a:r>
            <a:r>
              <a:rPr lang="en-US" dirty="0" smtClean="0"/>
              <a:t>, wrote a book on cryptology, the "</a:t>
            </a:r>
            <a:r>
              <a:rPr lang="en-US" dirty="0" err="1" smtClean="0"/>
              <a:t>Risalah</a:t>
            </a:r>
            <a:r>
              <a:rPr lang="en-US" dirty="0" smtClean="0"/>
              <a:t> </a:t>
            </a:r>
            <a:r>
              <a:rPr lang="en-US" dirty="0" err="1" smtClean="0"/>
              <a:t>fi</a:t>
            </a:r>
            <a:r>
              <a:rPr lang="en-US" dirty="0" smtClean="0"/>
              <a:t> </a:t>
            </a:r>
            <a:r>
              <a:rPr lang="en-US" dirty="0" err="1" smtClean="0"/>
              <a:t>Istikhraj</a:t>
            </a:r>
            <a:r>
              <a:rPr lang="en-US" dirty="0" smtClean="0"/>
              <a:t> al-</a:t>
            </a:r>
            <a:r>
              <a:rPr lang="en-US" dirty="0" err="1" smtClean="0"/>
              <a:t>Mu'amma</a:t>
            </a:r>
            <a:r>
              <a:rPr lang="en-US" dirty="0" smtClean="0"/>
              <a:t>" (Manuscript for the Deciphering Cryptographic Messages), circa 850CE. </a:t>
            </a:r>
          </a:p>
          <a:p>
            <a:r>
              <a:rPr lang="en-US" dirty="0" smtClean="0"/>
              <a:t>This book apparently antedates Western European cryptography works by 300 years and predates writings on probability and statistics by Pascal and Fermat by nearly 800 years.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20px-Al-kindi_cryptographic.gif"/>
          <p:cNvPicPr>
            <a:picLocks noChangeAspect="1"/>
          </p:cNvPicPr>
          <p:nvPr/>
        </p:nvPicPr>
        <p:blipFill>
          <a:blip r:embed="rId2"/>
          <a:stretch>
            <a:fillRect/>
          </a:stretch>
        </p:blipFill>
        <p:spPr>
          <a:xfrm>
            <a:off x="1752600" y="304800"/>
            <a:ext cx="5486400" cy="5511338"/>
          </a:xfrm>
          <a:prstGeom prst="rect">
            <a:avLst/>
          </a:prstGeom>
        </p:spPr>
      </p:pic>
      <p:sp>
        <p:nvSpPr>
          <p:cNvPr id="5" name="TextBox 4"/>
          <p:cNvSpPr txBox="1"/>
          <p:nvPr/>
        </p:nvSpPr>
        <p:spPr>
          <a:xfrm>
            <a:off x="914400" y="5943600"/>
            <a:ext cx="7661777" cy="646331"/>
          </a:xfrm>
          <a:prstGeom prst="rect">
            <a:avLst/>
          </a:prstGeom>
          <a:noFill/>
        </p:spPr>
        <p:txBody>
          <a:bodyPr wrap="square" rtlCol="0">
            <a:spAutoFit/>
          </a:bodyPr>
          <a:lstStyle/>
          <a:p>
            <a:r>
              <a:rPr lang="en-US" dirty="0" smtClean="0"/>
              <a:t>The first page of al-</a:t>
            </a:r>
            <a:r>
              <a:rPr lang="en-US" dirty="0" err="1" smtClean="0"/>
              <a:t>Kindi's</a:t>
            </a:r>
            <a:r>
              <a:rPr lang="en-US" dirty="0" smtClean="0"/>
              <a:t> manuscript </a:t>
            </a:r>
            <a:r>
              <a:rPr lang="en-US" i="1" dirty="0" smtClean="0"/>
              <a:t>On Deciphering Cryptographic Messages</a:t>
            </a:r>
            <a:r>
              <a:rPr lang="en-US" dirty="0" smtClean="0"/>
              <a:t>, </a:t>
            </a:r>
          </a:p>
          <a:p>
            <a:r>
              <a:rPr lang="en-US" dirty="0" smtClean="0"/>
              <a:t>containing the oldest known description of </a:t>
            </a:r>
            <a:r>
              <a:rPr lang="en-US" dirty="0" smtClean="0">
                <a:hlinkClick r:id="rId3" tooltip="Cryptanalysis"/>
              </a:rPr>
              <a:t>cryptanalysis</a:t>
            </a:r>
            <a:r>
              <a:rPr lang="en-US" dirty="0" smtClean="0"/>
              <a:t> by </a:t>
            </a:r>
            <a:r>
              <a:rPr lang="en-US" dirty="0" smtClean="0">
                <a:hlinkClick r:id="rId4" tooltip="Frequency analysis"/>
              </a:rPr>
              <a:t>frequency analysis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In mathematics, al-</a:t>
            </a:r>
            <a:r>
              <a:rPr lang="en-US" dirty="0" err="1" smtClean="0"/>
              <a:t>Kindi</a:t>
            </a:r>
            <a:r>
              <a:rPr lang="en-US" dirty="0" smtClean="0"/>
              <a:t> played an important role in introducing </a:t>
            </a:r>
            <a:r>
              <a:rPr lang="en-US" dirty="0" smtClean="0">
                <a:hlinkClick r:id="rId2" tooltip="Arabic numerals"/>
              </a:rPr>
              <a:t>Arabic numerals</a:t>
            </a:r>
            <a:r>
              <a:rPr lang="en-US" dirty="0" smtClean="0"/>
              <a:t> to the Islamic and Christian world. </a:t>
            </a:r>
          </a:p>
          <a:p>
            <a:r>
              <a:rPr lang="en-US" dirty="0" smtClean="0"/>
              <a:t>He was a pioneer in </a:t>
            </a:r>
            <a:r>
              <a:rPr lang="en-US" dirty="0" smtClean="0">
                <a:hlinkClick r:id="rId3" tooltip="Cryptanalysis"/>
              </a:rPr>
              <a:t>cryptanalysis</a:t>
            </a:r>
            <a:r>
              <a:rPr lang="en-US" dirty="0" smtClean="0"/>
              <a:t> and </a:t>
            </a:r>
            <a:r>
              <a:rPr lang="en-US" dirty="0" smtClean="0">
                <a:hlinkClick r:id="rId4" tooltip="Cryptology"/>
              </a:rPr>
              <a:t>cryptology</a:t>
            </a:r>
            <a:r>
              <a:rPr lang="en-US" dirty="0" smtClean="0"/>
              <a:t>, and devised new methods of breaking </a:t>
            </a:r>
            <a:r>
              <a:rPr lang="en-US" dirty="0" smtClean="0">
                <a:hlinkClick r:id="rId5" tooltip="Encryption"/>
              </a:rPr>
              <a:t>ciphers</a:t>
            </a:r>
            <a:r>
              <a:rPr lang="en-US" dirty="0" smtClean="0"/>
              <a:t>, including the </a:t>
            </a:r>
            <a:r>
              <a:rPr lang="en-US" dirty="0" smtClean="0">
                <a:hlinkClick r:id="rId6" tooltip="Frequency analysis (cryptanalysis)"/>
              </a:rPr>
              <a:t>frequency analysis</a:t>
            </a:r>
            <a:r>
              <a:rPr lang="en-US" dirty="0" smtClean="0"/>
              <a:t> method.</a:t>
            </a:r>
          </a:p>
          <a:p>
            <a:r>
              <a:rPr lang="en-US" dirty="0" smtClean="0"/>
              <a:t>Using his mathematical and medical expertise, he developed a scale to allow doctors to quantify the potency of their </a:t>
            </a:r>
            <a:r>
              <a:rPr lang="en-US" dirty="0" smtClean="0">
                <a:hlinkClick r:id="rId7" tooltip="Medication"/>
              </a:rPr>
              <a:t>medication</a:t>
            </a:r>
            <a:r>
              <a:rPr lang="en-US" dirty="0" smtClean="0"/>
              <a: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1295400" y="830317"/>
            <a:ext cx="6934200" cy="5499538"/>
          </a:xfrm>
          <a:prstGeom prst="rect">
            <a:avLst/>
          </a:prstGeom>
          <a:noFill/>
          <a:ln w="9525">
            <a:noFill/>
            <a:miter lim="800000"/>
            <a:headEnd/>
            <a:tailEnd/>
          </a:ln>
          <a:effectLst/>
        </p:spPr>
      </p:pic>
      <p:sp>
        <p:nvSpPr>
          <p:cNvPr id="3" name="TextBox 2"/>
          <p:cNvSpPr txBox="1"/>
          <p:nvPr/>
        </p:nvSpPr>
        <p:spPr>
          <a:xfrm>
            <a:off x="1981200" y="457200"/>
            <a:ext cx="5275611" cy="369332"/>
          </a:xfrm>
          <a:prstGeom prst="rect">
            <a:avLst/>
          </a:prstGeom>
          <a:noFill/>
        </p:spPr>
        <p:txBody>
          <a:bodyPr wrap="none" rtlCol="0">
            <a:spAutoFit/>
          </a:bodyPr>
          <a:lstStyle/>
          <a:p>
            <a:r>
              <a:rPr lang="en-US" b="1" dirty="0" smtClean="0"/>
              <a:t>Relative frequencies of letters in the English language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In his book entitled </a:t>
            </a:r>
            <a:r>
              <a:rPr lang="en-US" i="1" dirty="0" err="1" smtClean="0"/>
              <a:t>Risalah</a:t>
            </a:r>
            <a:r>
              <a:rPr lang="en-US" i="1" dirty="0" smtClean="0"/>
              <a:t> </a:t>
            </a:r>
            <a:r>
              <a:rPr lang="en-US" i="1" dirty="0" err="1" smtClean="0"/>
              <a:t>fi</a:t>
            </a:r>
            <a:r>
              <a:rPr lang="en-US" i="1" dirty="0" smtClean="0"/>
              <a:t> </a:t>
            </a:r>
            <a:r>
              <a:rPr lang="en-US" i="1" dirty="0" err="1" smtClean="0"/>
              <a:t>Istikhraj</a:t>
            </a:r>
            <a:r>
              <a:rPr lang="en-US" i="1" dirty="0" smtClean="0"/>
              <a:t> al-</a:t>
            </a:r>
            <a:r>
              <a:rPr lang="en-US" i="1" dirty="0" err="1" smtClean="0"/>
              <a:t>Mu'amma</a:t>
            </a:r>
            <a:r>
              <a:rPr lang="en-US" dirty="0" smtClean="0"/>
              <a:t> (</a:t>
            </a:r>
            <a:r>
              <a:rPr lang="en-US" i="1" dirty="0" smtClean="0"/>
              <a:t>Manuscript for the Deciphering Cryptographic Messages</a:t>
            </a:r>
            <a:r>
              <a:rPr lang="en-US" dirty="0" smtClean="0"/>
              <a:t>), Al-</a:t>
            </a:r>
            <a:r>
              <a:rPr lang="en-US" dirty="0" err="1" smtClean="0"/>
              <a:t>Kindi</a:t>
            </a:r>
            <a:r>
              <a:rPr lang="en-US" dirty="0" smtClean="0"/>
              <a:t> described the first cryptanalysis techniques, including some for </a:t>
            </a:r>
            <a:r>
              <a:rPr lang="en-US" dirty="0" err="1" smtClean="0">
                <a:hlinkClick r:id="rId2" action="ppaction://hlinkfile" tooltip="Polyalphabetic cipher"/>
              </a:rPr>
              <a:t>polyalphabetic</a:t>
            </a:r>
            <a:r>
              <a:rPr lang="en-US" dirty="0" smtClean="0">
                <a:hlinkClick r:id="rId2" action="ppaction://hlinkfile" tooltip="Polyalphabetic cipher"/>
              </a:rPr>
              <a:t> ciphers</a:t>
            </a:r>
            <a:r>
              <a:rPr lang="en-US" dirty="0" smtClean="0"/>
              <a:t>, cipher classification, Arabic phonetics and syntax, and, most importantly, gave the first descriptions on frequency analysis.</a:t>
            </a:r>
          </a:p>
          <a:p>
            <a:r>
              <a:rPr lang="en-US" dirty="0" smtClean="0"/>
              <a:t>He also covered methods of </a:t>
            </a:r>
            <a:r>
              <a:rPr lang="en-US" dirty="0" err="1" smtClean="0"/>
              <a:t>encipherments</a:t>
            </a:r>
            <a:r>
              <a:rPr lang="en-US" dirty="0" smtClean="0"/>
              <a:t>, cryptanalysis of certain </a:t>
            </a:r>
            <a:r>
              <a:rPr lang="en-US" dirty="0" err="1" smtClean="0"/>
              <a:t>encipherments</a:t>
            </a:r>
            <a:r>
              <a:rPr lang="en-US" dirty="0" smtClean="0"/>
              <a:t>, and statistical analysis of letters and letter combinations in Arabic.</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52400"/>
            <a:ext cx="8229600" cy="1143000"/>
          </a:xfrm>
        </p:spPr>
        <p:txBody>
          <a:bodyPr>
            <a:noAutofit/>
          </a:bodyPr>
          <a:lstStyle/>
          <a:p>
            <a:r>
              <a:rPr lang="en-US" sz="3200" dirty="0" smtClean="0"/>
              <a:t>1.2.6 Cryptography In The Renaissance Period</a:t>
            </a:r>
            <a:endParaRPr lang="en-US" sz="3200" dirty="0"/>
          </a:p>
        </p:txBody>
      </p:sp>
      <p:sp>
        <p:nvSpPr>
          <p:cNvPr id="3" name="Content Placeholder 2"/>
          <p:cNvSpPr>
            <a:spLocks noGrp="1"/>
          </p:cNvSpPr>
          <p:nvPr>
            <p:ph sz="half" idx="1"/>
          </p:nvPr>
        </p:nvSpPr>
        <p:spPr>
          <a:xfrm>
            <a:off x="457200" y="838200"/>
            <a:ext cx="4038600" cy="4525963"/>
          </a:xfrm>
        </p:spPr>
        <p:txBody>
          <a:bodyPr>
            <a:noAutofit/>
          </a:bodyPr>
          <a:lstStyle/>
          <a:p>
            <a:r>
              <a:rPr lang="en-US" sz="2400" dirty="0" smtClean="0"/>
              <a:t>Essentially all ciphers remained vulnerable to the cryptanalytic technique of frequency analysis until the development of the </a:t>
            </a:r>
            <a:r>
              <a:rPr lang="en-US" sz="2400" dirty="0" err="1" smtClean="0"/>
              <a:t>polyalphabetic</a:t>
            </a:r>
            <a:r>
              <a:rPr lang="en-US" sz="2400" dirty="0" smtClean="0"/>
              <a:t> cipher, and many remained so thereafter. </a:t>
            </a:r>
          </a:p>
          <a:p>
            <a:r>
              <a:rPr lang="en-US" sz="2400" dirty="0" smtClean="0"/>
              <a:t>The </a:t>
            </a:r>
            <a:r>
              <a:rPr lang="en-US" sz="2400" dirty="0" err="1" smtClean="0"/>
              <a:t>polyalphabetic</a:t>
            </a:r>
            <a:r>
              <a:rPr lang="en-US" sz="2400" dirty="0" smtClean="0"/>
              <a:t> cipher was most clearly explained by </a:t>
            </a:r>
            <a:r>
              <a:rPr lang="en-US" sz="2400" dirty="0" smtClean="0">
                <a:hlinkClick r:id="rId2" action="ppaction://hlinkfile" tooltip="Leon Battista Alberti"/>
              </a:rPr>
              <a:t>Leon Battista </a:t>
            </a:r>
            <a:r>
              <a:rPr lang="en-US" sz="2400" dirty="0" err="1" smtClean="0">
                <a:hlinkClick r:id="rId2" action="ppaction://hlinkfile" tooltip="Leon Battista Alberti"/>
              </a:rPr>
              <a:t>Alberti</a:t>
            </a:r>
            <a:r>
              <a:rPr lang="en-US" sz="2400" dirty="0" smtClean="0"/>
              <a:t> around the year 1467, for which he was called the "father of Western cryptology".</a:t>
            </a:r>
          </a:p>
        </p:txBody>
      </p:sp>
      <p:pic>
        <p:nvPicPr>
          <p:cNvPr id="7" name="Content Placeholder 6" descr="leon1.bmp"/>
          <p:cNvPicPr>
            <a:picLocks noGrp="1" noChangeAspect="1"/>
          </p:cNvPicPr>
          <p:nvPr>
            <p:ph sz="half" idx="2"/>
          </p:nvPr>
        </p:nvPicPr>
        <p:blipFill>
          <a:blip r:embed="rId3"/>
          <a:stretch>
            <a:fillRect/>
          </a:stretch>
        </p:blipFill>
        <p:spPr>
          <a:xfrm>
            <a:off x="6629400" y="4038601"/>
            <a:ext cx="1354990" cy="1447800"/>
          </a:xfrm>
        </p:spPr>
      </p:pic>
      <p:pic>
        <p:nvPicPr>
          <p:cNvPr id="4" name="Picture 3" descr="leon.bmp"/>
          <p:cNvPicPr>
            <a:picLocks noChangeAspect="1"/>
          </p:cNvPicPr>
          <p:nvPr/>
        </p:nvPicPr>
        <p:blipFill>
          <a:blip r:embed="rId4"/>
          <a:stretch>
            <a:fillRect/>
          </a:stretch>
        </p:blipFill>
        <p:spPr>
          <a:xfrm>
            <a:off x="4953000" y="1981200"/>
            <a:ext cx="1529859" cy="20574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In Europe, cryptography became (secretly) more important as a consequence of political competition and religious revolution. For instance, in Europe during and after the </a:t>
            </a:r>
            <a:r>
              <a:rPr lang="en-US" dirty="0" smtClean="0">
                <a:hlinkClick r:id="rId2" action="ppaction://hlinkfile" tooltip="Renaissance"/>
              </a:rPr>
              <a:t>Renaissance</a:t>
            </a:r>
            <a:r>
              <a:rPr lang="en-US" dirty="0" smtClean="0"/>
              <a:t>, citizens of the various Italian states—the </a:t>
            </a:r>
            <a:r>
              <a:rPr lang="en-US" dirty="0" smtClean="0">
                <a:hlinkClick r:id="rId3" action="ppaction://hlinkfile" tooltip="Papal States"/>
              </a:rPr>
              <a:t>Papal States</a:t>
            </a:r>
            <a:r>
              <a:rPr lang="en-US" dirty="0" smtClean="0"/>
              <a:t> and the Roman Catholic Church included—were responsible for rapid proliferation of cryptographic techniques.</a:t>
            </a:r>
          </a:p>
          <a:p>
            <a:r>
              <a:rPr lang="en-US" dirty="0" smtClean="0"/>
              <a:t>Outside of Europe, after the end of the Muslim Golden Age at the hand of the Mongols, cryptography remained comparatively undeveloped.</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1.2.7 Cryptography from 1800 to World War II</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Although cryptography has a long and complex history, it wasn't until the 19th century that it developed anything more than ad hoc approaches to either encryption or </a:t>
            </a:r>
            <a:r>
              <a:rPr lang="en-US" dirty="0" smtClean="0">
                <a:hlinkClick r:id="rId2" action="ppaction://hlinkfile" tooltip="Cryptanalysis"/>
              </a:rPr>
              <a:t>cryptanalysis</a:t>
            </a:r>
            <a:r>
              <a:rPr lang="en-US" dirty="0" smtClean="0"/>
              <a:t> (the science of finding weaknesses in crypto systems).</a:t>
            </a:r>
          </a:p>
          <a:p>
            <a:r>
              <a:rPr lang="en-US" dirty="0" smtClean="0"/>
              <a:t>Understanding of cryptography at this time typically consisted of rules of thumb; for example, </a:t>
            </a:r>
            <a:r>
              <a:rPr lang="en-US" dirty="0" err="1" smtClean="0">
                <a:hlinkClick r:id="rId3" action="ppaction://hlinkfile" tooltip="Auguste Kerckhoffs"/>
              </a:rPr>
              <a:t>Auguste</a:t>
            </a:r>
            <a:r>
              <a:rPr lang="en-US" dirty="0" smtClean="0">
                <a:hlinkClick r:id="rId3" action="ppaction://hlinkfile" tooltip="Auguste Kerckhoffs"/>
              </a:rPr>
              <a:t> </a:t>
            </a:r>
            <a:r>
              <a:rPr lang="en-US" dirty="0" err="1" smtClean="0">
                <a:hlinkClick r:id="rId3" action="ppaction://hlinkfile" tooltip="Auguste Kerckhoffs"/>
              </a:rPr>
              <a:t>Kerckhoffs</a:t>
            </a:r>
            <a:r>
              <a:rPr lang="en-US" dirty="0" smtClean="0"/>
              <a:t>' cryptographic writings in the latter 19th century.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92500" lnSpcReduction="20000"/>
          </a:bodyPr>
          <a:lstStyle/>
          <a:p>
            <a:r>
              <a:rPr lang="en-US" dirty="0" smtClean="0">
                <a:hlinkClick r:id="rId2" action="ppaction://hlinkfile" tooltip="Edgar Allan Poe"/>
              </a:rPr>
              <a:t>Edgar Allan Poe</a:t>
            </a:r>
            <a:r>
              <a:rPr lang="en-US" dirty="0" smtClean="0"/>
              <a:t> used systematic methods to solve ciphers in the 1840s. In particular he placed a notice of his abilities in the </a:t>
            </a:r>
            <a:r>
              <a:rPr lang="en-US" dirty="0" smtClean="0">
                <a:hlinkClick r:id="rId3" action="ppaction://hlinkfile" tooltip="Philadelphia"/>
              </a:rPr>
              <a:t>Philadelphia</a:t>
            </a:r>
            <a:r>
              <a:rPr lang="en-US" dirty="0" smtClean="0"/>
              <a:t> paper </a:t>
            </a:r>
            <a:r>
              <a:rPr lang="en-US" i="1" dirty="0" smtClean="0"/>
              <a:t>Alexander's Weekly (Express) Messenger</a:t>
            </a:r>
            <a:r>
              <a:rPr lang="en-US" dirty="0" smtClean="0"/>
              <a:t>, inviting submissions of ciphers, of which he proceeded to solve almost all. </a:t>
            </a:r>
          </a:p>
        </p:txBody>
      </p:sp>
      <p:pic>
        <p:nvPicPr>
          <p:cNvPr id="6" name="Content Placeholder 5" descr="245px-Edgar_Allan_Poe_2_retouched_and_transparent_bg.png"/>
          <p:cNvPicPr>
            <a:picLocks noGrp="1" noChangeAspect="1"/>
          </p:cNvPicPr>
          <p:nvPr>
            <p:ph sz="half" idx="2"/>
          </p:nvPr>
        </p:nvPicPr>
        <p:blipFill>
          <a:blip r:embed="rId4"/>
          <a:stretch>
            <a:fillRect/>
          </a:stretch>
        </p:blipFill>
        <p:spPr>
          <a:xfrm>
            <a:off x="4876800" y="1473148"/>
            <a:ext cx="3178147" cy="4241852"/>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85000" lnSpcReduction="10000"/>
          </a:bodyPr>
          <a:lstStyle/>
          <a:p>
            <a:r>
              <a:rPr lang="en-US" dirty="0" smtClean="0"/>
              <a:t>His success created a public stir for some months. He later wrote an essay on methods of cryptography which proved useful as an introduction for novice British cryptanalysts attempting to break German codes and ciphers during World War I, and a famous story, </a:t>
            </a:r>
            <a:r>
              <a:rPr lang="en-US" i="1" dirty="0" smtClean="0">
                <a:hlinkClick r:id="rId2" action="ppaction://hlinkfile" tooltip="The Gold-Bug"/>
              </a:rPr>
              <a:t>The Gold-Bug</a:t>
            </a:r>
            <a:r>
              <a:rPr lang="en-US" dirty="0" smtClean="0"/>
              <a:t>, in which cryptanalysis was a prominent element.</a:t>
            </a:r>
          </a:p>
          <a:p>
            <a:endParaRPr lang="en-US" dirty="0"/>
          </a:p>
        </p:txBody>
      </p:sp>
      <p:pic>
        <p:nvPicPr>
          <p:cNvPr id="5" name="Content Placeholder 4" descr="220px-Edgar_Allan_Poe_portrait_B.jpg"/>
          <p:cNvPicPr>
            <a:picLocks noGrp="1" noChangeAspect="1"/>
          </p:cNvPicPr>
          <p:nvPr>
            <p:ph sz="half" idx="2"/>
          </p:nvPr>
        </p:nvPicPr>
        <p:blipFill>
          <a:blip r:embed="rId3"/>
          <a:stretch>
            <a:fillRect/>
          </a:stretch>
        </p:blipFill>
        <p:spPr>
          <a:xfrm>
            <a:off x="5473158" y="1843708"/>
            <a:ext cx="2680242" cy="3642692"/>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World War I the </a:t>
            </a:r>
            <a:r>
              <a:rPr lang="en-US" dirty="0" smtClean="0">
                <a:hlinkClick r:id="rId2" action="ppaction://hlinkfile" tooltip="Admiralty"/>
              </a:rPr>
              <a:t>Admiralty</a:t>
            </a:r>
            <a:r>
              <a:rPr lang="en-US" dirty="0" smtClean="0"/>
              <a:t>'s </a:t>
            </a:r>
            <a:r>
              <a:rPr lang="en-US" dirty="0" smtClean="0">
                <a:hlinkClick r:id="rId3" action="ppaction://hlinkfile" tooltip="Room 40"/>
              </a:rPr>
              <a:t>Room 40</a:t>
            </a:r>
            <a:r>
              <a:rPr lang="en-US" dirty="0" smtClean="0"/>
              <a:t> broke German naval codes and played an important role in several naval engagements during the war, notably in detecting major German sorties into the </a:t>
            </a:r>
            <a:r>
              <a:rPr lang="en-US" dirty="0" smtClean="0">
                <a:hlinkClick r:id="rId4" action="ppaction://hlinkfile" tooltip="North Sea"/>
              </a:rPr>
              <a:t>North Sea</a:t>
            </a:r>
            <a:r>
              <a:rPr lang="en-US" dirty="0" smtClean="0"/>
              <a:t> that led to the battles of </a:t>
            </a:r>
            <a:r>
              <a:rPr lang="en-US" dirty="0" smtClean="0">
                <a:hlinkClick r:id="rId5" action="ppaction://hlinkfile" tooltip="Battle of Dogger Bank (1915)"/>
              </a:rPr>
              <a:t>Dogger Bank</a:t>
            </a:r>
            <a:r>
              <a:rPr lang="en-US" dirty="0" smtClean="0"/>
              <a:t> and </a:t>
            </a:r>
            <a:r>
              <a:rPr lang="en-US" dirty="0" smtClean="0">
                <a:hlinkClick r:id="rId6" action="ppaction://hlinkfile" tooltip="Battle of Jutland"/>
              </a:rPr>
              <a:t>Jutland</a:t>
            </a:r>
            <a:r>
              <a:rPr lang="en-US" dirty="0" smtClean="0"/>
              <a:t> as the British fleet was sent out to intercept them.</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In 1917, </a:t>
            </a:r>
            <a:r>
              <a:rPr lang="en-US" dirty="0" smtClean="0">
                <a:hlinkClick r:id="rId2" action="ppaction://hlinkfile" tooltip="Gilbert Vernam"/>
              </a:rPr>
              <a:t>Gilbert </a:t>
            </a:r>
            <a:r>
              <a:rPr lang="en-US" dirty="0" err="1" smtClean="0">
                <a:hlinkClick r:id="rId2" action="ppaction://hlinkfile" tooltip="Gilbert Vernam"/>
              </a:rPr>
              <a:t>Vernam</a:t>
            </a:r>
            <a:r>
              <a:rPr lang="en-US" dirty="0" smtClean="0"/>
              <a:t> proposed a teletype cipher in which a previously-prepared key, kept on paper tape, is combined character by character with the plaintext message to produce the </a:t>
            </a:r>
            <a:r>
              <a:rPr lang="en-US" dirty="0" err="1" smtClean="0"/>
              <a:t>cyphertext</a:t>
            </a:r>
            <a:r>
              <a:rPr lang="en-US" dirty="0" smtClean="0"/>
              <a:t>. This led to the development of electromechanical devices as cipher machines.</a:t>
            </a:r>
          </a:p>
          <a:p>
            <a:r>
              <a:rPr lang="en-US" dirty="0" smtClean="0"/>
              <a:t>Mathematical methods proliferated in the period prior to World War II (notably in </a:t>
            </a:r>
            <a:r>
              <a:rPr lang="en-US" dirty="0" smtClean="0">
                <a:hlinkClick r:id="rId3" action="ppaction://hlinkfile" tooltip="William F. Friedman"/>
              </a:rPr>
              <a:t>William F. Friedman</a:t>
            </a:r>
            <a:r>
              <a:rPr lang="en-US" dirty="0" smtClean="0"/>
              <a:t>'s application of statistical techniques to cryptanalysis and cipher development and in </a:t>
            </a:r>
            <a:r>
              <a:rPr lang="en-US" dirty="0" smtClean="0">
                <a:hlinkClick r:id="rId4" action="ppaction://hlinkfile" tooltip="Marian Rejewski"/>
              </a:rPr>
              <a:t>Marian </a:t>
            </a:r>
            <a:r>
              <a:rPr lang="en-US" dirty="0" err="1" smtClean="0">
                <a:hlinkClick r:id="rId4" action="ppaction://hlinkfile" tooltip="Marian Rejewski"/>
              </a:rPr>
              <a:t>Rejewski</a:t>
            </a:r>
            <a:r>
              <a:rPr lang="en-US" dirty="0" err="1" smtClean="0"/>
              <a:t>'s</a:t>
            </a:r>
            <a:r>
              <a:rPr lang="en-US" dirty="0" smtClean="0"/>
              <a:t> initial break into the German Army's version of the </a:t>
            </a:r>
            <a:r>
              <a:rPr lang="en-US" dirty="0" smtClean="0">
                <a:hlinkClick r:id="rId5" action="ppaction://hlinkfile" tooltip="Enigma (machine)"/>
              </a:rPr>
              <a:t>Enigma</a:t>
            </a:r>
            <a:r>
              <a:rPr lang="en-US" dirty="0" smtClean="0"/>
              <a:t> system) in 1932.</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World War II Cryptography</a:t>
            </a:r>
            <a:endParaRPr lang="en-US" dirty="0"/>
          </a:p>
        </p:txBody>
      </p:sp>
      <p:sp>
        <p:nvSpPr>
          <p:cNvPr id="3" name="Content Placeholder 2"/>
          <p:cNvSpPr>
            <a:spLocks noGrp="1"/>
          </p:cNvSpPr>
          <p:nvPr>
            <p:ph idx="1"/>
          </p:nvPr>
        </p:nvSpPr>
        <p:spPr/>
        <p:txBody>
          <a:bodyPr>
            <a:normAutofit/>
          </a:bodyPr>
          <a:lstStyle/>
          <a:p>
            <a:r>
              <a:rPr lang="en-US" dirty="0" smtClean="0"/>
              <a:t>By World War II, mechanical and electromechanical </a:t>
            </a:r>
            <a:r>
              <a:rPr lang="en-US" dirty="0" smtClean="0">
                <a:hlinkClick r:id="rId2" action="ppaction://hlinkfile" tooltip="Cipher"/>
              </a:rPr>
              <a:t>cipher machines</a:t>
            </a:r>
            <a:r>
              <a:rPr lang="en-US" dirty="0" smtClean="0"/>
              <a:t> were in wide use, although—where such machines were impractical—manual systems continued in use.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20px-Enigma.jpg"/>
          <p:cNvPicPr>
            <a:picLocks noChangeAspect="1"/>
          </p:cNvPicPr>
          <p:nvPr/>
        </p:nvPicPr>
        <p:blipFill>
          <a:blip r:embed="rId2"/>
          <a:stretch>
            <a:fillRect/>
          </a:stretch>
        </p:blipFill>
        <p:spPr>
          <a:xfrm>
            <a:off x="2590800" y="304800"/>
            <a:ext cx="3962400" cy="5277196"/>
          </a:xfrm>
          <a:prstGeom prst="rect">
            <a:avLst/>
          </a:prstGeom>
        </p:spPr>
      </p:pic>
      <p:sp>
        <p:nvSpPr>
          <p:cNvPr id="5" name="TextBox 4"/>
          <p:cNvSpPr txBox="1"/>
          <p:nvPr/>
        </p:nvSpPr>
        <p:spPr>
          <a:xfrm>
            <a:off x="1447800" y="5715000"/>
            <a:ext cx="6960560" cy="646331"/>
          </a:xfrm>
          <a:prstGeom prst="rect">
            <a:avLst/>
          </a:prstGeom>
          <a:noFill/>
        </p:spPr>
        <p:txBody>
          <a:bodyPr wrap="none" rtlCol="0">
            <a:spAutoFit/>
          </a:bodyPr>
          <a:lstStyle/>
          <a:p>
            <a:r>
              <a:rPr lang="en-US" dirty="0" smtClean="0"/>
              <a:t>The </a:t>
            </a:r>
            <a:r>
              <a:rPr lang="en-US" dirty="0" smtClean="0">
                <a:hlinkClick r:id="rId3" action="ppaction://hlinkfile" tooltip="Enigma machine"/>
              </a:rPr>
              <a:t>Enigma machine</a:t>
            </a:r>
            <a:r>
              <a:rPr lang="en-US" dirty="0" smtClean="0"/>
              <a:t> was widely used by Nazi Germany; its cryptanalysis</a:t>
            </a:r>
          </a:p>
          <a:p>
            <a:r>
              <a:rPr lang="en-US" dirty="0" smtClean="0"/>
              <a:t> by the Allies provided vital intelligence.</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hlinkClick r:id="rId2" action="ppaction://hlinkfile" tooltip="Allies"/>
              </a:rPr>
              <a:t>Allied</a:t>
            </a:r>
            <a:r>
              <a:rPr lang="en-US" dirty="0" smtClean="0"/>
              <a:t> cipher machines used in WWII included the British </a:t>
            </a:r>
            <a:r>
              <a:rPr lang="en-US" dirty="0" err="1" smtClean="0">
                <a:hlinkClick r:id="rId3" action="ppaction://hlinkfile" tooltip="TypeX"/>
              </a:rPr>
              <a:t>TypeX</a:t>
            </a:r>
            <a:r>
              <a:rPr lang="en-US" dirty="0" smtClean="0"/>
              <a:t> and the American </a:t>
            </a:r>
            <a:r>
              <a:rPr lang="en-US" dirty="0" smtClean="0">
                <a:hlinkClick r:id="rId4" action="ppaction://hlinkfile" tooltip="SIGABA"/>
              </a:rPr>
              <a:t>SIGABA</a:t>
            </a:r>
            <a:r>
              <a:rPr lang="en-US" dirty="0" smtClean="0"/>
              <a:t>; both were electromechanical rotor designs similar in spirit to the Enigma, albeit with major improvements. Neither is known to have been broken by anyone during the War. </a:t>
            </a:r>
          </a:p>
          <a:p>
            <a:r>
              <a:rPr lang="en-US" dirty="0" smtClean="0"/>
              <a:t>US troops in the field used the </a:t>
            </a:r>
            <a:r>
              <a:rPr lang="en-US" dirty="0" smtClean="0">
                <a:hlinkClick r:id="rId5" action="ppaction://hlinkfile" tooltip="M-209"/>
              </a:rPr>
              <a:t>M-209</a:t>
            </a:r>
            <a:r>
              <a:rPr lang="en-US" dirty="0" smtClean="0"/>
              <a:t> and the still less secure </a:t>
            </a:r>
            <a:r>
              <a:rPr lang="en-US" dirty="0" smtClean="0">
                <a:hlinkClick r:id="rId6" action="ppaction://hlinkfile" tooltip="M-94"/>
              </a:rPr>
              <a:t>M-94</a:t>
            </a:r>
            <a:r>
              <a:rPr lang="en-US" dirty="0" smtClean="0"/>
              <a:t> family machines. British agents initially used 'poem ciphers' (memorized poems were the encryption/decryption keys), but later in the War, they began to </a:t>
            </a:r>
            <a:r>
              <a:rPr lang="en-US" dirty="0" smtClean="0">
                <a:hlinkClick r:id="rId7" action="ppaction://hlinkfile" tooltip="Leo Marks"/>
              </a:rPr>
              <a:t>switch</a:t>
            </a:r>
            <a:r>
              <a:rPr lang="en-US" dirty="0" smtClean="0"/>
              <a:t> to </a:t>
            </a:r>
            <a:r>
              <a:rPr lang="en-US" dirty="0" smtClean="0">
                <a:hlinkClick r:id="rId8" action="ppaction://hlinkfile" tooltip="One-time pad"/>
              </a:rPr>
              <a:t>one-time pads</a:t>
            </a:r>
            <a:r>
              <a:rPr lang="en-US" dirty="0" smtClean="0"/>
              <a:t>.</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20px-SIGABA-patent.png"/>
          <p:cNvPicPr>
            <a:picLocks noChangeAspect="1"/>
          </p:cNvPicPr>
          <p:nvPr/>
        </p:nvPicPr>
        <p:blipFill>
          <a:blip r:embed="rId2"/>
          <a:stretch>
            <a:fillRect/>
          </a:stretch>
        </p:blipFill>
        <p:spPr>
          <a:xfrm>
            <a:off x="1409223" y="697228"/>
            <a:ext cx="6820377" cy="5093971"/>
          </a:xfrm>
          <a:prstGeom prst="rect">
            <a:avLst/>
          </a:prstGeom>
        </p:spPr>
      </p:pic>
      <p:sp>
        <p:nvSpPr>
          <p:cNvPr id="5" name="TextBox 4"/>
          <p:cNvSpPr txBox="1"/>
          <p:nvPr/>
        </p:nvSpPr>
        <p:spPr>
          <a:xfrm>
            <a:off x="762000" y="6172200"/>
            <a:ext cx="8062592" cy="369332"/>
          </a:xfrm>
          <a:prstGeom prst="rect">
            <a:avLst/>
          </a:prstGeom>
          <a:noFill/>
        </p:spPr>
        <p:txBody>
          <a:bodyPr wrap="none" rtlCol="0">
            <a:spAutoFit/>
          </a:bodyPr>
          <a:lstStyle/>
          <a:p>
            <a:r>
              <a:rPr lang="en-US" dirty="0" smtClean="0"/>
              <a:t>SIGABA is described in </a:t>
            </a:r>
            <a:r>
              <a:rPr lang="en-US" dirty="0" smtClean="0">
                <a:hlinkClick r:id="rId3"/>
              </a:rPr>
              <a:t>U.S. Patent 6,175,625</a:t>
            </a:r>
            <a:r>
              <a:rPr lang="en-US" dirty="0" smtClean="0"/>
              <a:t>, filed in 1944 but not issued until 2001.</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1.2.8 Modern Cryptography</a:t>
            </a:r>
            <a:endParaRPr lang="en-US" dirty="0"/>
          </a:p>
        </p:txBody>
      </p:sp>
      <p:sp>
        <p:nvSpPr>
          <p:cNvPr id="3" name="Content Placeholder 2"/>
          <p:cNvSpPr>
            <a:spLocks noGrp="1"/>
          </p:cNvSpPr>
          <p:nvPr>
            <p:ph idx="1"/>
          </p:nvPr>
        </p:nvSpPr>
        <p:spPr/>
        <p:txBody>
          <a:bodyPr/>
          <a:lstStyle/>
          <a:p>
            <a:r>
              <a:rPr lang="en-US" dirty="0" smtClean="0"/>
              <a:t>Both cryptography and cryptanalysis have become far more mathematical since World War II. Even so, it has taken the wide availability of computers, and the Internet as a communications medium, to bring effective cryptography into common use by anyone other than national governments or similarly large enterprises.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dirty="0" smtClean="0"/>
              <a:t>Shannon</a:t>
            </a:r>
            <a:endParaRPr lang="en-US" dirty="0"/>
          </a:p>
        </p:txBody>
      </p:sp>
      <p:sp>
        <p:nvSpPr>
          <p:cNvPr id="3" name="Content Placeholder 2"/>
          <p:cNvSpPr>
            <a:spLocks noGrp="1"/>
          </p:cNvSpPr>
          <p:nvPr>
            <p:ph sz="half" idx="1"/>
          </p:nvPr>
        </p:nvSpPr>
        <p:spPr>
          <a:xfrm>
            <a:off x="457200" y="838200"/>
            <a:ext cx="4038600" cy="5791200"/>
          </a:xfrm>
        </p:spPr>
        <p:txBody>
          <a:bodyPr>
            <a:normAutofit fontScale="77500" lnSpcReduction="20000"/>
          </a:bodyPr>
          <a:lstStyle/>
          <a:p>
            <a:r>
              <a:rPr lang="en-US" dirty="0" smtClean="0"/>
              <a:t>The era of modern cryptography really begins with </a:t>
            </a:r>
            <a:r>
              <a:rPr lang="en-US" dirty="0" smtClean="0">
                <a:hlinkClick r:id="rId2" action="ppaction://hlinkfile" tooltip="Claude Shannon"/>
              </a:rPr>
              <a:t>Claude Shannon</a:t>
            </a:r>
            <a:r>
              <a:rPr lang="en-US" dirty="0" smtClean="0"/>
              <a:t>, arguably the father of mathematical cryptography, with the work he did during WWII on communications security. </a:t>
            </a:r>
          </a:p>
          <a:p>
            <a:r>
              <a:rPr lang="en-US" dirty="0" smtClean="0"/>
              <a:t>In 1949 he published </a:t>
            </a:r>
            <a:r>
              <a:rPr lang="en-US" i="1" dirty="0" smtClean="0">
                <a:hlinkClick r:id="rId3" action="ppaction://hlinkfile" tooltip="Communication Theory of Secrecy Systems"/>
              </a:rPr>
              <a:t>Communication Theory of Secrecy Systems</a:t>
            </a:r>
            <a:r>
              <a:rPr lang="en-US" dirty="0" smtClean="0"/>
              <a:t> in the </a:t>
            </a:r>
            <a:r>
              <a:rPr lang="en-US" i="1" dirty="0" smtClean="0">
                <a:hlinkClick r:id="rId4" action="ppaction://hlinkfile" tooltip="Bell System Technical Journal"/>
              </a:rPr>
              <a:t>Bell System Technical Journal</a:t>
            </a:r>
            <a:r>
              <a:rPr lang="en-US" dirty="0" smtClean="0"/>
              <a:t> and a little later the book </a:t>
            </a:r>
            <a:r>
              <a:rPr lang="en-US" i="1" dirty="0" smtClean="0"/>
              <a:t>The Mathematical Theory of Communication</a:t>
            </a:r>
            <a:r>
              <a:rPr lang="en-US" dirty="0" smtClean="0"/>
              <a:t> (expanding on an earlier article "</a:t>
            </a:r>
            <a:r>
              <a:rPr lang="en-US" dirty="0" smtClean="0">
                <a:hlinkClick r:id="rId5" action="ppaction://hlinkfile" tooltip="A Mathematical Theory of Communication"/>
              </a:rPr>
              <a:t>A Mathematical Theory of Communication</a:t>
            </a:r>
            <a:r>
              <a:rPr lang="en-US" dirty="0" smtClean="0"/>
              <a:t>") with </a:t>
            </a:r>
            <a:r>
              <a:rPr lang="en-US" dirty="0" smtClean="0">
                <a:hlinkClick r:id="rId6" action="ppaction://hlinkfile" tooltip="Warren Weaver"/>
              </a:rPr>
              <a:t>Warren Weaver</a:t>
            </a:r>
            <a:r>
              <a:rPr lang="en-US" dirty="0" smtClean="0"/>
              <a:t>. Both included results from his WWII work. </a:t>
            </a:r>
            <a:endParaRPr lang="en-US" dirty="0"/>
          </a:p>
        </p:txBody>
      </p:sp>
      <p:pic>
        <p:nvPicPr>
          <p:cNvPr id="5" name="Content Placeholder 4" descr="200px-Claude_Elwood_Shannon_(1916-2001).jpg"/>
          <p:cNvPicPr>
            <a:picLocks noGrp="1" noChangeAspect="1"/>
          </p:cNvPicPr>
          <p:nvPr>
            <p:ph sz="half" idx="2"/>
          </p:nvPr>
        </p:nvPicPr>
        <p:blipFill>
          <a:blip r:embed="rId7"/>
          <a:stretch>
            <a:fillRect/>
          </a:stretch>
        </p:blipFill>
        <p:spPr>
          <a:xfrm>
            <a:off x="5397500" y="2072481"/>
            <a:ext cx="2540000" cy="3581400"/>
          </a:xfrm>
        </p:spPr>
      </p:pic>
      <p:sp>
        <p:nvSpPr>
          <p:cNvPr id="6" name="Rectangle 5"/>
          <p:cNvSpPr/>
          <p:nvPr/>
        </p:nvSpPr>
        <p:spPr>
          <a:xfrm>
            <a:off x="4800600" y="5943600"/>
            <a:ext cx="3656257" cy="369332"/>
          </a:xfrm>
          <a:prstGeom prst="rect">
            <a:avLst/>
          </a:prstGeom>
        </p:spPr>
        <p:txBody>
          <a:bodyPr wrap="none">
            <a:spAutoFit/>
          </a:bodyPr>
          <a:lstStyle/>
          <a:p>
            <a:r>
              <a:rPr lang="en-US" dirty="0" smtClean="0"/>
              <a:t>Claude Elwood Shannon (1916-2001)</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77500" lnSpcReduction="20000"/>
          </a:bodyPr>
          <a:lstStyle/>
          <a:p>
            <a:r>
              <a:rPr lang="en-US" dirty="0" smtClean="0"/>
              <a:t>These, in addition to his other works on </a:t>
            </a:r>
            <a:r>
              <a:rPr lang="en-US" dirty="0" smtClean="0">
                <a:hlinkClick r:id="rId2" action="ppaction://hlinkfile" tooltip="Information theory"/>
              </a:rPr>
              <a:t>information and communication theory</a:t>
            </a:r>
            <a:r>
              <a:rPr lang="en-US" dirty="0" smtClean="0"/>
              <a:t> established a solid theoretical basis for cryptography and also for much of cryptanalysis. And with that, cryptography more or less disappeared into secret government communications organizations such as </a:t>
            </a:r>
            <a:r>
              <a:rPr lang="en-US" dirty="0" smtClean="0">
                <a:hlinkClick r:id="rId3" action="ppaction://hlinkfile" tooltip="NSA"/>
              </a:rPr>
              <a:t>NSA</a:t>
            </a:r>
            <a:r>
              <a:rPr lang="en-US" dirty="0" smtClean="0"/>
              <a:t>, </a:t>
            </a:r>
            <a:r>
              <a:rPr lang="en-US" dirty="0" smtClean="0">
                <a:hlinkClick r:id="rId4" action="ppaction://hlinkfile" tooltip="GCHQ"/>
              </a:rPr>
              <a:t>GCHQ</a:t>
            </a:r>
            <a:r>
              <a:rPr lang="en-US" dirty="0" smtClean="0"/>
              <a:t>, and their equivalents elsewhere. </a:t>
            </a:r>
          </a:p>
          <a:p>
            <a:r>
              <a:rPr lang="en-US" dirty="0" smtClean="0"/>
              <a:t>Very little work was again made public until the mid 1970s, when everything changed.</a:t>
            </a:r>
            <a:endParaRPr lang="en-US" dirty="0"/>
          </a:p>
        </p:txBody>
      </p:sp>
      <p:pic>
        <p:nvPicPr>
          <p:cNvPr id="5" name="Content Placeholder 4" descr="220px-Shannonmouse.png"/>
          <p:cNvPicPr>
            <a:picLocks noGrp="1" noChangeAspect="1"/>
          </p:cNvPicPr>
          <p:nvPr>
            <p:ph sz="half" idx="2"/>
          </p:nvPr>
        </p:nvPicPr>
        <p:blipFill>
          <a:blip r:embed="rId5"/>
          <a:stretch>
            <a:fillRect/>
          </a:stretch>
        </p:blipFill>
        <p:spPr>
          <a:xfrm>
            <a:off x="4800600" y="2174484"/>
            <a:ext cx="3581400" cy="3239539"/>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1.9 The First Encryption Standard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mid-1970s saw two major public (i.e., non-secret) advances. First was the publication of the draft </a:t>
            </a:r>
            <a:r>
              <a:rPr lang="en-US" dirty="0" smtClean="0">
                <a:hlinkClick r:id="rId2" action="ppaction://hlinkfile" tooltip="Data Encryption Standard"/>
              </a:rPr>
              <a:t>Data Encryption Standard</a:t>
            </a:r>
            <a:r>
              <a:rPr lang="en-US" dirty="0" smtClean="0"/>
              <a:t> in the U.S. </a:t>
            </a:r>
            <a:r>
              <a:rPr lang="en-US" i="1" dirty="0" smtClean="0"/>
              <a:t>Federal Register</a:t>
            </a:r>
            <a:r>
              <a:rPr lang="en-US" dirty="0" smtClean="0"/>
              <a:t> on 17 March 1975. </a:t>
            </a:r>
          </a:p>
          <a:p>
            <a:r>
              <a:rPr lang="en-US" dirty="0" smtClean="0"/>
              <a:t>The proposed DES cipher was submitted by a research group at </a:t>
            </a:r>
            <a:r>
              <a:rPr lang="en-US" dirty="0" smtClean="0">
                <a:hlinkClick r:id="rId3" action="ppaction://hlinkfile" tooltip="International Business Machines"/>
              </a:rPr>
              <a:t>IBM</a:t>
            </a:r>
            <a:r>
              <a:rPr lang="en-US" dirty="0" smtClean="0"/>
              <a:t>, at the invitation of the National Bureau of Standards (now </a:t>
            </a:r>
            <a:r>
              <a:rPr lang="en-US" dirty="0" smtClean="0">
                <a:hlinkClick r:id="rId4" action="ppaction://hlinkfile" tooltip="NIST"/>
              </a:rPr>
              <a:t>NIST</a:t>
            </a:r>
            <a:r>
              <a:rPr lang="en-US" dirty="0" smtClean="0"/>
              <a:t>), in an effort to develop secure electronic communication facilities for businesses such as banks and other large financial organizations.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After 'advice' and modification by </a:t>
            </a:r>
            <a:r>
              <a:rPr lang="en-US" dirty="0" smtClean="0">
                <a:hlinkClick r:id="rId2" action="ppaction://hlinkfile" tooltip="NSA"/>
              </a:rPr>
              <a:t>NSA</a:t>
            </a:r>
            <a:r>
              <a:rPr lang="en-US" dirty="0" smtClean="0"/>
              <a:t>, acting behind the scenes, it was adopted and published as a </a:t>
            </a:r>
            <a:r>
              <a:rPr lang="en-US" dirty="0" smtClean="0">
                <a:hlinkClick r:id="rId3" action="ppaction://hlinkfile" tooltip="Federal Information Processing Standard"/>
              </a:rPr>
              <a:t>Federal Information Processing Standard</a:t>
            </a:r>
            <a:r>
              <a:rPr lang="en-US" dirty="0" smtClean="0"/>
              <a:t> Publication in 1977 (currently at </a:t>
            </a:r>
            <a:r>
              <a:rPr lang="en-US" dirty="0" smtClean="0">
                <a:hlinkClick r:id="rId4"/>
              </a:rPr>
              <a:t>FIPS 46-3</a:t>
            </a:r>
            <a:r>
              <a:rPr lang="en-US" dirty="0" smtClean="0"/>
              <a:t>). </a:t>
            </a:r>
          </a:p>
          <a:p>
            <a:r>
              <a:rPr lang="en-US" dirty="0" smtClean="0"/>
              <a:t>DES was the first publicly accessible cipher to be 'blessed' by a national agency such as NSA. The release of its specification by National Bureau of Standards (NBS) stimulated an explosion of public and academic interest in cryptography.</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The aging DES was officially replaced by the </a:t>
            </a:r>
            <a:r>
              <a:rPr lang="en-US" dirty="0" smtClean="0">
                <a:hlinkClick r:id="rId2" action="ppaction://hlinkfile" tooltip="Advanced Encryption Standard"/>
              </a:rPr>
              <a:t>Advanced Encryption Standard</a:t>
            </a:r>
            <a:r>
              <a:rPr lang="en-US" dirty="0" smtClean="0"/>
              <a:t> (AES) in 2001 when NIST announced FIPS 197. After an open competition, NIST selected </a:t>
            </a:r>
            <a:r>
              <a:rPr lang="en-US" dirty="0" err="1" smtClean="0">
                <a:hlinkClick r:id="rId3" action="ppaction://hlinkfile" tooltip="Rijndael"/>
              </a:rPr>
              <a:t>Rijndael</a:t>
            </a:r>
            <a:r>
              <a:rPr lang="en-US" dirty="0" smtClean="0"/>
              <a:t>, submitted by two Belgian cryptographers, to be the AES.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Regardless of DES' inherent quality, the DES key size (56-bits) was thought to be too small by some even in 1976, perhaps most publicly by </a:t>
            </a:r>
            <a:r>
              <a:rPr lang="en-US" dirty="0" smtClean="0">
                <a:hlinkClick r:id="rId2" action="ppaction://hlinkfile" tooltip="Whitfield Diffie"/>
              </a:rPr>
              <a:t>Whitfield </a:t>
            </a:r>
            <a:r>
              <a:rPr lang="en-US" dirty="0" err="1" smtClean="0">
                <a:hlinkClick r:id="rId2" action="ppaction://hlinkfile" tooltip="Whitfield Diffie"/>
              </a:rPr>
              <a:t>Diffie</a:t>
            </a:r>
            <a:r>
              <a:rPr lang="en-US" dirty="0" smtClean="0"/>
              <a:t>. There was suspicion that government organizations even then had sufficient computing power to break DES messages; clearly others have achieved this capability.</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key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second development, in 1976, was perhaps even more important, for it fundamentally changed the way cryptosystems might work. This was the publication of the paper </a:t>
            </a:r>
            <a:r>
              <a:rPr lang="en-US" dirty="0" smtClean="0">
                <a:hlinkClick r:id="rId2"/>
              </a:rPr>
              <a:t>New Directions in Cryptography</a:t>
            </a:r>
            <a:r>
              <a:rPr lang="en-US" dirty="0" smtClean="0"/>
              <a:t> by </a:t>
            </a:r>
            <a:r>
              <a:rPr lang="en-US" dirty="0" smtClean="0">
                <a:hlinkClick r:id="rId3" action="ppaction://hlinkfile" tooltip="Whitfield Diffie"/>
              </a:rPr>
              <a:t>Whitfield </a:t>
            </a:r>
            <a:r>
              <a:rPr lang="en-US" dirty="0" err="1" smtClean="0">
                <a:hlinkClick r:id="rId3" action="ppaction://hlinkfile" tooltip="Whitfield Diffie"/>
              </a:rPr>
              <a:t>Diffie</a:t>
            </a:r>
            <a:r>
              <a:rPr lang="en-US" dirty="0" smtClean="0"/>
              <a:t> and </a:t>
            </a:r>
            <a:r>
              <a:rPr lang="en-US" dirty="0" smtClean="0">
                <a:hlinkClick r:id="rId4" action="ppaction://hlinkfile" tooltip="Martin Hellman"/>
              </a:rPr>
              <a:t>Martin Hellman</a:t>
            </a:r>
            <a:r>
              <a:rPr lang="en-US" dirty="0" smtClean="0"/>
              <a:t>. </a:t>
            </a:r>
          </a:p>
          <a:p>
            <a:r>
              <a:rPr lang="en-US" dirty="0" smtClean="0"/>
              <a:t>It introduced a radically new method of distributing cryptographic keys, which went far toward solving one of the fundamental problems of cryptography, key distribution, and has become known as </a:t>
            </a:r>
            <a:r>
              <a:rPr lang="en-US" dirty="0" err="1" smtClean="0">
                <a:hlinkClick r:id="rId5" action="ppaction://hlinkfile" tooltip="Diffie-Hellman key exchange"/>
              </a:rPr>
              <a:t>Diffie</a:t>
            </a:r>
            <a:r>
              <a:rPr lang="en-US" dirty="0" smtClean="0">
                <a:hlinkClick r:id="rId5" action="ppaction://hlinkfile" tooltip="Diffie-Hellman key exchange"/>
              </a:rPr>
              <a:t>-Hellman key exchange</a:t>
            </a:r>
            <a:r>
              <a:rPr lang="en-US" dirty="0" smtClean="0"/>
              <a:t>. The article also stimulated the almost immediate public development of a new class of enciphering algorithms, the </a:t>
            </a:r>
            <a:r>
              <a:rPr lang="en-US" dirty="0" smtClean="0">
                <a:hlinkClick r:id="rId6" action="ppaction://hlinkfile" tooltip="Asymmetric key algorithm"/>
              </a:rPr>
              <a:t>asymmetric key algorithms</a:t>
            </a:r>
            <a:r>
              <a:rPr lang="en-US" dirty="0" smtClean="0"/>
              <a: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416</TotalTime>
  <Words>2252</Words>
  <Application>Microsoft Office PowerPoint</Application>
  <PresentationFormat>On-screen Show (4:3)</PresentationFormat>
  <Paragraphs>119</Paragraphs>
  <Slides>46</Slides>
  <Notes>1</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50" baseType="lpstr">
      <vt:lpstr>Arial</vt:lpstr>
      <vt:lpstr>Calibri</vt:lpstr>
      <vt:lpstr>Office Theme</vt:lpstr>
      <vt:lpstr>Worksheet</vt:lpstr>
      <vt:lpstr>History Of Cryptography</vt:lpstr>
      <vt:lpstr>Back Ground </vt:lpstr>
      <vt:lpstr>PowerPoint Presentation</vt:lpstr>
      <vt:lpstr>PowerPoint Presentation</vt:lpstr>
      <vt:lpstr>PowerPoint Presentation</vt:lpstr>
      <vt:lpstr>PowerPoint Presentation</vt:lpstr>
      <vt:lpstr>PowerPoint Presentation</vt:lpstr>
      <vt:lpstr>Objectives</vt:lpstr>
      <vt:lpstr>1.2.1 Classical Cryptography</vt:lpstr>
      <vt:lpstr>Egypt’s Old Kingdom</vt:lpstr>
      <vt:lpstr>PowerPoint Presentation</vt:lpstr>
      <vt:lpstr>PowerPoint Presentation</vt:lpstr>
      <vt:lpstr>PowerPoint Presentation</vt:lpstr>
      <vt:lpstr>Scytale</vt:lpstr>
      <vt:lpstr>Scytale  encryption example </vt:lpstr>
      <vt:lpstr>PowerPoint Presentation</vt:lpstr>
      <vt:lpstr>1.2.3 Greek and Roman Use Of Cryptography</vt:lpstr>
      <vt:lpstr>PowerPoint Presentation</vt:lpstr>
      <vt:lpstr>PowerPoint Presentation</vt:lpstr>
      <vt:lpstr>1.2.4 Ceasar Cipher</vt:lpstr>
      <vt:lpstr>PowerPoint Presentation</vt:lpstr>
      <vt:lpstr>PowerPoint Presentation</vt:lpstr>
      <vt:lpstr>1.2.5 Cryptography From Muslim History (Medieval Cryptography)</vt:lpstr>
      <vt:lpstr>PowerPoint Presentation</vt:lpstr>
      <vt:lpstr>PowerPoint Presentation</vt:lpstr>
      <vt:lpstr>PowerPoint Presentation</vt:lpstr>
      <vt:lpstr>PowerPoint Presentation</vt:lpstr>
      <vt:lpstr>1.2.6 Cryptography In The Renaissance Period</vt:lpstr>
      <vt:lpstr>PowerPoint Presentation</vt:lpstr>
      <vt:lpstr>1.2.7 Cryptography from 1800 to World War II</vt:lpstr>
      <vt:lpstr>PowerPoint Presentation</vt:lpstr>
      <vt:lpstr>PowerPoint Presentation</vt:lpstr>
      <vt:lpstr>PowerPoint Presentation</vt:lpstr>
      <vt:lpstr>PowerPoint Presentation</vt:lpstr>
      <vt:lpstr>World War II Cryptography</vt:lpstr>
      <vt:lpstr>PowerPoint Presentation</vt:lpstr>
      <vt:lpstr>PowerPoint Presentation</vt:lpstr>
      <vt:lpstr>PowerPoint Presentation</vt:lpstr>
      <vt:lpstr>1.2.8 Modern Cryptography</vt:lpstr>
      <vt:lpstr>Shannon</vt:lpstr>
      <vt:lpstr>PowerPoint Presentation</vt:lpstr>
      <vt:lpstr>1.9 The First Encryption Standard</vt:lpstr>
      <vt:lpstr>PowerPoint Presentation</vt:lpstr>
      <vt:lpstr>PowerPoint Presentation</vt:lpstr>
      <vt:lpstr>PowerPoint Presentation</vt:lpstr>
      <vt:lpstr>Public key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Cryptography</dc:title>
  <dc:creator>Nahil Mahmood/ITG/Lahore/MCB</dc:creator>
  <cp:lastModifiedBy>qasim ali ali arain</cp:lastModifiedBy>
  <cp:revision>30</cp:revision>
  <dcterms:created xsi:type="dcterms:W3CDTF">2010-12-09T17:08:30Z</dcterms:created>
  <dcterms:modified xsi:type="dcterms:W3CDTF">2019-10-20T17:29:26Z</dcterms:modified>
</cp:coreProperties>
</file>