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43" r:id="rId2"/>
    <p:sldId id="390" r:id="rId3"/>
    <p:sldId id="391" r:id="rId4"/>
    <p:sldId id="392" r:id="rId5"/>
    <p:sldId id="393" r:id="rId6"/>
    <p:sldId id="353" r:id="rId7"/>
    <p:sldId id="344" r:id="rId8"/>
    <p:sldId id="345" r:id="rId9"/>
    <p:sldId id="346" r:id="rId10"/>
    <p:sldId id="347" r:id="rId11"/>
    <p:sldId id="395" r:id="rId12"/>
    <p:sldId id="394" r:id="rId13"/>
    <p:sldId id="396" r:id="rId14"/>
    <p:sldId id="348" r:id="rId15"/>
    <p:sldId id="349" r:id="rId16"/>
    <p:sldId id="354" r:id="rId17"/>
    <p:sldId id="355" r:id="rId18"/>
    <p:sldId id="356" r:id="rId19"/>
    <p:sldId id="357" r:id="rId20"/>
    <p:sldId id="358" r:id="rId21"/>
    <p:sldId id="359" r:id="rId22"/>
    <p:sldId id="36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Cryptography</a:t>
            </a:r>
            <a:br>
              <a:rPr lang="en-US" dirty="0" smtClean="0"/>
            </a:br>
            <a:r>
              <a:rPr lang="en-US" dirty="0" smtClean="0"/>
              <a:t>An Introduction</a:t>
            </a:r>
            <a:br>
              <a:rPr lang="en-US" dirty="0" smtClean="0"/>
            </a:br>
            <a:r>
              <a:rPr lang="en-US" dirty="0" smtClean="0"/>
              <a:t/>
            </a:r>
            <a:br>
              <a:rPr lang="en-US" dirty="0" smtClean="0"/>
            </a:br>
            <a:r>
              <a:rPr lang="en-US" dirty="0" smtClean="0"/>
              <a:t>Continued…</a:t>
            </a:r>
            <a:endParaRPr lang="en-US" dirty="0"/>
          </a:p>
        </p:txBody>
      </p:sp>
      <p:sp>
        <p:nvSpPr>
          <p:cNvPr id="3" name="Subtitle 2"/>
          <p:cNvSpPr>
            <a:spLocks noGrp="1"/>
          </p:cNvSpPr>
          <p:nvPr>
            <p:ph type="subTitle" idx="1"/>
          </p:nvPr>
        </p:nvSpPr>
        <p:spPr>
          <a:xfrm>
            <a:off x="3810000" y="3886200"/>
            <a:ext cx="6400800" cy="1752600"/>
          </a:xfrm>
        </p:spPr>
        <p:txBody>
          <a:bodyPr/>
          <a:lstStyle/>
          <a:p>
            <a:r>
              <a:rPr lang="en-US" dirty="0" err="1" smtClean="0"/>
              <a:t>Shon</a:t>
            </a:r>
            <a:r>
              <a:rPr lang="en-US" dirty="0" smtClean="0"/>
              <a:t> Harris</a:t>
            </a:r>
          </a:p>
          <a:p>
            <a:r>
              <a:rPr lang="en-US" dirty="0" smtClean="0"/>
              <a:t>CISSP, 5</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1"/>
                </a:solidFill>
              </a:rPr>
              <a:t>Examples</a:t>
            </a:r>
            <a:r>
              <a:rPr lang="en-US" dirty="0" smtClean="0"/>
              <a:t> </a:t>
            </a:r>
            <a:r>
              <a:rPr lang="en-US" dirty="0" smtClean="0"/>
              <a:t>of </a:t>
            </a:r>
            <a:r>
              <a:rPr lang="en-US" dirty="0" smtClean="0">
                <a:solidFill>
                  <a:schemeClr val="accent1"/>
                </a:solidFill>
              </a:rPr>
              <a:t>Symmetric Algorithms</a:t>
            </a:r>
            <a:endParaRPr lang="en-US" dirty="0"/>
          </a:p>
        </p:txBody>
      </p:sp>
      <p:sp>
        <p:nvSpPr>
          <p:cNvPr id="3" name="Content Placeholder 2"/>
          <p:cNvSpPr>
            <a:spLocks noGrp="1"/>
          </p:cNvSpPr>
          <p:nvPr>
            <p:ph idx="1"/>
          </p:nvPr>
        </p:nvSpPr>
        <p:spPr/>
        <p:txBody>
          <a:bodyPr>
            <a:normAutofit/>
          </a:bodyPr>
          <a:lstStyle/>
          <a:p>
            <a:r>
              <a:rPr lang="en-US" dirty="0" smtClean="0"/>
              <a:t>Data Encryption Standard (</a:t>
            </a:r>
            <a:r>
              <a:rPr lang="en-US" dirty="0" smtClean="0">
                <a:solidFill>
                  <a:schemeClr val="accent1"/>
                </a:solidFill>
              </a:rPr>
              <a:t>DES</a:t>
            </a:r>
            <a:r>
              <a:rPr lang="en-US" dirty="0" smtClean="0"/>
              <a:t>)</a:t>
            </a:r>
          </a:p>
          <a:p>
            <a:r>
              <a:rPr lang="en-US" dirty="0" smtClean="0"/>
              <a:t>Triple-DES (</a:t>
            </a:r>
            <a:r>
              <a:rPr lang="en-US" dirty="0" smtClean="0">
                <a:solidFill>
                  <a:schemeClr val="accent1"/>
                </a:solidFill>
              </a:rPr>
              <a:t>3DES</a:t>
            </a:r>
            <a:r>
              <a:rPr lang="en-US" dirty="0" smtClean="0"/>
              <a:t>)</a:t>
            </a:r>
          </a:p>
          <a:p>
            <a:r>
              <a:rPr lang="en-US" dirty="0" smtClean="0"/>
              <a:t>Blowfish</a:t>
            </a:r>
          </a:p>
          <a:p>
            <a:r>
              <a:rPr lang="en-US" dirty="0" smtClean="0">
                <a:solidFill>
                  <a:schemeClr val="accent1"/>
                </a:solidFill>
              </a:rPr>
              <a:t>IDEA</a:t>
            </a:r>
            <a:r>
              <a:rPr lang="en-US" dirty="0" smtClean="0"/>
              <a:t> (International Data Encryption Algorithm)</a:t>
            </a:r>
          </a:p>
          <a:p>
            <a:r>
              <a:rPr lang="en-US" dirty="0" smtClean="0"/>
              <a:t>RC4, RC5, and </a:t>
            </a:r>
            <a:r>
              <a:rPr lang="en-US" dirty="0" smtClean="0">
                <a:solidFill>
                  <a:schemeClr val="accent1"/>
                </a:solidFill>
              </a:rPr>
              <a:t>RC6</a:t>
            </a:r>
          </a:p>
          <a:p>
            <a:r>
              <a:rPr lang="en-US" dirty="0" smtClean="0"/>
              <a:t>Advanced Encryption Standard (</a:t>
            </a:r>
            <a:r>
              <a:rPr lang="en-US" dirty="0" smtClean="0">
                <a:solidFill>
                  <a:schemeClr val="accent1"/>
                </a:solidFill>
              </a:rPr>
              <a:t>AES</a:t>
            </a:r>
            <a:r>
              <a:rPr lang="en-US" dirty="0" smtClean="0"/>
              <a:t>)</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1"/>
                </a:solidFill>
              </a:rPr>
              <a:t>Examples</a:t>
            </a:r>
            <a:r>
              <a:rPr lang="en-US" dirty="0" smtClean="0"/>
              <a:t> of </a:t>
            </a:r>
            <a:r>
              <a:rPr lang="en-US" dirty="0" smtClean="0">
                <a:solidFill>
                  <a:schemeClr val="accent1"/>
                </a:solidFill>
              </a:rPr>
              <a:t>Asymmetric Key </a:t>
            </a:r>
            <a:r>
              <a:rPr lang="en-US" dirty="0" smtClean="0"/>
              <a:t>Algorithms</a:t>
            </a:r>
            <a:endParaRPr lang="en-US" dirty="0"/>
          </a:p>
        </p:txBody>
      </p:sp>
      <p:sp>
        <p:nvSpPr>
          <p:cNvPr id="3" name="Content Placeholder 2"/>
          <p:cNvSpPr>
            <a:spLocks noGrp="1"/>
          </p:cNvSpPr>
          <p:nvPr>
            <p:ph idx="1"/>
          </p:nvPr>
        </p:nvSpPr>
        <p:spPr/>
        <p:txBody>
          <a:bodyPr>
            <a:normAutofit/>
          </a:bodyPr>
          <a:lstStyle/>
          <a:p>
            <a:r>
              <a:rPr lang="en-US" dirty="0" err="1" smtClean="0">
                <a:solidFill>
                  <a:schemeClr val="accent1"/>
                </a:solidFill>
              </a:rPr>
              <a:t>Diffie</a:t>
            </a:r>
            <a:r>
              <a:rPr lang="en-US" dirty="0" smtClean="0">
                <a:solidFill>
                  <a:schemeClr val="accent1"/>
                </a:solidFill>
              </a:rPr>
              <a:t>-Hellman</a:t>
            </a:r>
          </a:p>
          <a:p>
            <a:r>
              <a:rPr lang="en-US" dirty="0" smtClean="0">
                <a:solidFill>
                  <a:schemeClr val="accent1"/>
                </a:solidFill>
              </a:rPr>
              <a:t>RSA (</a:t>
            </a:r>
            <a:r>
              <a:rPr lang="en-US" dirty="0" err="1" smtClean="0">
                <a:solidFill>
                  <a:schemeClr val="accent1"/>
                </a:solidFill>
              </a:rPr>
              <a:t>Rivest</a:t>
            </a:r>
            <a:r>
              <a:rPr lang="en-US" dirty="0" smtClean="0">
                <a:solidFill>
                  <a:schemeClr val="accent1"/>
                </a:solidFill>
              </a:rPr>
              <a:t>-Shamir-</a:t>
            </a:r>
            <a:r>
              <a:rPr lang="en-US" dirty="0" err="1" smtClean="0">
                <a:solidFill>
                  <a:schemeClr val="accent1"/>
                </a:solidFill>
              </a:rPr>
              <a:t>Adleman</a:t>
            </a:r>
            <a:r>
              <a:rPr lang="en-US" dirty="0" smtClean="0">
                <a:solidFill>
                  <a:schemeClr val="accent1"/>
                </a:solidFill>
              </a:rPr>
              <a:t>)</a:t>
            </a:r>
          </a:p>
          <a:p>
            <a:r>
              <a:rPr lang="en-US" dirty="0" smtClean="0">
                <a:solidFill>
                  <a:schemeClr val="accent1"/>
                </a:solidFill>
              </a:rPr>
              <a:t>El </a:t>
            </a:r>
            <a:r>
              <a:rPr lang="en-US" dirty="0" err="1" smtClean="0">
                <a:solidFill>
                  <a:schemeClr val="accent1"/>
                </a:solidFill>
              </a:rPr>
              <a:t>Gamal</a:t>
            </a:r>
            <a:endParaRPr lang="en-US" dirty="0" smtClean="0"/>
          </a:p>
          <a:p>
            <a:r>
              <a:rPr lang="en-US" dirty="0" smtClean="0"/>
              <a:t>Elliptic curve cryptosystem (</a:t>
            </a:r>
            <a:r>
              <a:rPr lang="en-US" dirty="0" smtClean="0">
                <a:solidFill>
                  <a:schemeClr val="accent1"/>
                </a:solidFill>
              </a:rPr>
              <a:t>ECC</a:t>
            </a:r>
            <a:r>
              <a:rPr lang="en-US" dirty="0" smtClean="0"/>
              <a:t>)</a:t>
            </a:r>
          </a:p>
          <a:p>
            <a:r>
              <a:rPr lang="en-US" dirty="0" smtClean="0"/>
              <a:t>Digital Signature Algorithm (DSA)</a:t>
            </a:r>
          </a:p>
          <a:p>
            <a:r>
              <a:rPr lang="en-US" dirty="0" err="1" smtClean="0"/>
              <a:t>Merkle</a:t>
            </a:r>
            <a:r>
              <a:rPr lang="en-US" dirty="0" smtClean="0"/>
              <a:t>-Hellman Knapsack</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1"/>
                </a:solidFill>
              </a:rPr>
              <a:t>Examples</a:t>
            </a:r>
            <a:r>
              <a:rPr lang="en-US" dirty="0" smtClean="0"/>
              <a:t> of </a:t>
            </a:r>
            <a:r>
              <a:rPr lang="en-US" dirty="0" smtClean="0">
                <a:solidFill>
                  <a:schemeClr val="accent1"/>
                </a:solidFill>
              </a:rPr>
              <a:t>Message Digest (Hashing) Algorithms</a:t>
            </a:r>
            <a:endParaRPr lang="en-US" dirty="0"/>
          </a:p>
        </p:txBody>
      </p:sp>
      <p:sp>
        <p:nvSpPr>
          <p:cNvPr id="3" name="Content Placeholder 2"/>
          <p:cNvSpPr>
            <a:spLocks noGrp="1"/>
          </p:cNvSpPr>
          <p:nvPr>
            <p:ph idx="1"/>
          </p:nvPr>
        </p:nvSpPr>
        <p:spPr/>
        <p:txBody>
          <a:bodyPr>
            <a:normAutofit/>
          </a:bodyPr>
          <a:lstStyle/>
          <a:p>
            <a:r>
              <a:rPr lang="en-US" dirty="0" smtClean="0">
                <a:solidFill>
                  <a:schemeClr val="accent1"/>
                </a:solidFill>
              </a:rPr>
              <a:t>MD2</a:t>
            </a:r>
          </a:p>
          <a:p>
            <a:r>
              <a:rPr lang="en-US" dirty="0" smtClean="0">
                <a:solidFill>
                  <a:schemeClr val="accent1"/>
                </a:solidFill>
              </a:rPr>
              <a:t>MD4</a:t>
            </a:r>
          </a:p>
          <a:p>
            <a:r>
              <a:rPr lang="en-US" dirty="0" smtClean="0"/>
              <a:t>MD5</a:t>
            </a:r>
          </a:p>
          <a:p>
            <a:r>
              <a:rPr lang="en-US" dirty="0" smtClean="0">
                <a:solidFill>
                  <a:schemeClr val="accent1"/>
                </a:solidFill>
              </a:rPr>
              <a:t>HAVAL</a:t>
            </a:r>
          </a:p>
          <a:p>
            <a:r>
              <a:rPr lang="en-US" dirty="0" smtClean="0">
                <a:solidFill>
                  <a:schemeClr val="accent1"/>
                </a:solidFill>
              </a:rPr>
              <a:t>Secure Hash Algorithm (SHA)</a:t>
            </a:r>
          </a:p>
          <a:p>
            <a:r>
              <a:rPr lang="en-US" dirty="0" smtClean="0">
                <a:solidFill>
                  <a:schemeClr val="accent1"/>
                </a:solidFill>
              </a:rPr>
              <a:t>SHA Versions </a:t>
            </a:r>
          </a:p>
          <a:p>
            <a:pPr lvl="1"/>
            <a:r>
              <a:rPr lang="en-US" dirty="0" smtClean="0">
                <a:solidFill>
                  <a:schemeClr val="accent1"/>
                </a:solidFill>
              </a:rPr>
              <a:t>SHA-1, SHA-256, SHA-384, SHA-512</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MAC Authentication</a:t>
            </a:r>
            <a:endParaRPr lang="en-US" dirty="0"/>
          </a:p>
        </p:txBody>
      </p:sp>
      <p:sp>
        <p:nvSpPr>
          <p:cNvPr id="4" name="Rounded Rectangle 3"/>
          <p:cNvSpPr/>
          <p:nvPr/>
        </p:nvSpPr>
        <p:spPr>
          <a:xfrm>
            <a:off x="457200" y="1295400"/>
            <a:ext cx="8229600" cy="3048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A private key is bound to an individual; a symmetric key is not. MAC authentication provides the weakest form of authentication because it is not bound to a user, just to a computer or device.</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2060"/>
                </a:solidFill>
              </a:rPr>
              <a:t>Review Of Message Integrity Controls</a:t>
            </a:r>
            <a:endParaRPr lang="en-US" dirty="0">
              <a:solidFill>
                <a:srgbClr val="002060"/>
              </a:solidFill>
            </a:endParaRPr>
          </a:p>
        </p:txBody>
      </p:sp>
      <p:pic>
        <p:nvPicPr>
          <p:cNvPr id="5122" name="Picture 2"/>
          <p:cNvPicPr>
            <a:picLocks noChangeAspect="1" noChangeArrowheads="1"/>
          </p:cNvPicPr>
          <p:nvPr/>
        </p:nvPicPr>
        <p:blipFill>
          <a:blip r:embed="rId2"/>
          <a:srcRect/>
          <a:stretch>
            <a:fillRect/>
          </a:stretch>
        </p:blipFill>
        <p:spPr bwMode="auto">
          <a:xfrm>
            <a:off x="38246" y="1447801"/>
            <a:ext cx="9035830"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3.13.1 Digital </a:t>
            </a:r>
            <a:r>
              <a:rPr lang="en-US" dirty="0" smtClean="0"/>
              <a:t>Signatures</a:t>
            </a:r>
            <a:endParaRPr lang="en-US" dirty="0"/>
          </a:p>
        </p:txBody>
      </p:sp>
      <p:sp>
        <p:nvSpPr>
          <p:cNvPr id="4" name="Rounded Rectangle 3"/>
          <p:cNvSpPr/>
          <p:nvPr/>
        </p:nvSpPr>
        <p:spPr>
          <a:xfrm>
            <a:off x="533400" y="1447800"/>
            <a:ext cx="81534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 digital signature is a hash value that has been encrypted with the sender’s private key. The act of signing means encrypting the message’s hash value with a private key, as shown </a:t>
            </a:r>
            <a:r>
              <a:rPr lang="en-US" sz="2800" smtClean="0"/>
              <a:t>in the Figure</a:t>
            </a:r>
            <a:endParaRPr lang="en-US" sz="2800" dirty="0"/>
          </a:p>
        </p:txBody>
      </p:sp>
      <p:sp>
        <p:nvSpPr>
          <p:cNvPr id="5" name="Rounded Rectangle 4"/>
          <p:cNvSpPr/>
          <p:nvPr/>
        </p:nvSpPr>
        <p:spPr>
          <a:xfrm>
            <a:off x="609600" y="3657600"/>
            <a:ext cx="8077200" cy="2743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From our earlier example if Ahmad wants to ensure that the message he sends to Bilal is not modified and he wants him to be sure it came only from him, he can digitally sign the message. This means that a one-way hashing function would be run on the message, and then Ahmad would encrypt that hash value with his private key.</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609600" y="327700"/>
            <a:ext cx="8051413" cy="6301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Digital Signatures</a:t>
            </a:r>
            <a:endParaRPr lang="en-US" dirty="0"/>
          </a:p>
        </p:txBody>
      </p:sp>
      <p:sp>
        <p:nvSpPr>
          <p:cNvPr id="4" name="Rounded Rectangle 3"/>
          <p:cNvSpPr/>
          <p:nvPr/>
        </p:nvSpPr>
        <p:spPr>
          <a:xfrm>
            <a:off x="533400" y="1219200"/>
            <a:ext cx="8153400" cy="16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smtClean="0"/>
          </a:p>
          <a:p>
            <a:r>
              <a:rPr lang="en-US" sz="2800" dirty="0" smtClean="0"/>
              <a:t>When Bilal receives the message, he will perform the hashing function on the message, and come up with his own hash value. </a:t>
            </a:r>
          </a:p>
          <a:p>
            <a:endParaRPr lang="en-US" sz="2800" dirty="0" smtClean="0"/>
          </a:p>
        </p:txBody>
      </p:sp>
      <p:sp>
        <p:nvSpPr>
          <p:cNvPr id="6" name="Rounded Rectangle 5"/>
          <p:cNvSpPr/>
          <p:nvPr/>
        </p:nvSpPr>
        <p:spPr>
          <a:xfrm>
            <a:off x="533400" y="3048000"/>
            <a:ext cx="8153400" cy="2209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smtClean="0"/>
          </a:p>
          <a:p>
            <a:r>
              <a:rPr lang="en-US" sz="2800" dirty="0" smtClean="0"/>
              <a:t>Then he will decrypt the sent hash value (digital signature) with Ahmad’s public key. He then compares  the two values, and if they are the same, he can be sure the message was not altered during transmission.</a:t>
            </a:r>
          </a:p>
          <a:p>
            <a:endParaRPr lang="en-US" sz="2800" dirty="0"/>
          </a:p>
        </p:txBody>
      </p:sp>
      <p:sp>
        <p:nvSpPr>
          <p:cNvPr id="7" name="Rounded Rectangle 6"/>
          <p:cNvSpPr/>
          <p:nvPr/>
        </p:nvSpPr>
        <p:spPr>
          <a:xfrm>
            <a:off x="609600" y="5486400"/>
            <a:ext cx="8153400" cy="1066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He is also sure the message came from Ahmad because the value was encrypted with his private key.</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Digital Signatures</a:t>
            </a:r>
            <a:endParaRPr lang="en-US" dirty="0"/>
          </a:p>
        </p:txBody>
      </p:sp>
      <p:sp>
        <p:nvSpPr>
          <p:cNvPr id="4" name="Rounded Rectangle 3"/>
          <p:cNvSpPr/>
          <p:nvPr/>
        </p:nvSpPr>
        <p:spPr>
          <a:xfrm>
            <a:off x="533400" y="1219200"/>
            <a:ext cx="81534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hashing function ensures the integrity of the message, and the signing of the hash value provides authentication and non-repudiation. The act of signing just means the value was encrypted with a private key.</a:t>
            </a:r>
          </a:p>
        </p:txBody>
      </p:sp>
      <p:sp>
        <p:nvSpPr>
          <p:cNvPr id="8" name="Rounded Rectangle 7"/>
          <p:cNvSpPr/>
          <p:nvPr/>
        </p:nvSpPr>
        <p:spPr>
          <a:xfrm>
            <a:off x="609600" y="4267200"/>
            <a:ext cx="8077200" cy="2133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We need to be clear on all the available choices within cryptography, because different steps and algorithms provide different types of security services:</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200" dirty="0" smtClean="0">
                <a:solidFill>
                  <a:schemeClr val="tx2"/>
                </a:solidFill>
              </a:rPr>
              <a:t>Services Provided By Symmetric Key Algorithms</a:t>
            </a:r>
            <a:endParaRPr lang="en-US" sz="3200" dirty="0">
              <a:solidFill>
                <a:schemeClr val="tx2"/>
              </a:solidFill>
            </a:endParaRPr>
          </a:p>
        </p:txBody>
      </p:sp>
      <p:pic>
        <p:nvPicPr>
          <p:cNvPr id="3074" name="Picture 2"/>
          <p:cNvPicPr>
            <a:picLocks noChangeAspect="1" noChangeArrowheads="1"/>
          </p:cNvPicPr>
          <p:nvPr/>
        </p:nvPicPr>
        <p:blipFill>
          <a:blip r:embed="rId2"/>
          <a:srcRect/>
          <a:stretch>
            <a:fillRect/>
          </a:stretch>
        </p:blipFill>
        <p:spPr bwMode="auto">
          <a:xfrm>
            <a:off x="481013" y="1447800"/>
            <a:ext cx="8181975" cy="99060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500063" y="2347913"/>
            <a:ext cx="8143875" cy="36718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52106" y="1524000"/>
            <a:ext cx="9091894" cy="5181600"/>
          </a:xfrm>
          <a:prstGeom prst="rect">
            <a:avLst/>
          </a:prstGeom>
          <a:noFill/>
          <a:ln w="9525">
            <a:noFill/>
            <a:miter lim="800000"/>
            <a:headEnd/>
            <a:tailEnd/>
          </a:ln>
          <a:effectLst/>
        </p:spPr>
      </p:pic>
      <p:sp>
        <p:nvSpPr>
          <p:cNvPr id="5" name="Title 4"/>
          <p:cNvSpPr>
            <a:spLocks noGrp="1"/>
          </p:cNvSpPr>
          <p:nvPr>
            <p:ph type="title"/>
          </p:nvPr>
        </p:nvSpPr>
        <p:spPr/>
        <p:txBody>
          <a:bodyPr>
            <a:noAutofit/>
          </a:bodyPr>
          <a:lstStyle/>
          <a:p>
            <a:r>
              <a:rPr lang="en-US" sz="3200" dirty="0" smtClean="0">
                <a:solidFill>
                  <a:schemeClr val="tx2"/>
                </a:solidFill>
              </a:rPr>
              <a:t>Services Provided By Asymmetric Key Algorithms</a:t>
            </a:r>
            <a:endParaRPr lang="en-US" sz="3200" dirty="0">
              <a:solidFill>
                <a:schemeClr val="tx2"/>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200" dirty="0" smtClean="0">
                <a:solidFill>
                  <a:schemeClr val="tx2"/>
                </a:solidFill>
              </a:rPr>
              <a:t>Services Provided By Hashing Algorithms</a:t>
            </a:r>
            <a:endParaRPr lang="en-US" sz="3200" dirty="0">
              <a:solidFill>
                <a:schemeClr val="tx2"/>
              </a:solidFill>
            </a:endParaRPr>
          </a:p>
        </p:txBody>
      </p:sp>
      <p:pic>
        <p:nvPicPr>
          <p:cNvPr id="3074" name="Picture 2"/>
          <p:cNvPicPr>
            <a:picLocks noChangeAspect="1" noChangeArrowheads="1"/>
          </p:cNvPicPr>
          <p:nvPr/>
        </p:nvPicPr>
        <p:blipFill>
          <a:blip r:embed="rId2"/>
          <a:srcRect/>
          <a:stretch>
            <a:fillRect/>
          </a:stretch>
        </p:blipFill>
        <p:spPr bwMode="auto">
          <a:xfrm>
            <a:off x="481013" y="1447800"/>
            <a:ext cx="8181975" cy="1143000"/>
          </a:xfrm>
          <a:prstGeom prst="rect">
            <a:avLst/>
          </a:prstGeom>
          <a:noFill/>
          <a:ln w="9525">
            <a:noFill/>
            <a:miter lim="800000"/>
            <a:headEnd/>
            <a:tailEnd/>
          </a:ln>
          <a:effectLst/>
        </p:spPr>
      </p:pic>
      <p:pic>
        <p:nvPicPr>
          <p:cNvPr id="4098" name="Picture 2"/>
          <p:cNvPicPr>
            <a:picLocks noChangeAspect="1" noChangeArrowheads="1"/>
          </p:cNvPicPr>
          <p:nvPr/>
        </p:nvPicPr>
        <p:blipFill>
          <a:blip r:embed="rId3"/>
          <a:srcRect/>
          <a:stretch>
            <a:fillRect/>
          </a:stretch>
        </p:blipFill>
        <p:spPr bwMode="auto">
          <a:xfrm>
            <a:off x="481013" y="2919413"/>
            <a:ext cx="8181975" cy="27955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Digital Signatures</a:t>
            </a:r>
            <a:endParaRPr lang="en-US" dirty="0"/>
          </a:p>
        </p:txBody>
      </p:sp>
      <p:sp>
        <p:nvSpPr>
          <p:cNvPr id="4" name="Rounded Rectangle 3"/>
          <p:cNvSpPr/>
          <p:nvPr/>
        </p:nvSpPr>
        <p:spPr>
          <a:xfrm>
            <a:off x="533400" y="1066800"/>
            <a:ext cx="8153400" cy="548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 A message can be encrypted, which provides confidentiality</a:t>
            </a:r>
          </a:p>
          <a:p>
            <a:endParaRPr lang="en-US" sz="2800" dirty="0" smtClean="0"/>
          </a:p>
          <a:p>
            <a:r>
              <a:rPr lang="en-US" sz="2800" dirty="0" smtClean="0"/>
              <a:t>• A message can be hashed, which provides integrity</a:t>
            </a:r>
          </a:p>
          <a:p>
            <a:endParaRPr lang="en-US" sz="2800" dirty="0" smtClean="0"/>
          </a:p>
          <a:p>
            <a:r>
              <a:rPr lang="en-US" sz="2800" dirty="0" smtClean="0"/>
              <a:t>• </a:t>
            </a:r>
            <a:r>
              <a:rPr lang="en-US" sz="2800" dirty="0" smtClean="0">
                <a:solidFill>
                  <a:srgbClr val="FFFF00"/>
                </a:solidFill>
              </a:rPr>
              <a:t>A message can be digitally signed, which provides authentication, </a:t>
            </a:r>
            <a:r>
              <a:rPr lang="en-US" sz="2800" dirty="0" err="1" smtClean="0">
                <a:solidFill>
                  <a:srgbClr val="FFFF00"/>
                </a:solidFill>
              </a:rPr>
              <a:t>nonrepudiation</a:t>
            </a:r>
            <a:r>
              <a:rPr lang="en-US" sz="2800" dirty="0" smtClean="0">
                <a:solidFill>
                  <a:srgbClr val="FFFF00"/>
                </a:solidFill>
              </a:rPr>
              <a:t>, and integrity</a:t>
            </a:r>
          </a:p>
          <a:p>
            <a:endParaRPr lang="en-US" sz="2800" dirty="0" smtClean="0"/>
          </a:p>
          <a:p>
            <a:r>
              <a:rPr lang="en-US" sz="2800" dirty="0" smtClean="0"/>
              <a:t>• </a:t>
            </a:r>
            <a:r>
              <a:rPr lang="en-US" sz="2800" dirty="0" smtClean="0">
                <a:solidFill>
                  <a:srgbClr val="FFFF00"/>
                </a:solidFill>
              </a:rPr>
              <a:t>A message can be encrypted and digitally signed, which provides confidentiality,  authentication, </a:t>
            </a:r>
            <a:r>
              <a:rPr lang="en-US" sz="2800" dirty="0" err="1" smtClean="0">
                <a:solidFill>
                  <a:srgbClr val="FFFF00"/>
                </a:solidFill>
              </a:rPr>
              <a:t>nonrepudiation</a:t>
            </a:r>
            <a:r>
              <a:rPr lang="en-US" sz="2800" dirty="0" smtClean="0">
                <a:solidFill>
                  <a:srgbClr val="FFFF00"/>
                </a:solidFill>
              </a:rPr>
              <a:t>, and integrity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81000" y="838200"/>
            <a:ext cx="82296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Some algorithms can only perform encryption, whereas others support digital signatures and encryption. When hashing is involved, a hashing algorithm is used, not an encryption algorithm.</a:t>
            </a:r>
          </a:p>
        </p:txBody>
      </p:sp>
      <p:sp>
        <p:nvSpPr>
          <p:cNvPr id="6" name="Rounded Rectangle 5"/>
          <p:cNvSpPr/>
          <p:nvPr/>
        </p:nvSpPr>
        <p:spPr>
          <a:xfrm>
            <a:off x="457200" y="3962400"/>
            <a:ext cx="8229600" cy="2667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It is important to understand that not all algorithms can necessarily provide all security services. Most of these algorithms are used in some type of combination to provide all the necessary security services required of an environment. The Table shows the services provided by the algorithms.</a:t>
            </a: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3.13.2 Digital </a:t>
            </a:r>
            <a:r>
              <a:rPr lang="en-US" dirty="0" smtClean="0"/>
              <a:t>Signature Standard (DSS)</a:t>
            </a:r>
            <a:endParaRPr lang="en-US" dirty="0"/>
          </a:p>
        </p:txBody>
      </p:sp>
      <p:sp>
        <p:nvSpPr>
          <p:cNvPr id="3" name="Rounded Rectangle 2"/>
          <p:cNvSpPr/>
          <p:nvPr/>
        </p:nvSpPr>
        <p:spPr>
          <a:xfrm>
            <a:off x="533400" y="1371600"/>
            <a:ext cx="8153400" cy="2133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Because digital signatures are so important in proving who sent which messages, the U.S. government decided to establish standards pertaining to their functions and acceptable use.</a:t>
            </a:r>
            <a:endParaRPr lang="en-US" sz="2800" dirty="0"/>
          </a:p>
        </p:txBody>
      </p:sp>
      <p:sp>
        <p:nvSpPr>
          <p:cNvPr id="4" name="Rounded Rectangle 3"/>
          <p:cNvSpPr/>
          <p:nvPr/>
        </p:nvSpPr>
        <p:spPr>
          <a:xfrm>
            <a:off x="609600" y="3733800"/>
            <a:ext cx="8077200" cy="2590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In 1991, NIST proposed a federal standard called the Digital Signature Standard (DSS). It was developed for federal departments and agencies, but most vendors also designed their products to meet these specifications. </a:t>
            </a: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Digital Signature Standard (DSS)</a:t>
            </a:r>
            <a:endParaRPr lang="en-US" dirty="0"/>
          </a:p>
        </p:txBody>
      </p:sp>
      <p:sp>
        <p:nvSpPr>
          <p:cNvPr id="3" name="Rounded Rectangle 2"/>
          <p:cNvSpPr/>
          <p:nvPr/>
        </p:nvSpPr>
        <p:spPr>
          <a:xfrm>
            <a:off x="533400" y="1066800"/>
            <a:ext cx="8153400" cy="16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smtClean="0"/>
          </a:p>
          <a:p>
            <a:r>
              <a:rPr lang="en-US" sz="2800" dirty="0" smtClean="0"/>
              <a:t>The federal government requires its departments to use DSA, RSA, or the elliptic curve digital signature algorithm (ECDSA) and SHA. </a:t>
            </a:r>
          </a:p>
          <a:p>
            <a:endParaRPr lang="en-US" sz="2800" dirty="0" smtClean="0"/>
          </a:p>
        </p:txBody>
      </p:sp>
      <p:sp>
        <p:nvSpPr>
          <p:cNvPr id="5" name="Rounded Rectangle 4"/>
          <p:cNvSpPr/>
          <p:nvPr/>
        </p:nvSpPr>
        <p:spPr>
          <a:xfrm>
            <a:off x="533400" y="2819400"/>
            <a:ext cx="8229600" cy="2514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SHA creates a 160-bit message digest output, which is then inputted into one of the three mentioned digital signature algorithms. SHA is used to ensure the integrity of the message, and the other algorithms are used to digitally sign the message. </a:t>
            </a:r>
            <a:endParaRPr lang="en-US" sz="2800" dirty="0"/>
          </a:p>
        </p:txBody>
      </p:sp>
      <p:sp>
        <p:nvSpPr>
          <p:cNvPr id="6" name="Rounded Rectangle 5"/>
          <p:cNvSpPr/>
          <p:nvPr/>
        </p:nvSpPr>
        <p:spPr>
          <a:xfrm>
            <a:off x="533400" y="5486400"/>
            <a:ext cx="82296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This is an example of how two different algorithms are combined to provide the right combination of security services.</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ounded Rectangle 2"/>
          <p:cNvSpPr/>
          <p:nvPr/>
        </p:nvSpPr>
        <p:spPr>
          <a:xfrm>
            <a:off x="457200" y="1676400"/>
            <a:ext cx="8305800"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RSA and DSA are the best known and most widely used digital signature algorithms.</a:t>
            </a:r>
          </a:p>
        </p:txBody>
      </p:sp>
      <p:sp>
        <p:nvSpPr>
          <p:cNvPr id="4" name="Rounded Rectangle 3"/>
          <p:cNvSpPr/>
          <p:nvPr/>
        </p:nvSpPr>
        <p:spPr>
          <a:xfrm>
            <a:off x="533400" y="3429000"/>
            <a:ext cx="8229600" cy="2590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DSA was developed by the NSA. Unlike RSA, DSA can be used only for digital signatures, and DSA is slower than RSA in signature verification. RSA can be used for digital signatures, encryption, and secure distribution of symmetric keys.</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3.14.1 Public </a:t>
            </a:r>
            <a:r>
              <a:rPr lang="en-US" dirty="0" smtClean="0"/>
              <a:t>Key Infrastructure (PKI)</a:t>
            </a:r>
            <a:endParaRPr lang="en-US" dirty="0"/>
          </a:p>
        </p:txBody>
      </p:sp>
      <p:sp>
        <p:nvSpPr>
          <p:cNvPr id="3" name="Rounded Rectangle 2"/>
          <p:cNvSpPr/>
          <p:nvPr/>
        </p:nvSpPr>
        <p:spPr>
          <a:xfrm>
            <a:off x="381000" y="1371600"/>
            <a:ext cx="8305800" cy="3200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Public key infrastructure (PKI) consists of </a:t>
            </a:r>
            <a:r>
              <a:rPr lang="en-US" sz="2800" dirty="0" smtClean="0">
                <a:solidFill>
                  <a:srgbClr val="FFFF00"/>
                </a:solidFill>
              </a:rPr>
              <a:t>programs, data formats, procedures, communication protocols, security policies, and public key cryptographic mechanisms </a:t>
            </a:r>
            <a:r>
              <a:rPr lang="en-US" sz="2800" dirty="0" smtClean="0"/>
              <a:t>working in a comprehensive manner to enable a wide range of dispersed people to communicate in a secure and predictable fashion.</a:t>
            </a:r>
            <a:endParaRPr lang="en-US" sz="2800" dirty="0"/>
          </a:p>
        </p:txBody>
      </p:sp>
      <p:sp>
        <p:nvSpPr>
          <p:cNvPr id="4" name="Rounded Rectangle 3"/>
          <p:cNvSpPr/>
          <p:nvPr/>
        </p:nvSpPr>
        <p:spPr>
          <a:xfrm>
            <a:off x="457200" y="4876800"/>
            <a:ext cx="8229600" cy="1524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In other words, a PKI establishes a level of trust within an environment.</a:t>
            </a:r>
            <a:endParaRPr lang="en-US"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Key Infrastructure (PKI)</a:t>
            </a:r>
            <a:endParaRPr lang="en-US" dirty="0"/>
          </a:p>
        </p:txBody>
      </p:sp>
      <p:sp>
        <p:nvSpPr>
          <p:cNvPr id="3" name="Rounded Rectangle 2"/>
          <p:cNvSpPr/>
          <p:nvPr/>
        </p:nvSpPr>
        <p:spPr>
          <a:xfrm>
            <a:off x="381000" y="1371600"/>
            <a:ext cx="8305800"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PKI is an ISO authentication framework that uses</a:t>
            </a:r>
          </a:p>
          <a:p>
            <a:r>
              <a:rPr lang="en-US" sz="2800" dirty="0" smtClean="0"/>
              <a:t>public key cryptography and the X.509 standard. </a:t>
            </a:r>
            <a:endParaRPr lang="en-US" sz="2800" dirty="0"/>
          </a:p>
        </p:txBody>
      </p:sp>
      <p:sp>
        <p:nvSpPr>
          <p:cNvPr id="4" name="Rounded Rectangle 3"/>
          <p:cNvSpPr/>
          <p:nvPr/>
        </p:nvSpPr>
        <p:spPr>
          <a:xfrm>
            <a:off x="457200" y="3124200"/>
            <a:ext cx="8229600" cy="3276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The framework was set up to enable authentication to happen across different networks and the Internet. Particular protocols and algorithms are not specified, which is why PKI is called a framework and not</a:t>
            </a:r>
          </a:p>
          <a:p>
            <a:r>
              <a:rPr lang="en-US" sz="3200" dirty="0" smtClean="0"/>
              <a:t>a specific technology.</a:t>
            </a:r>
            <a:endParaRPr lang="en-US"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Key Infrastructure (PKI)</a:t>
            </a:r>
            <a:endParaRPr lang="en-US" dirty="0"/>
          </a:p>
        </p:txBody>
      </p:sp>
      <p:sp>
        <p:nvSpPr>
          <p:cNvPr id="4" name="Rounded Rectangle 3"/>
          <p:cNvSpPr/>
          <p:nvPr/>
        </p:nvSpPr>
        <p:spPr>
          <a:xfrm>
            <a:off x="457200" y="1295400"/>
            <a:ext cx="8229600" cy="3276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PKI provides authentication, confidentiality, non-repudiation, and integrity of the</a:t>
            </a:r>
          </a:p>
          <a:p>
            <a:r>
              <a:rPr lang="en-US" sz="3200" dirty="0" smtClean="0"/>
              <a:t>messages exchanged. PKI is a hybrid system of symmetric and asymmetric key algorithms</a:t>
            </a:r>
          </a:p>
          <a:p>
            <a:r>
              <a:rPr lang="en-US" sz="3200" dirty="0" smtClean="0"/>
              <a:t>and methods, which were discussed in earlier sections.</a:t>
            </a:r>
            <a:endParaRPr lang="en-US"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Key Infrastructure (PKI)</a:t>
            </a:r>
            <a:endParaRPr lang="en-US" dirty="0"/>
          </a:p>
        </p:txBody>
      </p:sp>
      <p:sp>
        <p:nvSpPr>
          <p:cNvPr id="4" name="Rounded Rectangle 3"/>
          <p:cNvSpPr/>
          <p:nvPr/>
        </p:nvSpPr>
        <p:spPr>
          <a:xfrm>
            <a:off x="457200" y="1295400"/>
            <a:ext cx="8229600" cy="21336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There is a difference between public key cryptography and PKI. Public key cryptography is another name for asymmetric algorithms, while PKI is what its name states—it is an infrastructure.</a:t>
            </a:r>
            <a:endParaRPr lang="en-US" sz="2800" dirty="0"/>
          </a:p>
        </p:txBody>
      </p:sp>
      <p:sp>
        <p:nvSpPr>
          <p:cNvPr id="5" name="Rounded Rectangle 4"/>
          <p:cNvSpPr/>
          <p:nvPr/>
        </p:nvSpPr>
        <p:spPr>
          <a:xfrm>
            <a:off x="533400" y="3657600"/>
            <a:ext cx="8153400" cy="2286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infrastructure assumes that the receiver’s identity can be positively ensured through certificates and that an asymmetric algorithm will automatically</a:t>
            </a:r>
          </a:p>
          <a:p>
            <a:r>
              <a:rPr lang="en-US" sz="2800" dirty="0" smtClean="0"/>
              <a:t>carry out the process of key exchange.</a:t>
            </a: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2005</TotalTime>
  <Words>1024</Words>
  <Application>Microsoft Office PowerPoint</Application>
  <PresentationFormat>On-screen Show (4:3)</PresentationFormat>
  <Paragraphs>80</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Cryptography An Introduction  Continued…</vt:lpstr>
      <vt:lpstr>Examples of Symmetric Algorithms</vt:lpstr>
      <vt:lpstr>Examples of Asymmetric Key Algorithms</vt:lpstr>
      <vt:lpstr>Examples of Message Digest (Hashing) Algorithms</vt:lpstr>
      <vt:lpstr>MAC Authentication</vt:lpstr>
      <vt:lpstr>Review Of Message Integrity Controls</vt:lpstr>
      <vt:lpstr>3.13.1 Digital Signatures</vt:lpstr>
      <vt:lpstr>Slide 8</vt:lpstr>
      <vt:lpstr>Digital Signatures</vt:lpstr>
      <vt:lpstr>Digital Signatures</vt:lpstr>
      <vt:lpstr>Services Provided By Symmetric Key Algorithms</vt:lpstr>
      <vt:lpstr>Services Provided By Asymmetric Key Algorithms</vt:lpstr>
      <vt:lpstr>Services Provided By Hashing Algorithms</vt:lpstr>
      <vt:lpstr>Digital Signatures</vt:lpstr>
      <vt:lpstr>Slide 15</vt:lpstr>
      <vt:lpstr>3.13.2 Digital Signature Standard (DSS)</vt:lpstr>
      <vt:lpstr>Digital Signature Standard (DSS)</vt:lpstr>
      <vt:lpstr>Slide 18</vt:lpstr>
      <vt:lpstr>3.14.1 Public Key Infrastructure (PKI)</vt:lpstr>
      <vt:lpstr>Public Key Infrastructure (PKI)</vt:lpstr>
      <vt:lpstr>Public Key Infrastructure (PKI)</vt:lpstr>
      <vt:lpstr>Public Key Infrastructure (PKI)</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224</cp:revision>
  <dcterms:created xsi:type="dcterms:W3CDTF">2010-12-30T15:12:45Z</dcterms:created>
  <dcterms:modified xsi:type="dcterms:W3CDTF">2011-09-05T17:56:42Z</dcterms:modified>
</cp:coreProperties>
</file>