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43" r:id="rId2"/>
    <p:sldId id="355" r:id="rId3"/>
    <p:sldId id="356" r:id="rId4"/>
    <p:sldId id="354"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Review</a:t>
            </a:r>
            <a:endParaRPr lang="en-US" sz="3200" dirty="0"/>
          </a:p>
        </p:txBody>
      </p:sp>
      <p:sp>
        <p:nvSpPr>
          <p:cNvPr id="4" name="Rounded Rectangle 3"/>
          <p:cNvSpPr/>
          <p:nvPr/>
        </p:nvSpPr>
        <p:spPr>
          <a:xfrm>
            <a:off x="457200" y="1295400"/>
            <a:ext cx="8229600" cy="3048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CRCs are used to identify data modifications, but these are commonly used lower in the network stack. Since these functions work lower in the network stack, they are used to identify modifications (as in corruption) when the packet is transmitted</a:t>
            </a:r>
          </a:p>
          <a:p>
            <a:r>
              <a:rPr lang="en-US" sz="2800" dirty="0" smtClean="0"/>
              <a:t>from one computer to another. </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Review</a:t>
            </a:r>
            <a:endParaRPr lang="en-US" sz="3200" dirty="0"/>
          </a:p>
        </p:txBody>
      </p:sp>
      <p:sp>
        <p:nvSpPr>
          <p:cNvPr id="4" name="Rounded Rectangle 3"/>
          <p:cNvSpPr/>
          <p:nvPr/>
        </p:nvSpPr>
        <p:spPr>
          <a:xfrm>
            <a:off x="457200" y="1295400"/>
            <a:ext cx="8229600" cy="3276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HMAC, CBC-MAC, and CMAC work higher in the network stack and can identify not only transmission errors (accidental), but also more nefarious modifications, as in an attacker messing with a message for his own benefit.</a:t>
            </a:r>
          </a:p>
        </p:txBody>
      </p:sp>
      <p:sp>
        <p:nvSpPr>
          <p:cNvPr id="6" name="Rounded Rectangle 5"/>
          <p:cNvSpPr/>
          <p:nvPr/>
        </p:nvSpPr>
        <p:spPr>
          <a:xfrm>
            <a:off x="533400" y="4876800"/>
            <a:ext cx="80772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means all of these technologies (except CRC) can identify intentional, unauthorized modifications and accidental changes—three in one!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3.11.4 CMAC</a:t>
            </a:r>
            <a:r>
              <a:rPr lang="en-US" sz="3200" dirty="0" smtClean="0"/>
              <a:t/>
            </a:r>
            <a:br>
              <a:rPr lang="en-US" sz="3200" dirty="0" smtClean="0"/>
            </a:br>
            <a:r>
              <a:rPr lang="en-US" sz="3200" dirty="0" smtClean="0"/>
              <a:t> Cipher-Based Message Authentication Code </a:t>
            </a:r>
            <a:endParaRPr lang="en-US" sz="3200" dirty="0"/>
          </a:p>
        </p:txBody>
      </p:sp>
      <p:sp>
        <p:nvSpPr>
          <p:cNvPr id="4" name="Rounded Rectangle 3"/>
          <p:cNvSpPr/>
          <p:nvPr/>
        </p:nvSpPr>
        <p:spPr>
          <a:xfrm>
            <a:off x="457200" y="1295400"/>
            <a:ext cx="8229600" cy="3048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As with most things in security, the industry found some security issues with CBCMAC and created </a:t>
            </a:r>
            <a:r>
              <a:rPr lang="en-US" sz="2800" dirty="0" smtClean="0">
                <a:solidFill>
                  <a:srgbClr val="FFFF00"/>
                </a:solidFill>
              </a:rPr>
              <a:t>Cipher-Based Message Authentication Code (CMAC). </a:t>
            </a:r>
            <a:r>
              <a:rPr lang="en-US" sz="2800" dirty="0" smtClean="0"/>
              <a:t>CMAC provides the same type of data origin authentication and integrity as CBC-MAC, but is more secure mathematically.</a:t>
            </a:r>
            <a:endParaRPr lang="en-US" sz="2800" dirty="0"/>
          </a:p>
        </p:txBody>
      </p:sp>
      <p:sp>
        <p:nvSpPr>
          <p:cNvPr id="6" name="Rounded Rectangle 5"/>
          <p:cNvSpPr/>
          <p:nvPr/>
        </p:nvSpPr>
        <p:spPr>
          <a:xfrm>
            <a:off x="533400" y="4724400"/>
            <a:ext cx="8077200" cy="1371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CMAC is a variation of CBC-MAC. It is approved to work with AES and Triple DES.</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CMAC</a:t>
            </a:r>
            <a:br>
              <a:rPr lang="en-US" sz="3200" dirty="0" smtClean="0"/>
            </a:br>
            <a:r>
              <a:rPr lang="en-US" sz="3200" dirty="0" smtClean="0"/>
              <a:t> Cipher-Based Message Authentication Code </a:t>
            </a:r>
            <a:endParaRPr lang="en-US" sz="3200" dirty="0"/>
          </a:p>
        </p:txBody>
      </p:sp>
      <p:sp>
        <p:nvSpPr>
          <p:cNvPr id="4" name="Rounded Rectangle 3"/>
          <p:cNvSpPr/>
          <p:nvPr/>
        </p:nvSpPr>
        <p:spPr>
          <a:xfrm>
            <a:off x="457200" y="1295400"/>
            <a:ext cx="8229600" cy="3276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here is how CMAC works: the symmetric algorithm (AES or 3DES) creates the symmetric key. This key is used to create </a:t>
            </a:r>
            <a:r>
              <a:rPr lang="en-US" sz="2800" dirty="0" err="1" smtClean="0"/>
              <a:t>subkeys</a:t>
            </a:r>
            <a:r>
              <a:rPr lang="en-US" sz="2800" dirty="0" smtClean="0"/>
              <a:t>. The </a:t>
            </a:r>
            <a:r>
              <a:rPr lang="en-US" sz="2800" dirty="0" err="1" smtClean="0"/>
              <a:t>subkeys</a:t>
            </a:r>
            <a:r>
              <a:rPr lang="en-US" sz="2800" dirty="0" smtClean="0"/>
              <a:t> are used individually to encrypt the individual blocks of a message as shown in the Figure. </a:t>
            </a:r>
          </a:p>
        </p:txBody>
      </p:sp>
      <p:sp>
        <p:nvSpPr>
          <p:cNvPr id="6" name="Rounded Rectangle 5"/>
          <p:cNvSpPr/>
          <p:nvPr/>
        </p:nvSpPr>
        <p:spPr>
          <a:xfrm>
            <a:off x="533400" y="4876800"/>
            <a:ext cx="80772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the exactly how CBC-MAC works, but with some better magic that works underneath the hood.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28588" y="1019175"/>
            <a:ext cx="8886825" cy="3476625"/>
          </a:xfrm>
          <a:prstGeom prst="rect">
            <a:avLst/>
          </a:prstGeom>
          <a:noFill/>
          <a:ln w="9525">
            <a:noFill/>
            <a:miter lim="800000"/>
            <a:headEnd/>
            <a:tailEnd/>
          </a:ln>
          <a:effectLst/>
        </p:spPr>
      </p:pic>
      <p:sp>
        <p:nvSpPr>
          <p:cNvPr id="4" name="Rounded Rectangle 3"/>
          <p:cNvSpPr/>
          <p:nvPr/>
        </p:nvSpPr>
        <p:spPr>
          <a:xfrm>
            <a:off x="228600" y="4724400"/>
            <a:ext cx="8458200" cy="1905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CMAC is a block cipher–based message authentication code algorithm. This means that it can provide the authentication of the data origin (as in the computer it was sent from) but not the person who sent it.</a:t>
            </a:r>
            <a:endParaRPr lang="en-US" sz="2800" dirty="0"/>
          </a:p>
        </p:txBody>
      </p:sp>
      <p:sp>
        <p:nvSpPr>
          <p:cNvPr id="5" name="Title 4"/>
          <p:cNvSpPr>
            <a:spLocks noGrp="1"/>
          </p:cNvSpPr>
          <p:nvPr>
            <p:ph type="title"/>
          </p:nvPr>
        </p:nvSpPr>
        <p:spPr>
          <a:xfrm>
            <a:off x="457200" y="76200"/>
            <a:ext cx="8229600" cy="1143000"/>
          </a:xfrm>
        </p:spPr>
        <p:txBody>
          <a:bodyPr>
            <a:normAutofit fontScale="90000"/>
          </a:bodyPr>
          <a:lstStyle/>
          <a:p>
            <a:r>
              <a:rPr lang="en-US" dirty="0" smtClean="0"/>
              <a:t>Cipher Block Chaining Mode Process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Hash Functionality</a:t>
            </a:r>
            <a:endParaRPr lang="en-US" dirty="0"/>
          </a:p>
        </p:txBody>
      </p:sp>
      <p:sp>
        <p:nvSpPr>
          <p:cNvPr id="3" name="Rounded Rectangle 2"/>
          <p:cNvSpPr/>
          <p:nvPr/>
        </p:nvSpPr>
        <p:spPr>
          <a:xfrm>
            <a:off x="381000" y="1066800"/>
            <a:ext cx="83058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1. Sender puts a message through a hashing algorithm and generates a message digest (MD) value.</a:t>
            </a:r>
          </a:p>
          <a:p>
            <a:r>
              <a:rPr lang="en-US" sz="2800" dirty="0" smtClean="0"/>
              <a:t>2. Sender sends message and MD value to receiver.</a:t>
            </a:r>
          </a:p>
          <a:p>
            <a:r>
              <a:rPr lang="en-US" sz="2800" dirty="0" smtClean="0"/>
              <a:t>3. Receiver runs just the message through the same hashing algorithm and creates an independent MD value.</a:t>
            </a:r>
          </a:p>
          <a:p>
            <a:r>
              <a:rPr lang="en-US" sz="2800" dirty="0" smtClean="0"/>
              <a:t>4. Receiver compares both MD values. If they are the same, the message was not modified.</a:t>
            </a:r>
            <a:endParaRPr lang="en-US" sz="2800" dirty="0"/>
          </a:p>
        </p:txBody>
      </p:sp>
      <p:sp>
        <p:nvSpPr>
          <p:cNvPr id="4" name="Rounded Rectangle 3"/>
          <p:cNvSpPr/>
          <p:nvPr/>
        </p:nvSpPr>
        <p:spPr>
          <a:xfrm>
            <a:off x="457200" y="5334000"/>
            <a:ext cx="81534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SERVICES PROVIDED</a:t>
            </a:r>
          </a:p>
          <a:p>
            <a:r>
              <a:rPr lang="en-US" sz="2400" dirty="0" smtClean="0"/>
              <a:t>Integrity; not confidentiality or authentication. Can detect only unintentional modifications.</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HMAC Functionality</a:t>
            </a:r>
            <a:endParaRPr lang="en-US" dirty="0"/>
          </a:p>
        </p:txBody>
      </p:sp>
      <p:sp>
        <p:nvSpPr>
          <p:cNvPr id="3" name="Rounded Rectangle 2"/>
          <p:cNvSpPr/>
          <p:nvPr/>
        </p:nvSpPr>
        <p:spPr>
          <a:xfrm>
            <a:off x="381000" y="1066800"/>
            <a:ext cx="83058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1. Sender concatenates a message and secret key and puts the result through a hashing algorithm. This creates a MAC value.</a:t>
            </a:r>
          </a:p>
          <a:p>
            <a:r>
              <a:rPr lang="en-US" sz="2400" dirty="0" smtClean="0"/>
              <a:t>2. Sender appends the MAC value to the message and sends it to the receiver.</a:t>
            </a:r>
          </a:p>
          <a:p>
            <a:r>
              <a:rPr lang="en-US" sz="2400" dirty="0" smtClean="0"/>
              <a:t>3. The receiver takes just the message and concatenates it </a:t>
            </a:r>
            <a:r>
              <a:rPr lang="en-US" sz="2400" smtClean="0"/>
              <a:t>with his </a:t>
            </a:r>
            <a:r>
              <a:rPr lang="en-US" sz="2400" dirty="0" smtClean="0"/>
              <a:t>own symmetric key. This results in an independent MAC value.</a:t>
            </a:r>
          </a:p>
          <a:p>
            <a:r>
              <a:rPr lang="en-US" sz="2400" dirty="0" smtClean="0"/>
              <a:t>4. The receiver compares the two MAC values. If they are the same, the receiver knows the message was not modified and knows from which system it came.</a:t>
            </a:r>
            <a:endParaRPr lang="en-US" sz="2400" dirty="0"/>
          </a:p>
        </p:txBody>
      </p:sp>
      <p:sp>
        <p:nvSpPr>
          <p:cNvPr id="4" name="Rounded Rectangle 3"/>
          <p:cNvSpPr/>
          <p:nvPr/>
        </p:nvSpPr>
        <p:spPr>
          <a:xfrm>
            <a:off x="457200" y="5334000"/>
            <a:ext cx="81534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solidFill>
                <a:schemeClr val="tx1"/>
              </a:solidFill>
            </a:endParaRPr>
          </a:p>
          <a:p>
            <a:r>
              <a:rPr lang="en-US" sz="2800" dirty="0" smtClean="0">
                <a:solidFill>
                  <a:schemeClr val="tx1"/>
                </a:solidFill>
              </a:rPr>
              <a:t>SERVICES PROVIDED</a:t>
            </a:r>
          </a:p>
          <a:p>
            <a:r>
              <a:rPr lang="en-US" sz="2800" dirty="0" smtClean="0"/>
              <a:t>Integrity and data origin authentication; confidentiality is not provided.</a:t>
            </a:r>
            <a:endParaRPr lang="en-US" sz="2800" dirty="0" smtClean="0">
              <a:solidFill>
                <a:schemeClr val="tx1"/>
              </a:solidFill>
            </a:endParaRPr>
          </a:p>
          <a:p>
            <a:endParaRPr lang="en-US" sz="2800" dirty="0" smtClean="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CBC-MAC Functionality</a:t>
            </a:r>
            <a:endParaRPr lang="en-US" dirty="0"/>
          </a:p>
        </p:txBody>
      </p:sp>
      <p:sp>
        <p:nvSpPr>
          <p:cNvPr id="3" name="Rounded Rectangle 2"/>
          <p:cNvSpPr/>
          <p:nvPr/>
        </p:nvSpPr>
        <p:spPr>
          <a:xfrm>
            <a:off x="381000" y="1066800"/>
            <a:ext cx="83058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1. Sender encrypts a message with a symmetric block algorithm in CBC mode.</a:t>
            </a:r>
          </a:p>
          <a:p>
            <a:r>
              <a:rPr lang="en-US" sz="2800" dirty="0" smtClean="0"/>
              <a:t>2. The last block is used as the MAC.</a:t>
            </a:r>
          </a:p>
          <a:p>
            <a:r>
              <a:rPr lang="en-US" sz="2800" dirty="0" smtClean="0"/>
              <a:t>3. The plaintext message and the appended MAC are sent to the receiver.</a:t>
            </a:r>
          </a:p>
          <a:p>
            <a:r>
              <a:rPr lang="en-US" sz="2800" dirty="0" smtClean="0"/>
              <a:t>4. The receiver encrypts the message, creates a new MAC, and compares the two values. If they are the same, the receiver knows the message was not modified and from which system it came.</a:t>
            </a:r>
            <a:endParaRPr lang="en-US" sz="2800" dirty="0"/>
          </a:p>
        </p:txBody>
      </p:sp>
      <p:sp>
        <p:nvSpPr>
          <p:cNvPr id="4" name="Rounded Rectangle 3"/>
          <p:cNvSpPr/>
          <p:nvPr/>
        </p:nvSpPr>
        <p:spPr>
          <a:xfrm>
            <a:off x="457200" y="5334000"/>
            <a:ext cx="81534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solidFill>
                <a:schemeClr val="tx1"/>
              </a:solidFill>
            </a:endParaRPr>
          </a:p>
          <a:p>
            <a:r>
              <a:rPr lang="en-US" sz="2800" dirty="0" smtClean="0">
                <a:solidFill>
                  <a:schemeClr val="tx1"/>
                </a:solidFill>
              </a:rPr>
              <a:t>SERVICES PROVIDED</a:t>
            </a:r>
          </a:p>
          <a:p>
            <a:r>
              <a:rPr lang="en-US" sz="2800" dirty="0" smtClean="0"/>
              <a:t>Data origin authentication and integrity.</a:t>
            </a:r>
            <a:endParaRPr lang="en-US" sz="2800" dirty="0" smtClean="0">
              <a:solidFill>
                <a:schemeClr val="tx1"/>
              </a:solidFill>
            </a:endParaRPr>
          </a:p>
          <a:p>
            <a:endParaRPr lang="en-US" sz="2800" dirty="0" smtClean="0">
              <a:solidFill>
                <a:schemeClr val="tx1"/>
              </a:solidFill>
            </a:endParaRPr>
          </a:p>
          <a:p>
            <a:endParaRPr lang="en-US" sz="2800" dirty="0" smtClean="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CMAC Functionality</a:t>
            </a:r>
            <a:endParaRPr lang="en-US" dirty="0"/>
          </a:p>
        </p:txBody>
      </p:sp>
      <p:sp>
        <p:nvSpPr>
          <p:cNvPr id="3" name="Rounded Rectangle 2"/>
          <p:cNvSpPr/>
          <p:nvPr/>
        </p:nvSpPr>
        <p:spPr>
          <a:xfrm>
            <a:off x="381000" y="1066800"/>
            <a:ext cx="83058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CMAC works the same way as the CBC-MAC, but is based on more complex logic and mathematical functions.</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Hashing Algorithms</a:t>
            </a:r>
            <a:endParaRPr lang="en-US" dirty="0"/>
          </a:p>
        </p:txBody>
      </p:sp>
      <p:sp>
        <p:nvSpPr>
          <p:cNvPr id="3" name="Rounded Rectangle 2"/>
          <p:cNvSpPr/>
          <p:nvPr/>
        </p:nvSpPr>
        <p:spPr>
          <a:xfrm>
            <a:off x="457200" y="1295400"/>
            <a:ext cx="81534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As stated earlier, the goal of using a one-way hash function is to provide a fingerprint of the message. If two different messages produce the same hash value, it would be easier for an attacker to break that security mechanism, because patterns would be revealed.</a:t>
            </a:r>
            <a:endParaRPr lang="en-US" sz="2800" dirty="0"/>
          </a:p>
        </p:txBody>
      </p:sp>
      <p:sp>
        <p:nvSpPr>
          <p:cNvPr id="4" name="Rounded Rectangle 3"/>
          <p:cNvSpPr/>
          <p:nvPr/>
        </p:nvSpPr>
        <p:spPr>
          <a:xfrm>
            <a:off x="609600" y="4191000"/>
            <a:ext cx="8001000" cy="2286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 strong one-hash function should not provide the same hash value for two or more different messages. If a hashing algorithm takes steps to ensure it does not create the same hash value for two or more messages, it is said to be </a:t>
            </a:r>
            <a:r>
              <a:rPr lang="en-US" sz="2400" i="1" dirty="0" smtClean="0"/>
              <a:t>collision free.</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3.11.5 Desired </a:t>
            </a:r>
            <a:r>
              <a:rPr lang="en-US" sz="3200" dirty="0" smtClean="0"/>
              <a:t>Features Of Cryptographic Hash Functions</a:t>
            </a:r>
            <a:endParaRPr lang="en-US" sz="3200" dirty="0"/>
          </a:p>
        </p:txBody>
      </p:sp>
      <p:sp>
        <p:nvSpPr>
          <p:cNvPr id="3" name="Rounded Rectangle 2"/>
          <p:cNvSpPr/>
          <p:nvPr/>
        </p:nvSpPr>
        <p:spPr>
          <a:xfrm>
            <a:off x="457200" y="1295400"/>
            <a:ext cx="8153400" cy="495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 The hash should be computed over the entire message.</a:t>
            </a:r>
          </a:p>
          <a:p>
            <a:r>
              <a:rPr lang="en-US" sz="2800" dirty="0" smtClean="0"/>
              <a:t>• The hash should be a one-way function so messages are not disclosed by their values.</a:t>
            </a:r>
          </a:p>
          <a:p>
            <a:r>
              <a:rPr lang="en-US" sz="2800" dirty="0" smtClean="0"/>
              <a:t>• Given a message and its hash value, computing another message with the same hash value should be impossible.</a:t>
            </a:r>
          </a:p>
          <a:p>
            <a:r>
              <a:rPr lang="en-US" sz="2800" dirty="0" smtClean="0"/>
              <a:t>• The function should be resistant to birthday attacks (explained in the upcoming section “Attacks Against One-Way Hash Functions”).</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85738" y="1438275"/>
            <a:ext cx="8772525" cy="3981450"/>
          </a:xfrm>
          <a:prstGeom prst="rect">
            <a:avLst/>
          </a:prstGeom>
          <a:noFill/>
          <a:ln w="9525">
            <a:noFill/>
            <a:miter lim="800000"/>
            <a:headEnd/>
            <a:tailEnd/>
          </a:ln>
          <a:effectLst/>
        </p:spPr>
      </p:pic>
      <p:sp>
        <p:nvSpPr>
          <p:cNvPr id="4" name="Title 3"/>
          <p:cNvSpPr>
            <a:spLocks noGrp="1"/>
          </p:cNvSpPr>
          <p:nvPr>
            <p:ph type="title"/>
          </p:nvPr>
        </p:nvSpPr>
        <p:spPr/>
        <p:txBody>
          <a:bodyPr>
            <a:normAutofit fontScale="90000"/>
          </a:bodyPr>
          <a:lstStyle/>
          <a:p>
            <a:r>
              <a:rPr lang="en-US" dirty="0" smtClean="0"/>
              <a:t>3.12 Hashing </a:t>
            </a:r>
            <a:r>
              <a:rPr lang="en-US" dirty="0" smtClean="0"/>
              <a:t>Algorithms Used Today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3.12.1 MD2</a:t>
            </a:r>
            <a:endParaRPr lang="en-US" dirty="0"/>
          </a:p>
        </p:txBody>
      </p:sp>
      <p:sp>
        <p:nvSpPr>
          <p:cNvPr id="3" name="Rounded Rectangle 2"/>
          <p:cNvSpPr/>
          <p:nvPr/>
        </p:nvSpPr>
        <p:spPr>
          <a:xfrm>
            <a:off x="457200" y="1676400"/>
            <a:ext cx="8229600" cy="434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MD2 is a one-way hash function designed by Ron </a:t>
            </a:r>
            <a:r>
              <a:rPr lang="en-US" sz="2800" dirty="0" err="1" smtClean="0"/>
              <a:t>Rivest</a:t>
            </a:r>
            <a:r>
              <a:rPr lang="en-US" sz="2800" dirty="0" smtClean="0"/>
              <a:t> that creates a 128-bit message digest value. </a:t>
            </a:r>
          </a:p>
          <a:p>
            <a:endParaRPr lang="en-US" sz="2800" dirty="0" smtClean="0"/>
          </a:p>
          <a:p>
            <a:r>
              <a:rPr lang="en-US" sz="2800" dirty="0" smtClean="0"/>
              <a:t>It is not necessarily any weaker than the other algorithms in the “MD” family, but it is much slower.</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3.12.2 MD4</a:t>
            </a:r>
            <a:endParaRPr lang="en-US" dirty="0"/>
          </a:p>
        </p:txBody>
      </p:sp>
      <p:sp>
        <p:nvSpPr>
          <p:cNvPr id="3" name="Rounded Rectangle 2"/>
          <p:cNvSpPr/>
          <p:nvPr/>
        </p:nvSpPr>
        <p:spPr>
          <a:xfrm>
            <a:off x="457200" y="1676400"/>
            <a:ext cx="8229600" cy="434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MD4 is a one-way hash function designed by Ron </a:t>
            </a:r>
            <a:r>
              <a:rPr lang="en-US" sz="3200" dirty="0" err="1" smtClean="0"/>
              <a:t>Rivest</a:t>
            </a:r>
            <a:r>
              <a:rPr lang="en-US" sz="3200" dirty="0" smtClean="0"/>
              <a:t>. It also produces a 128-bit message digest value. </a:t>
            </a:r>
          </a:p>
          <a:p>
            <a:endParaRPr lang="en-US" sz="3200" dirty="0" smtClean="0"/>
          </a:p>
          <a:p>
            <a:r>
              <a:rPr lang="en-US" sz="3200" dirty="0" smtClean="0"/>
              <a:t>It is used for high-speed computation in software implementations and is optimized for microprocessors.</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3.12.3 MD5</a:t>
            </a:r>
            <a:endParaRPr lang="en-US" dirty="0"/>
          </a:p>
        </p:txBody>
      </p:sp>
      <p:sp>
        <p:nvSpPr>
          <p:cNvPr id="3" name="Rounded Rectangle 2"/>
          <p:cNvSpPr/>
          <p:nvPr/>
        </p:nvSpPr>
        <p:spPr>
          <a:xfrm>
            <a:off x="609600" y="1295400"/>
            <a:ext cx="7924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MD5 was also created by Ron </a:t>
            </a:r>
            <a:r>
              <a:rPr lang="en-US" sz="2400" dirty="0" err="1" smtClean="0"/>
              <a:t>Rivest</a:t>
            </a:r>
            <a:r>
              <a:rPr lang="en-US" sz="2400" dirty="0" smtClean="0"/>
              <a:t> and is the newer version of MD4. It still produces a 128-bit hash, but the algorithm is more complex, which makes it harder to break. MD5 added a fourth round of operations to be performed during the hashing functions and makes several of its mathematical operations carry out more steps or more complexity to provide a higher level of security. </a:t>
            </a:r>
            <a:endParaRPr lang="en-US" sz="2400" dirty="0"/>
          </a:p>
        </p:txBody>
      </p:sp>
      <p:sp>
        <p:nvSpPr>
          <p:cNvPr id="4" name="Rounded Rectangle 3"/>
          <p:cNvSpPr/>
          <p:nvPr/>
        </p:nvSpPr>
        <p:spPr>
          <a:xfrm>
            <a:off x="762000" y="4800600"/>
            <a:ext cx="7772400" cy="1828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Recent research has shown MD5 to be subject to collision attacks, and it is therefore no longer suitable for applications like SSL certificates and digital signatures that require collision attack resistance.</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3.12.4 SHA</a:t>
            </a:r>
            <a:endParaRPr lang="en-US" dirty="0"/>
          </a:p>
        </p:txBody>
      </p:sp>
      <p:sp>
        <p:nvSpPr>
          <p:cNvPr id="3" name="Rounded Rectangle 2"/>
          <p:cNvSpPr/>
          <p:nvPr/>
        </p:nvSpPr>
        <p:spPr>
          <a:xfrm>
            <a:off x="609600" y="1295400"/>
            <a:ext cx="7924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SHA was designed by NSA and published by NIST to be used with the Digital Signature Standard (DSS). SHA was designed to be used in digital signatures and was developed when a more secure hashing algorithm was required for U.S. government applications.</a:t>
            </a:r>
          </a:p>
        </p:txBody>
      </p:sp>
      <p:sp>
        <p:nvSpPr>
          <p:cNvPr id="4" name="Rounded Rectangle 3"/>
          <p:cNvSpPr/>
          <p:nvPr/>
        </p:nvSpPr>
        <p:spPr>
          <a:xfrm>
            <a:off x="762000" y="4800600"/>
            <a:ext cx="7772400" cy="1828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SHA produces a 160-bit hash value, or message digest. This is then inputted into an asymmetric algorithm, which computes the signature for a message.</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SHA…</a:t>
            </a:r>
            <a:endParaRPr lang="en-US" dirty="0"/>
          </a:p>
        </p:txBody>
      </p:sp>
      <p:sp>
        <p:nvSpPr>
          <p:cNvPr id="3" name="Rounded Rectangle 2"/>
          <p:cNvSpPr/>
          <p:nvPr/>
        </p:nvSpPr>
        <p:spPr>
          <a:xfrm>
            <a:off x="609600" y="914400"/>
            <a:ext cx="7924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SHA is similar to MD4. It has some extra mathematical functions and produces a</a:t>
            </a:r>
          </a:p>
          <a:p>
            <a:r>
              <a:rPr lang="en-US" sz="3600" dirty="0" smtClean="0"/>
              <a:t>160-bit hash instead of a 128-bit hash, which makes it more resistant to brute force attacks, including birthday attacks.</a:t>
            </a:r>
          </a:p>
        </p:txBody>
      </p:sp>
      <p:sp>
        <p:nvSpPr>
          <p:cNvPr id="4" name="Rounded Rectangle 3"/>
          <p:cNvSpPr/>
          <p:nvPr/>
        </p:nvSpPr>
        <p:spPr>
          <a:xfrm>
            <a:off x="762000" y="4419600"/>
            <a:ext cx="7772400" cy="2209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SHA was improved upon and renamed SHA-1. Recently, newer versions of this algorithm</a:t>
            </a:r>
          </a:p>
          <a:p>
            <a:r>
              <a:rPr lang="en-US" sz="2800" dirty="0" smtClean="0"/>
              <a:t>(collectively known as the SHA-2 family) have been developed and released:</a:t>
            </a:r>
          </a:p>
          <a:p>
            <a:r>
              <a:rPr lang="en-US" sz="2800" dirty="0" smtClean="0">
                <a:solidFill>
                  <a:schemeClr val="tx1"/>
                </a:solidFill>
              </a:rPr>
              <a:t>SHA-256, SHA-384, and SHA-512.</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3.12.5 HAVAL</a:t>
            </a:r>
            <a:endParaRPr lang="en-US" dirty="0"/>
          </a:p>
        </p:txBody>
      </p:sp>
      <p:sp>
        <p:nvSpPr>
          <p:cNvPr id="3" name="Rounded Rectangle 2"/>
          <p:cNvSpPr/>
          <p:nvPr/>
        </p:nvSpPr>
        <p:spPr>
          <a:xfrm>
            <a:off x="609600" y="914400"/>
            <a:ext cx="7924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rgbClr val="FFFF00"/>
                </a:solidFill>
              </a:rPr>
              <a:t>HAVAL</a:t>
            </a:r>
            <a:r>
              <a:rPr lang="en-US" sz="2800" dirty="0" smtClean="0"/>
              <a:t> is a variable-length one-way hash function and is a modification of MD5. It processes message blocks twice the size of those used in MD5; thus, it processes blocks of 1,024 bits. </a:t>
            </a:r>
          </a:p>
        </p:txBody>
      </p:sp>
      <p:sp>
        <p:nvSpPr>
          <p:cNvPr id="5" name="Rounded Rectangle 4"/>
          <p:cNvSpPr/>
          <p:nvPr/>
        </p:nvSpPr>
        <p:spPr>
          <a:xfrm>
            <a:off x="838200" y="4419600"/>
            <a:ext cx="7696200" cy="1905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HAVAL can produce hashes from 128 to 256 bits in length.</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3.12.6 Tiger</a:t>
            </a:r>
            <a:endParaRPr lang="en-US" dirty="0"/>
          </a:p>
        </p:txBody>
      </p:sp>
      <p:sp>
        <p:nvSpPr>
          <p:cNvPr id="3" name="Rounded Rectangle 2"/>
          <p:cNvSpPr/>
          <p:nvPr/>
        </p:nvSpPr>
        <p:spPr>
          <a:xfrm>
            <a:off x="609600" y="914400"/>
            <a:ext cx="7924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Ross Anderson and Eli </a:t>
            </a:r>
            <a:r>
              <a:rPr lang="en-US" sz="2800" dirty="0" err="1" smtClean="0"/>
              <a:t>Biham</a:t>
            </a:r>
            <a:r>
              <a:rPr lang="en-US" sz="2800" dirty="0" smtClean="0"/>
              <a:t> developed a hashing algorithm called Tiger in 1995. It was designed to carry out hashing functionalities on 64-bit systems and to be faster than MD5 and SHA-1. The resulting hash value is 192 bits. </a:t>
            </a:r>
          </a:p>
        </p:txBody>
      </p:sp>
      <p:sp>
        <p:nvSpPr>
          <p:cNvPr id="5" name="Rounded Rectangle 4"/>
          <p:cNvSpPr/>
          <p:nvPr/>
        </p:nvSpPr>
        <p:spPr>
          <a:xfrm>
            <a:off x="609600" y="3886200"/>
            <a:ext cx="7924800" cy="2438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err="1" smtClean="0"/>
              <a:t>Designwise</a:t>
            </a:r>
            <a:r>
              <a:rPr lang="en-US" sz="2400" dirty="0" smtClean="0"/>
              <a:t> most hash algorithms (MD5, RIPEMD, SHA-0, and SHA-1) are derivatives or have been built upon the MD4 architecture. Tiger was built upon a different type of architecture with the goal of not being vulnerable to the same type of attacks that could be successful toward the other hashing algorithms.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1782</TotalTime>
  <Words>1287</Words>
  <Application>Microsoft Office PowerPoint</Application>
  <PresentationFormat>On-screen Show (4:3)</PresentationFormat>
  <Paragraphs>78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Cryptography An Introduction  Continued…</vt:lpstr>
      <vt:lpstr>Review</vt:lpstr>
      <vt:lpstr>Review</vt:lpstr>
      <vt:lpstr>3.11.4 CMAC  Cipher-Based Message Authentication Code </vt:lpstr>
      <vt:lpstr>CMAC  Cipher-Based Message Authentication Code </vt:lpstr>
      <vt:lpstr>Cipher Block Chaining Mode Process</vt:lpstr>
      <vt:lpstr>Hash Functionality</vt:lpstr>
      <vt:lpstr>HMAC Functionality</vt:lpstr>
      <vt:lpstr>CBC-MAC Functionality</vt:lpstr>
      <vt:lpstr>CMAC Functionality</vt:lpstr>
      <vt:lpstr>Types Of Hashing Algorithms</vt:lpstr>
      <vt:lpstr>3.11.5 Desired Features Of Cryptographic Hash Functions</vt:lpstr>
      <vt:lpstr>3.12 Hashing Algorithms Used Today</vt:lpstr>
      <vt:lpstr>3.12.1 MD2</vt:lpstr>
      <vt:lpstr>3.12.2 MD4</vt:lpstr>
      <vt:lpstr>3.12.3 MD5</vt:lpstr>
      <vt:lpstr>3.12.4 SHA</vt:lpstr>
      <vt:lpstr>SHA…</vt:lpstr>
      <vt:lpstr>3.12.5 HAVAL</vt:lpstr>
      <vt:lpstr>3.12.6 Tiger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194</cp:revision>
  <dcterms:created xsi:type="dcterms:W3CDTF">2010-12-30T15:12:45Z</dcterms:created>
  <dcterms:modified xsi:type="dcterms:W3CDTF">2011-09-04T17:18:38Z</dcterms:modified>
</cp:coreProperties>
</file>