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43" r:id="rId2"/>
    <p:sldId id="373" r:id="rId3"/>
    <p:sldId id="374" r:id="rId4"/>
    <p:sldId id="375" r:id="rId5"/>
    <p:sldId id="376" r:id="rId6"/>
    <p:sldId id="377" r:id="rId7"/>
    <p:sldId id="378" r:id="rId8"/>
    <p:sldId id="379" r:id="rId9"/>
    <p:sldId id="380" r:id="rId10"/>
    <p:sldId id="381" r:id="rId11"/>
    <p:sldId id="382" r:id="rId12"/>
    <p:sldId id="344" r:id="rId13"/>
    <p:sldId id="346" r:id="rId14"/>
    <p:sldId id="345" r:id="rId15"/>
    <p:sldId id="347" r:id="rId16"/>
    <p:sldId id="348" r:id="rId17"/>
    <p:sldId id="349" r:id="rId18"/>
    <p:sldId id="350" r:id="rId19"/>
    <p:sldId id="351" r:id="rId20"/>
    <p:sldId id="352" r:id="rId21"/>
    <p:sldId id="35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3.11 Message </a:t>
            </a:r>
            <a:r>
              <a:rPr lang="en-US" dirty="0" smtClean="0"/>
              <a:t>Integrity</a:t>
            </a:r>
            <a:endParaRPr lang="en-US" dirty="0"/>
          </a:p>
        </p:txBody>
      </p:sp>
      <p:sp>
        <p:nvSpPr>
          <p:cNvPr id="3" name="Rounded Rectangle 2"/>
          <p:cNvSpPr/>
          <p:nvPr/>
        </p:nvSpPr>
        <p:spPr>
          <a:xfrm>
            <a:off x="457200" y="1371600"/>
            <a:ext cx="80772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Parity bits and cyclic redundancy check (CRC) functions have been used in protocols to detect modifications in streams of bits as they are passed from one computer to another, but they can usually detect only unintentional modifications. </a:t>
            </a:r>
            <a:endParaRPr lang="en-US" sz="2800" dirty="0"/>
          </a:p>
        </p:txBody>
      </p:sp>
      <p:sp>
        <p:nvSpPr>
          <p:cNvPr id="4" name="Rounded Rectangle 3"/>
          <p:cNvSpPr/>
          <p:nvPr/>
        </p:nvSpPr>
        <p:spPr>
          <a:xfrm>
            <a:off x="609600" y="4038600"/>
            <a:ext cx="79248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Unintentional modifications can happen if a spike occurs in the power supply, if there is interference or attenuation on a wire, or if some other type of physical condition happens that causes the corruption of bits as they travel from one destination to another. </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 Integrity</a:t>
            </a:r>
            <a:endParaRPr lang="en-US" dirty="0"/>
          </a:p>
        </p:txBody>
      </p:sp>
      <p:sp>
        <p:nvSpPr>
          <p:cNvPr id="3" name="Rounded Rectangle 2"/>
          <p:cNvSpPr/>
          <p:nvPr/>
        </p:nvSpPr>
        <p:spPr>
          <a:xfrm>
            <a:off x="457200" y="1371600"/>
            <a:ext cx="8077200" cy="2971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Parity bits cannot identify whether a message was captured by an intruder, altered, and then sent on to the intended destination. The intruder can just recalculate a new parity value that includes his changes, and the receiver would never know the difference.</a:t>
            </a:r>
            <a:endParaRPr lang="en-US" sz="2800" dirty="0"/>
          </a:p>
        </p:txBody>
      </p:sp>
      <p:sp>
        <p:nvSpPr>
          <p:cNvPr id="4" name="Rounded Rectangle 3"/>
          <p:cNvSpPr/>
          <p:nvPr/>
        </p:nvSpPr>
        <p:spPr>
          <a:xfrm>
            <a:off x="609600" y="4648200"/>
            <a:ext cx="7924800" cy="1981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For this type of protection, hash algorithms are required to successfully detect intentional and unintentional</a:t>
            </a:r>
          </a:p>
          <a:p>
            <a:r>
              <a:rPr lang="en-US" sz="2400" dirty="0" smtClean="0"/>
              <a:t>unauthorized modifications to data. We will now dive into hash algorithms and their characteristics.</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One-Way Hash</a:t>
            </a:r>
            <a:endParaRPr lang="en-US" dirty="0"/>
          </a:p>
        </p:txBody>
      </p:sp>
      <p:sp>
        <p:nvSpPr>
          <p:cNvPr id="3" name="Rounded Rectangle 2"/>
          <p:cNvSpPr/>
          <p:nvPr/>
        </p:nvSpPr>
        <p:spPr>
          <a:xfrm>
            <a:off x="457200" y="12192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A one-way hash is a function that takes a variable-length string and a message and produces a fixed-length value called a hash value.</a:t>
            </a:r>
            <a:endParaRPr lang="en-US" sz="3200" dirty="0"/>
          </a:p>
        </p:txBody>
      </p:sp>
      <p:sp>
        <p:nvSpPr>
          <p:cNvPr id="4" name="Rounded Rectangle 3"/>
          <p:cNvSpPr/>
          <p:nvPr/>
        </p:nvSpPr>
        <p:spPr>
          <a:xfrm>
            <a:off x="533400" y="3810000"/>
            <a:ext cx="80772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example, if Ahmad wants to send a message to Bilal and he wants to ensure the message does not get altered in an unauthorized fashion while it is being transmitted, he would calculate a hash value for the message and append it to the message itself.</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One-Way Hash</a:t>
            </a:r>
            <a:endParaRPr lang="en-US" dirty="0"/>
          </a:p>
        </p:txBody>
      </p:sp>
      <p:sp>
        <p:nvSpPr>
          <p:cNvPr id="3" name="Rounded Rectangle 2"/>
          <p:cNvSpPr/>
          <p:nvPr/>
        </p:nvSpPr>
        <p:spPr>
          <a:xfrm>
            <a:off x="457200" y="12192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When Bilal receives the message,</a:t>
            </a:r>
          </a:p>
          <a:p>
            <a:r>
              <a:rPr lang="en-US" sz="3200" dirty="0" smtClean="0"/>
              <a:t>he performs the same hashing function Ahmad used and then compares his result with</a:t>
            </a:r>
          </a:p>
          <a:p>
            <a:r>
              <a:rPr lang="en-US" sz="3200" dirty="0" smtClean="0"/>
              <a:t>the hash value sent with the message. </a:t>
            </a:r>
            <a:endParaRPr lang="en-US" sz="3200" dirty="0"/>
          </a:p>
        </p:txBody>
      </p:sp>
      <p:sp>
        <p:nvSpPr>
          <p:cNvPr id="4" name="Rounded Rectangle 3"/>
          <p:cNvSpPr/>
          <p:nvPr/>
        </p:nvSpPr>
        <p:spPr>
          <a:xfrm>
            <a:off x="533400" y="3810000"/>
            <a:ext cx="80772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the two values are the same, Bilal can be</a:t>
            </a:r>
          </a:p>
          <a:p>
            <a:r>
              <a:rPr lang="en-US" sz="2800" dirty="0" smtClean="0"/>
              <a:t>sure the message was not altered during transmission. If the two values are different,</a:t>
            </a:r>
          </a:p>
          <a:p>
            <a:r>
              <a:rPr lang="en-US" sz="2800" dirty="0" smtClean="0"/>
              <a:t>Bilal knows the message was altered, either intentionally or unintentionally, and he discards the message.</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One-Way Hash</a:t>
            </a:r>
            <a:endParaRPr lang="en-US" dirty="0"/>
          </a:p>
        </p:txBody>
      </p:sp>
      <p:sp>
        <p:nvSpPr>
          <p:cNvPr id="3" name="Rounded Rectangle 2"/>
          <p:cNvSpPr/>
          <p:nvPr/>
        </p:nvSpPr>
        <p:spPr>
          <a:xfrm>
            <a:off x="457200" y="12192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hashing algorithm is not a secret—it is publicly known. The secrecy of the </a:t>
            </a:r>
            <a:r>
              <a:rPr lang="en-US" sz="2800" dirty="0" err="1" smtClean="0"/>
              <a:t>oneway</a:t>
            </a:r>
            <a:r>
              <a:rPr lang="en-US" sz="2800" dirty="0" smtClean="0"/>
              <a:t> hashing function is its “one-</a:t>
            </a:r>
            <a:r>
              <a:rPr lang="en-US" sz="2800" dirty="0" err="1" smtClean="0"/>
              <a:t>wayness</a:t>
            </a:r>
            <a:r>
              <a:rPr lang="en-US" sz="2800" dirty="0" smtClean="0"/>
              <a:t>.” The function is run in only one direction, not the other direction.</a:t>
            </a:r>
            <a:endParaRPr lang="en-US" sz="2800" dirty="0"/>
          </a:p>
        </p:txBody>
      </p:sp>
      <p:sp>
        <p:nvSpPr>
          <p:cNvPr id="4" name="Rounded Rectangle 3"/>
          <p:cNvSpPr/>
          <p:nvPr/>
        </p:nvSpPr>
        <p:spPr>
          <a:xfrm>
            <a:off x="533400" y="3810000"/>
            <a:ext cx="80772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different from the one-way function used in public key cryptography, in which security is provided based on the fact that, without knowing a</a:t>
            </a:r>
          </a:p>
          <a:p>
            <a:r>
              <a:rPr lang="en-US" sz="2800" dirty="0" smtClean="0"/>
              <a:t>trapdoor, it is very hard to perform the one-way function backward on a message and come up with readable plaintext.</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One-Way Hash</a:t>
            </a:r>
            <a:endParaRPr lang="en-US" dirty="0"/>
          </a:p>
        </p:txBody>
      </p:sp>
      <p:sp>
        <p:nvSpPr>
          <p:cNvPr id="4" name="Rounded Rectangle 3"/>
          <p:cNvSpPr/>
          <p:nvPr/>
        </p:nvSpPr>
        <p:spPr>
          <a:xfrm>
            <a:off x="533400" y="1447800"/>
            <a:ext cx="80772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hashing one-way function takes place without the use of any keys. Lets take a look at an example…</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Hash Example</a:t>
            </a:r>
            <a:endParaRPr lang="en-US" dirty="0"/>
          </a:p>
        </p:txBody>
      </p:sp>
      <p:sp>
        <p:nvSpPr>
          <p:cNvPr id="3" name="Rounded Rectangle 2"/>
          <p:cNvSpPr/>
          <p:nvPr/>
        </p:nvSpPr>
        <p:spPr>
          <a:xfrm>
            <a:off x="609600" y="1295400"/>
            <a:ext cx="8077200" cy="50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if Irfan writes a message, calculates a message digest, appends the digest to the message, and sends it on to </a:t>
            </a:r>
            <a:r>
              <a:rPr lang="en-US" sz="2400" dirty="0" err="1" smtClean="0"/>
              <a:t>Furqan</a:t>
            </a:r>
            <a:r>
              <a:rPr lang="en-US" sz="2400" dirty="0" smtClean="0"/>
              <a:t>, Khalid can intercept this message, alter </a:t>
            </a:r>
            <a:r>
              <a:rPr lang="en-US" sz="2400" dirty="0" err="1" smtClean="0"/>
              <a:t>Irfan’s</a:t>
            </a:r>
            <a:r>
              <a:rPr lang="en-US" sz="2400" dirty="0" smtClean="0"/>
              <a:t> message, recalculate another message digest, append it to the message, and send it on to </a:t>
            </a:r>
            <a:r>
              <a:rPr lang="en-US" sz="2400" dirty="0" err="1" smtClean="0"/>
              <a:t>Furqan</a:t>
            </a:r>
            <a:r>
              <a:rPr lang="en-US" sz="2400" dirty="0" smtClean="0"/>
              <a:t>. When </a:t>
            </a:r>
            <a:r>
              <a:rPr lang="en-US" sz="2400" dirty="0" err="1" smtClean="0"/>
              <a:t>Furqan</a:t>
            </a:r>
            <a:r>
              <a:rPr lang="en-US" sz="2400" dirty="0" smtClean="0"/>
              <a:t> receives it, he verifies the message digest, but never knows the message was actually altered by Khalid. </a:t>
            </a:r>
            <a:r>
              <a:rPr lang="en-US" sz="2400" dirty="0" err="1" smtClean="0"/>
              <a:t>Furqan</a:t>
            </a:r>
            <a:r>
              <a:rPr lang="en-US" sz="2400" dirty="0" smtClean="0"/>
              <a:t> thinks the message came straight from Irfan and it was never modified, because the two message digest values are the same. If Irfan wanted more protection than this, he would need to use </a:t>
            </a:r>
            <a:r>
              <a:rPr lang="en-US" sz="2400" dirty="0" smtClean="0">
                <a:solidFill>
                  <a:srgbClr val="FFFF00"/>
                </a:solidFill>
              </a:rPr>
              <a:t>message authentication code (MAC).</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3.11.1 Message </a:t>
            </a:r>
            <a:r>
              <a:rPr lang="en-US" sz="3200" dirty="0" smtClean="0"/>
              <a:t>Authentication Codes (MACs)</a:t>
            </a:r>
            <a:endParaRPr lang="en-US" sz="3200" dirty="0"/>
          </a:p>
        </p:txBody>
      </p:sp>
      <p:sp>
        <p:nvSpPr>
          <p:cNvPr id="3" name="Rounded Rectangle 2"/>
          <p:cNvSpPr/>
          <p:nvPr/>
        </p:nvSpPr>
        <p:spPr>
          <a:xfrm>
            <a:off x="457200" y="12192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MAC function is an authentication scheme derived by applying a secret key to a message in some form. This does not mean the symmetric key is used to encrypt the message, though. </a:t>
            </a:r>
          </a:p>
        </p:txBody>
      </p:sp>
      <p:sp>
        <p:nvSpPr>
          <p:cNvPr id="4" name="Rounded Rectangle 3"/>
          <p:cNvSpPr/>
          <p:nvPr/>
        </p:nvSpPr>
        <p:spPr>
          <a:xfrm>
            <a:off x="533400" y="3810000"/>
            <a:ext cx="80772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You should be aware of two basic types of MACs: a hash MAC (HMAC), and CBC-MAC.</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HMAC Example</a:t>
            </a:r>
            <a:endParaRPr lang="en-US" dirty="0"/>
          </a:p>
        </p:txBody>
      </p:sp>
      <p:sp>
        <p:nvSpPr>
          <p:cNvPr id="3" name="Rounded Rectangle 2"/>
          <p:cNvSpPr/>
          <p:nvPr/>
        </p:nvSpPr>
        <p:spPr>
          <a:xfrm>
            <a:off x="457200" y="1676400"/>
            <a:ext cx="8305800" cy="4800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the previous example, if Irfan were to use an HMAC function instead of just a plain hashing algorithm, a symmetric key would be concatenated with his message. The result of this process would be put through a hashing algorithm, and the result would be a MAC value. This MAC value is then appended to his message and sent to </a:t>
            </a:r>
            <a:r>
              <a:rPr lang="en-US" sz="2800" dirty="0" err="1" smtClean="0"/>
              <a:t>Furqan</a:t>
            </a:r>
            <a:r>
              <a:rPr lang="en-US" sz="2800" dirty="0" smtClean="0"/>
              <a:t>. If Khalid were to intercept this message and modify it, he would not have the necessary symmetric key to create the MAC value that </a:t>
            </a:r>
            <a:r>
              <a:rPr lang="en-US" sz="2800" dirty="0" err="1" smtClean="0"/>
              <a:t>Furqan</a:t>
            </a:r>
            <a:r>
              <a:rPr lang="en-US" sz="2800" dirty="0" smtClean="0"/>
              <a:t> will attempt to generate.</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sp>
        <p:nvSpPr>
          <p:cNvPr id="3" name="Rounded Rectangle 2"/>
          <p:cNvSpPr/>
          <p:nvPr/>
        </p:nvSpPr>
        <p:spPr>
          <a:xfrm>
            <a:off x="381000" y="1295400"/>
            <a:ext cx="82296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idea of a hashing function is simple. You run a message through a hashing algorithm, which in turn generates a hashing value.</a:t>
            </a:r>
            <a:endParaRPr lang="en-US" sz="2800" dirty="0"/>
          </a:p>
        </p:txBody>
      </p:sp>
      <p:sp>
        <p:nvSpPr>
          <p:cNvPr id="4" name="Rounded Rectangle 3"/>
          <p:cNvSpPr/>
          <p:nvPr/>
        </p:nvSpPr>
        <p:spPr>
          <a:xfrm>
            <a:off x="457200" y="3657600"/>
            <a:ext cx="81534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A hashing value can also be called a message digest or fingerprint.</a:t>
            </a:r>
            <a:endParaRPr lang="en-US" sz="3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93259" y="1295400"/>
            <a:ext cx="9465859" cy="43290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57200" y="685800"/>
            <a:ext cx="8229600" cy="563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1. The sender puts the message through a hashing function.</a:t>
            </a:r>
          </a:p>
          <a:p>
            <a:r>
              <a:rPr lang="en-US" sz="2800" dirty="0" smtClean="0"/>
              <a:t>2. A message digest value is generated.</a:t>
            </a:r>
          </a:p>
          <a:p>
            <a:r>
              <a:rPr lang="en-US" sz="2800" dirty="0" smtClean="0"/>
              <a:t>3. The message digest is appended to the message.</a:t>
            </a:r>
          </a:p>
          <a:p>
            <a:r>
              <a:rPr lang="en-US" sz="2800" dirty="0" smtClean="0"/>
              <a:t>4. The sender sends the message to the receiver.</a:t>
            </a:r>
          </a:p>
          <a:p>
            <a:r>
              <a:rPr lang="en-US" sz="2800" dirty="0" smtClean="0"/>
              <a:t>5. The receiver puts the message through a hashing function.</a:t>
            </a:r>
          </a:p>
          <a:p>
            <a:r>
              <a:rPr lang="en-US" sz="2800" dirty="0" smtClean="0"/>
              <a:t>6. The receiver generates his own message digest value.</a:t>
            </a:r>
          </a:p>
          <a:p>
            <a:r>
              <a:rPr lang="en-US" sz="2800" dirty="0" smtClean="0"/>
              <a:t>7. The receiver compares the two message digest values. If they are the same, the message has not been altered.</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69000" y="990601"/>
            <a:ext cx="9213000" cy="48405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609600"/>
            <a:ext cx="8458200" cy="571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1. The sender concatenates a symmetric key with the message.</a:t>
            </a:r>
          </a:p>
          <a:p>
            <a:r>
              <a:rPr lang="en-US" sz="2400" dirty="0" smtClean="0"/>
              <a:t>2. The result is put through a hashing algorithm.</a:t>
            </a:r>
          </a:p>
          <a:p>
            <a:r>
              <a:rPr lang="en-US" sz="2400" dirty="0" smtClean="0"/>
              <a:t>3. A MAC value is generated.</a:t>
            </a:r>
          </a:p>
          <a:p>
            <a:r>
              <a:rPr lang="en-US" sz="2400" dirty="0" smtClean="0"/>
              <a:t>4. The MAC value is appended to the message.</a:t>
            </a:r>
          </a:p>
          <a:p>
            <a:r>
              <a:rPr lang="en-US" sz="2400" dirty="0" smtClean="0"/>
              <a:t>5. The sender sends the message to the receiver. (Just the message with the attached MAC value. The sender does not send the symmetric key with the message.)</a:t>
            </a:r>
          </a:p>
          <a:p>
            <a:r>
              <a:rPr lang="en-US" sz="2400" dirty="0" smtClean="0"/>
              <a:t>6. The receiver concatenates a symmetric key with the message.</a:t>
            </a:r>
          </a:p>
          <a:p>
            <a:r>
              <a:rPr lang="en-US" sz="2400" dirty="0" smtClean="0"/>
              <a:t>7. The receiver puts the results through a hashing algorithm and generates his own MAC value.</a:t>
            </a:r>
          </a:p>
          <a:p>
            <a:r>
              <a:rPr lang="en-US" sz="2400" dirty="0" smtClean="0"/>
              <a:t>8. The receiver compares the two MAC values. If they are the same, the message has not been modified.</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Concatenation </a:t>
            </a:r>
            <a:endParaRPr lang="en-US" dirty="0"/>
          </a:p>
        </p:txBody>
      </p:sp>
      <p:sp>
        <p:nvSpPr>
          <p:cNvPr id="3" name="Rounded Rectangle 2"/>
          <p:cNvSpPr/>
          <p:nvPr/>
        </p:nvSpPr>
        <p:spPr>
          <a:xfrm>
            <a:off x="457200" y="17526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Now, when we say that the message is concatenated with a symmetric key, we don’t mean a symmetric key is used to encrypt the message. The message is not encrypted in an HMAC function, so there is no confidentiality being provided. </a:t>
            </a:r>
            <a:endParaRPr lang="en-US" sz="2800" dirty="0"/>
          </a:p>
        </p:txBody>
      </p:sp>
      <p:sp>
        <p:nvSpPr>
          <p:cNvPr id="4" name="Rounded Rectangle 3"/>
          <p:cNvSpPr/>
          <p:nvPr/>
        </p:nvSpPr>
        <p:spPr>
          <a:xfrm>
            <a:off x="533400" y="4343400"/>
            <a:ext cx="8077200" cy="2209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Think about throwing a message in a bowl and then throwing a symmetric key in the same bowl. If you dump the contents of the bowl into a hashing algorithm, the result will be a MAC value.</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HMAC &amp; Symmetric Keys</a:t>
            </a:r>
            <a:endParaRPr lang="en-US" dirty="0"/>
          </a:p>
        </p:txBody>
      </p:sp>
      <p:sp>
        <p:nvSpPr>
          <p:cNvPr id="3" name="Rounded Rectangle 2"/>
          <p:cNvSpPr/>
          <p:nvPr/>
        </p:nvSpPr>
        <p:spPr>
          <a:xfrm>
            <a:off x="457200" y="1676400"/>
            <a:ext cx="8305800"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This type of technology requires the sender and receiver to have the same symmetric key. </a:t>
            </a:r>
            <a:endParaRPr lang="en-US" sz="2400" dirty="0"/>
          </a:p>
        </p:txBody>
      </p:sp>
      <p:sp>
        <p:nvSpPr>
          <p:cNvPr id="4" name="Rounded Rectangle 3"/>
          <p:cNvSpPr/>
          <p:nvPr/>
        </p:nvSpPr>
        <p:spPr>
          <a:xfrm>
            <a:off x="457200" y="3886200"/>
            <a:ext cx="8305800" cy="2438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HMAC function does not involve getting the symmetric key to the destination securely. That would have to happen through one of the other technologies we have discussed already (</a:t>
            </a:r>
            <a:r>
              <a:rPr lang="en-US" sz="2400" dirty="0" err="1" smtClean="0"/>
              <a:t>Diffie</a:t>
            </a:r>
            <a:r>
              <a:rPr lang="en-US" sz="2400" dirty="0" smtClean="0"/>
              <a:t>-Hellman and key agreement, or RSA and key exchange).</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3.11.2 CBC-MAC</a:t>
            </a:r>
            <a:endParaRPr lang="en-US" dirty="0"/>
          </a:p>
        </p:txBody>
      </p:sp>
      <p:sp>
        <p:nvSpPr>
          <p:cNvPr id="3" name="Rounded Rectangle 2"/>
          <p:cNvSpPr/>
          <p:nvPr/>
        </p:nvSpPr>
        <p:spPr>
          <a:xfrm>
            <a:off x="381000" y="1371600"/>
            <a:ext cx="83820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If a CBC-MAC is being used, the message is encrypted with a symmetric block cipher in CBC mode, and the output of the final block of </a:t>
            </a:r>
            <a:r>
              <a:rPr lang="en-US" sz="2400" dirty="0" err="1" smtClean="0"/>
              <a:t>ciphertext</a:t>
            </a:r>
            <a:r>
              <a:rPr lang="en-US" sz="2400" dirty="0" smtClean="0"/>
              <a:t> is used as the MAC.</a:t>
            </a:r>
            <a:endParaRPr lang="en-US" sz="2400" dirty="0"/>
          </a:p>
        </p:txBody>
      </p:sp>
      <p:sp>
        <p:nvSpPr>
          <p:cNvPr id="4" name="Rounded Rectangle 3"/>
          <p:cNvSpPr/>
          <p:nvPr/>
        </p:nvSpPr>
        <p:spPr>
          <a:xfrm>
            <a:off x="533400" y="3124200"/>
            <a:ext cx="82296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sender does not send the encrypted version of the message, but instead sends the plaintext version and the MAC attached to the message. The receiver receives the plaintext message and encrypts it with the same symmetric block cipher in CBC mode and calculates an independent MAC value. The receiver compares the new MAC value with the MAC value sent with the message. This method does not use a hashing algorithm as does HMAC.</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CBC-MAC</a:t>
            </a:r>
            <a:endParaRPr lang="en-US" dirty="0"/>
          </a:p>
        </p:txBody>
      </p:sp>
      <p:sp>
        <p:nvSpPr>
          <p:cNvPr id="3" name="Rounded Rectangle 2"/>
          <p:cNvSpPr/>
          <p:nvPr/>
        </p:nvSpPr>
        <p:spPr>
          <a:xfrm>
            <a:off x="381000" y="990600"/>
            <a:ext cx="8382000"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use of the symmetric key ensures that the only person who can verify the integrity of the message is the person who has a copy of this key. </a:t>
            </a:r>
            <a:endParaRPr lang="en-US" sz="2800" dirty="0"/>
          </a:p>
        </p:txBody>
      </p:sp>
      <p:sp>
        <p:nvSpPr>
          <p:cNvPr id="4" name="Rounded Rectangle 3"/>
          <p:cNvSpPr/>
          <p:nvPr/>
        </p:nvSpPr>
        <p:spPr>
          <a:xfrm>
            <a:off x="533400" y="3429000"/>
            <a:ext cx="82296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 one else can verify the data’s integrity, and if someone were to make a change to the data, he could not generate the MAC value (HMAC or CBC-MAC) the receiver would be looking for. Any modifications would be detected by the receiver.</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CBC-MAC</a:t>
            </a:r>
            <a:endParaRPr lang="en-US" dirty="0"/>
          </a:p>
        </p:txBody>
      </p:sp>
      <p:sp>
        <p:nvSpPr>
          <p:cNvPr id="3" name="Rounded Rectangle 2"/>
          <p:cNvSpPr/>
          <p:nvPr/>
        </p:nvSpPr>
        <p:spPr>
          <a:xfrm>
            <a:off x="381000" y="990600"/>
            <a:ext cx="8382000" cy="388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Now the receiver knows that the message came from the system that has the other copy of the same symmetric key, so MAC provides a form of authentication. </a:t>
            </a:r>
          </a:p>
          <a:p>
            <a:endParaRPr lang="en-US" sz="2800" dirty="0" smtClean="0"/>
          </a:p>
          <a:p>
            <a:r>
              <a:rPr lang="en-US" sz="2800" dirty="0" smtClean="0"/>
              <a:t>It provides data origin authentication, sometimes referred to as </a:t>
            </a:r>
            <a:r>
              <a:rPr lang="en-US" sz="2800" dirty="0" smtClean="0">
                <a:solidFill>
                  <a:srgbClr val="FFFF00"/>
                </a:solidFill>
              </a:rPr>
              <a:t>system authentication</a:t>
            </a:r>
            <a:r>
              <a:rPr lang="en-US" sz="2800" dirty="0" smtClean="0"/>
              <a:t>.</a:t>
            </a:r>
          </a:p>
          <a:p>
            <a:endParaRPr lang="en-US" sz="2800" dirty="0" smtClean="0"/>
          </a:p>
          <a:p>
            <a:endParaRPr lang="en-US" sz="2800" dirty="0"/>
          </a:p>
        </p:txBody>
      </p:sp>
      <p:sp>
        <p:nvSpPr>
          <p:cNvPr id="5" name="Rounded Rectangle 4"/>
          <p:cNvSpPr/>
          <p:nvPr/>
        </p:nvSpPr>
        <p:spPr>
          <a:xfrm>
            <a:off x="533400" y="5181600"/>
            <a:ext cx="80772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different from user authentication, which would require the use of a private key.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CBC-MAC</a:t>
            </a:r>
            <a:endParaRPr lang="en-US" dirty="0"/>
          </a:p>
        </p:txBody>
      </p:sp>
      <p:sp>
        <p:nvSpPr>
          <p:cNvPr id="4" name="Rounded Rectangle 3"/>
          <p:cNvSpPr/>
          <p:nvPr/>
        </p:nvSpPr>
        <p:spPr>
          <a:xfrm>
            <a:off x="457200" y="1295400"/>
            <a:ext cx="8229600" cy="3048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A private key is bound to an individual; a symmetric key is not. MAC authentication provides the weakest form of authentication because it is not bound to a user, just to a computer or device.</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1675</TotalTime>
  <Words>1434</Words>
  <Application>Microsoft Office PowerPoint</Application>
  <PresentationFormat>On-screen Show (4:3)</PresentationFormat>
  <Paragraphs>71</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Cryptography An Introduction  Continued…</vt:lpstr>
      <vt:lpstr>3.11 Message Integrity</vt:lpstr>
      <vt:lpstr>Message Integrity</vt:lpstr>
      <vt:lpstr>The One-Way Hash</vt:lpstr>
      <vt:lpstr>The One-Way Hash</vt:lpstr>
      <vt:lpstr>The One-Way Hash</vt:lpstr>
      <vt:lpstr>The One-Way Hash</vt:lpstr>
      <vt:lpstr>One-way Hash Example</vt:lpstr>
      <vt:lpstr>3.11.1 Message Authentication Codes (MACs)</vt:lpstr>
      <vt:lpstr>HMAC Example</vt:lpstr>
      <vt:lpstr>Terminology</vt:lpstr>
      <vt:lpstr>Slide 12</vt:lpstr>
      <vt:lpstr>Slide 13</vt:lpstr>
      <vt:lpstr>Slide 14</vt:lpstr>
      <vt:lpstr>Slide 15</vt:lpstr>
      <vt:lpstr>Concatenation </vt:lpstr>
      <vt:lpstr>HMAC &amp; Symmetric Keys</vt:lpstr>
      <vt:lpstr>3.11.2 CBC-MAC</vt:lpstr>
      <vt:lpstr>CBC-MAC</vt:lpstr>
      <vt:lpstr>CBC-MAC</vt:lpstr>
      <vt:lpstr>CBC-MAC</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192</cp:revision>
  <dcterms:created xsi:type="dcterms:W3CDTF">2010-12-30T15:12:45Z</dcterms:created>
  <dcterms:modified xsi:type="dcterms:W3CDTF">2011-09-04T17:09:30Z</dcterms:modified>
</cp:coreProperties>
</file>