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43" r:id="rId2"/>
    <p:sldId id="383" r:id="rId3"/>
    <p:sldId id="382" r:id="rId4"/>
    <p:sldId id="381" r:id="rId5"/>
    <p:sldId id="360" r:id="rId6"/>
    <p:sldId id="361" r:id="rId7"/>
    <p:sldId id="362" r:id="rId8"/>
    <p:sldId id="363" r:id="rId9"/>
    <p:sldId id="364" r:id="rId10"/>
    <p:sldId id="365" r:id="rId11"/>
    <p:sldId id="366" r:id="rId12"/>
    <p:sldId id="367" r:id="rId13"/>
    <p:sldId id="368" r:id="rId14"/>
    <p:sldId id="369" r:id="rId15"/>
    <p:sldId id="370" r:id="rId16"/>
    <p:sldId id="371" r:id="rId17"/>
    <p:sldId id="372" r:id="rId18"/>
    <p:sldId id="373" r:id="rId19"/>
    <p:sldId id="374" r:id="rId20"/>
    <p:sldId id="375" r:id="rId21"/>
    <p:sldId id="3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E</a:t>
            </a:r>
            <a:r>
              <a:rPr lang="en-US" dirty="0" smtClean="0">
                <a:solidFill>
                  <a:schemeClr val="accent1"/>
                </a:solidFill>
              </a:rPr>
              <a:t>xamples</a:t>
            </a:r>
            <a:r>
              <a:rPr lang="en-US" dirty="0" smtClean="0"/>
              <a:t> of </a:t>
            </a:r>
            <a:r>
              <a:rPr lang="en-US" dirty="0" smtClean="0">
                <a:solidFill>
                  <a:schemeClr val="accent1"/>
                </a:solidFill>
              </a:rPr>
              <a:t>Symmetric Algorithms</a:t>
            </a:r>
            <a:endParaRPr lang="en-US" dirty="0"/>
          </a:p>
        </p:txBody>
      </p:sp>
      <p:sp>
        <p:nvSpPr>
          <p:cNvPr id="3" name="Content Placeholder 2"/>
          <p:cNvSpPr>
            <a:spLocks noGrp="1"/>
          </p:cNvSpPr>
          <p:nvPr>
            <p:ph idx="1"/>
          </p:nvPr>
        </p:nvSpPr>
        <p:spPr/>
        <p:txBody>
          <a:bodyPr>
            <a:normAutofit/>
          </a:bodyPr>
          <a:lstStyle/>
          <a:p>
            <a:r>
              <a:rPr lang="en-US" dirty="0" smtClean="0"/>
              <a:t>Data Encryption Standard (</a:t>
            </a:r>
            <a:r>
              <a:rPr lang="en-US" dirty="0" smtClean="0">
                <a:solidFill>
                  <a:schemeClr val="accent1"/>
                </a:solidFill>
              </a:rPr>
              <a:t>DES</a:t>
            </a:r>
            <a:r>
              <a:rPr lang="en-US" dirty="0" smtClean="0"/>
              <a:t>)</a:t>
            </a:r>
          </a:p>
          <a:p>
            <a:r>
              <a:rPr lang="en-US" dirty="0" smtClean="0"/>
              <a:t>Triple-DES (</a:t>
            </a:r>
            <a:r>
              <a:rPr lang="en-US" dirty="0" smtClean="0">
                <a:solidFill>
                  <a:schemeClr val="accent1"/>
                </a:solidFill>
              </a:rPr>
              <a:t>3DES</a:t>
            </a:r>
            <a:r>
              <a:rPr lang="en-US" dirty="0" smtClean="0"/>
              <a:t>)</a:t>
            </a:r>
          </a:p>
          <a:p>
            <a:r>
              <a:rPr lang="en-US" dirty="0" smtClean="0"/>
              <a:t>Blowfish</a:t>
            </a:r>
          </a:p>
          <a:p>
            <a:r>
              <a:rPr lang="en-US" dirty="0" smtClean="0">
                <a:solidFill>
                  <a:schemeClr val="accent1"/>
                </a:solidFill>
              </a:rPr>
              <a:t>IDEA</a:t>
            </a:r>
            <a:r>
              <a:rPr lang="en-US" dirty="0" smtClean="0"/>
              <a:t> (International Data Encryption Algorithm)</a:t>
            </a:r>
          </a:p>
          <a:p>
            <a:r>
              <a:rPr lang="en-US" dirty="0" smtClean="0"/>
              <a:t>RC4, RC5, and </a:t>
            </a:r>
            <a:r>
              <a:rPr lang="en-US" dirty="0" smtClean="0">
                <a:solidFill>
                  <a:schemeClr val="accent1"/>
                </a:solidFill>
              </a:rPr>
              <a:t>RC6</a:t>
            </a:r>
          </a:p>
          <a:p>
            <a:r>
              <a:rPr lang="en-US" dirty="0" smtClean="0"/>
              <a:t>Advanced Encryption Standard (</a:t>
            </a:r>
            <a:r>
              <a:rPr lang="en-US" dirty="0" smtClean="0">
                <a:solidFill>
                  <a:schemeClr val="accent1"/>
                </a:solidFill>
              </a:rPr>
              <a:t>AES</a:t>
            </a:r>
            <a:r>
              <a:rPr lang="en-US" dirty="0" smtClean="0"/>
              <a:t>)</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smtClean="0"/>
              <a:t>Limitations Of Symmetric Key Cryptography</a:t>
            </a:r>
            <a:endParaRPr lang="en-US" dirty="0"/>
          </a:p>
        </p:txBody>
      </p:sp>
      <p:sp>
        <p:nvSpPr>
          <p:cNvPr id="4" name="Rounded Rectangle 3"/>
          <p:cNvSpPr/>
          <p:nvPr/>
        </p:nvSpPr>
        <p:spPr>
          <a:xfrm>
            <a:off x="457200" y="1371600"/>
            <a:ext cx="8001000" cy="518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smtClean="0"/>
              <a:t>• </a:t>
            </a:r>
            <a:r>
              <a:rPr lang="en-US" sz="4000" b="1" dirty="0" smtClean="0"/>
              <a:t>Security services </a:t>
            </a:r>
          </a:p>
          <a:p>
            <a:endParaRPr lang="en-US" sz="4000" dirty="0" smtClean="0"/>
          </a:p>
          <a:p>
            <a:pPr>
              <a:buFont typeface="Arial" pitchFamily="34" charset="0"/>
              <a:buChar char="•"/>
            </a:pPr>
            <a:r>
              <a:rPr lang="en-US" sz="4000" b="1" dirty="0" smtClean="0"/>
              <a:t> Scalability </a:t>
            </a:r>
          </a:p>
          <a:p>
            <a:endParaRPr lang="en-US" sz="4000" dirty="0" smtClean="0"/>
          </a:p>
          <a:p>
            <a:r>
              <a:rPr lang="en-US" sz="4000" dirty="0" smtClean="0"/>
              <a:t>• </a:t>
            </a:r>
            <a:r>
              <a:rPr lang="en-US" sz="4000" b="1" dirty="0" smtClean="0"/>
              <a:t>Secure key distribution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1"/>
                </a:solidFill>
              </a:rPr>
              <a:t>3.10 Asymmetric </a:t>
            </a:r>
            <a:r>
              <a:rPr lang="en-US" dirty="0" smtClean="0">
                <a:solidFill>
                  <a:schemeClr val="accent1"/>
                </a:solidFill>
              </a:rPr>
              <a:t>Key </a:t>
            </a:r>
            <a:r>
              <a:rPr lang="en-US" dirty="0" smtClean="0"/>
              <a:t>Algorithms</a:t>
            </a:r>
            <a:endParaRPr lang="en-US" dirty="0"/>
          </a:p>
        </p:txBody>
      </p:sp>
      <p:sp>
        <p:nvSpPr>
          <p:cNvPr id="3" name="Content Placeholder 2"/>
          <p:cNvSpPr>
            <a:spLocks noGrp="1"/>
          </p:cNvSpPr>
          <p:nvPr>
            <p:ph idx="1"/>
          </p:nvPr>
        </p:nvSpPr>
        <p:spPr/>
        <p:txBody>
          <a:bodyPr>
            <a:normAutofit/>
          </a:bodyPr>
          <a:lstStyle/>
          <a:p>
            <a:r>
              <a:rPr lang="en-US" dirty="0" err="1" smtClean="0">
                <a:solidFill>
                  <a:schemeClr val="accent1"/>
                </a:solidFill>
              </a:rPr>
              <a:t>Diffie</a:t>
            </a:r>
            <a:r>
              <a:rPr lang="en-US" dirty="0" smtClean="0">
                <a:solidFill>
                  <a:schemeClr val="accent1"/>
                </a:solidFill>
              </a:rPr>
              <a:t>-Hellman</a:t>
            </a:r>
          </a:p>
          <a:p>
            <a:r>
              <a:rPr lang="en-US" dirty="0" smtClean="0">
                <a:solidFill>
                  <a:schemeClr val="accent1"/>
                </a:solidFill>
              </a:rPr>
              <a:t>RSA (</a:t>
            </a:r>
            <a:r>
              <a:rPr lang="en-US" dirty="0" err="1" smtClean="0">
                <a:solidFill>
                  <a:schemeClr val="accent1"/>
                </a:solidFill>
              </a:rPr>
              <a:t>Rivest</a:t>
            </a:r>
            <a:r>
              <a:rPr lang="en-US" dirty="0" smtClean="0">
                <a:solidFill>
                  <a:schemeClr val="accent1"/>
                </a:solidFill>
              </a:rPr>
              <a:t>-Shamir-</a:t>
            </a:r>
            <a:r>
              <a:rPr lang="en-US" dirty="0" err="1" smtClean="0">
                <a:solidFill>
                  <a:schemeClr val="accent1"/>
                </a:solidFill>
              </a:rPr>
              <a:t>Adleman</a:t>
            </a:r>
            <a:r>
              <a:rPr lang="en-US" dirty="0" smtClean="0">
                <a:solidFill>
                  <a:schemeClr val="accent1"/>
                </a:solidFill>
              </a:rPr>
              <a:t>)</a:t>
            </a:r>
          </a:p>
          <a:p>
            <a:r>
              <a:rPr lang="en-US" dirty="0" smtClean="0">
                <a:solidFill>
                  <a:schemeClr val="accent1"/>
                </a:solidFill>
              </a:rPr>
              <a:t>El </a:t>
            </a:r>
            <a:r>
              <a:rPr lang="en-US" dirty="0" err="1" smtClean="0">
                <a:solidFill>
                  <a:schemeClr val="accent1"/>
                </a:solidFill>
              </a:rPr>
              <a:t>Gamal</a:t>
            </a:r>
            <a:endParaRPr lang="en-US" dirty="0" smtClean="0"/>
          </a:p>
          <a:p>
            <a:r>
              <a:rPr lang="en-US" dirty="0" smtClean="0"/>
              <a:t>Elliptic curve cryptosystem (</a:t>
            </a:r>
            <a:r>
              <a:rPr lang="en-US" dirty="0" smtClean="0">
                <a:solidFill>
                  <a:schemeClr val="accent1"/>
                </a:solidFill>
              </a:rPr>
              <a:t>ECC</a:t>
            </a:r>
            <a:r>
              <a:rPr lang="en-US" dirty="0" smtClean="0"/>
              <a:t>)</a:t>
            </a:r>
          </a:p>
          <a:p>
            <a:r>
              <a:rPr lang="en-US" dirty="0" smtClean="0"/>
              <a:t>Digital Signature Algorithm (DSA)</a:t>
            </a:r>
          </a:p>
          <a:p>
            <a:r>
              <a:rPr lang="en-US" dirty="0" err="1" smtClean="0"/>
              <a:t>Merkle</a:t>
            </a:r>
            <a:r>
              <a:rPr lang="en-US" dirty="0" smtClean="0"/>
              <a:t>-Hellman Knapsack</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3.10.1 The </a:t>
            </a:r>
            <a:r>
              <a:rPr lang="en-US" b="1" dirty="0" err="1" smtClean="0"/>
              <a:t>Diffie</a:t>
            </a:r>
            <a:r>
              <a:rPr lang="en-US" b="1" dirty="0" smtClean="0"/>
              <a:t>-Hellman Algorithm</a:t>
            </a:r>
            <a:endParaRPr lang="en-US" dirty="0"/>
          </a:p>
        </p:txBody>
      </p:sp>
      <p:sp>
        <p:nvSpPr>
          <p:cNvPr id="4" name="Rounded Rectangle 3"/>
          <p:cNvSpPr/>
          <p:nvPr/>
        </p:nvSpPr>
        <p:spPr>
          <a:xfrm>
            <a:off x="381000" y="1371600"/>
            <a:ext cx="8077200" cy="480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The first group to address the shortfalls of symmetric key cryptography decided to attack the issue of secure distribution of the symmetric key. Whitfield </a:t>
            </a:r>
            <a:r>
              <a:rPr lang="en-US" sz="3200" dirty="0" err="1" smtClean="0"/>
              <a:t>Diffie</a:t>
            </a:r>
            <a:r>
              <a:rPr lang="en-US" sz="3200" dirty="0" smtClean="0"/>
              <a:t> and Martin Hellman worked on this problem and ended up developing the first asymmetric key agreement algorithm, called, naturally, </a:t>
            </a:r>
            <a:r>
              <a:rPr lang="en-US" sz="3200" dirty="0" err="1" smtClean="0"/>
              <a:t>Diffie</a:t>
            </a:r>
            <a:r>
              <a:rPr lang="en-US" sz="3200" dirty="0" smtClean="0"/>
              <a:t>-Hellman.</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t>
            </a:r>
            <a:r>
              <a:rPr lang="en-US" b="1" dirty="0" err="1" smtClean="0"/>
              <a:t>Diffie</a:t>
            </a:r>
            <a:r>
              <a:rPr lang="en-US" b="1" dirty="0" smtClean="0"/>
              <a:t>-Hellman Algorithm</a:t>
            </a:r>
            <a:endParaRPr lang="en-US" dirty="0"/>
          </a:p>
        </p:txBody>
      </p:sp>
      <p:sp>
        <p:nvSpPr>
          <p:cNvPr id="4" name="Rounded Rectangle 3"/>
          <p:cNvSpPr/>
          <p:nvPr/>
        </p:nvSpPr>
        <p:spPr>
          <a:xfrm>
            <a:off x="381000" y="1371600"/>
            <a:ext cx="8077200" cy="518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Let’s say that Ahmad and Bilal would like to communicate over an encrypted channel by using </a:t>
            </a:r>
            <a:r>
              <a:rPr lang="en-US" sz="3200" dirty="0" err="1" smtClean="0"/>
              <a:t>Diffie</a:t>
            </a:r>
            <a:r>
              <a:rPr lang="en-US" sz="3200" dirty="0" smtClean="0"/>
              <a:t>-Hellman. They would both generate a private and public key pair and exchange public keys. Ahmad’s software would take his private key (which is just a numeric value) and </a:t>
            </a:r>
            <a:r>
              <a:rPr lang="en-US" sz="3200" dirty="0" err="1" smtClean="0"/>
              <a:t>Bilal’s</a:t>
            </a:r>
            <a:r>
              <a:rPr lang="en-US" sz="3200" dirty="0" smtClean="0"/>
              <a:t> public key (another numeric value) and put them through the </a:t>
            </a:r>
            <a:r>
              <a:rPr lang="en-US" sz="3200" dirty="0" err="1" smtClean="0"/>
              <a:t>Diffie</a:t>
            </a:r>
            <a:r>
              <a:rPr lang="en-US" sz="3200" dirty="0" smtClean="0"/>
              <a:t>-Hellman algorithm. </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t>
            </a:r>
            <a:r>
              <a:rPr lang="en-US" b="1" dirty="0" err="1" smtClean="0"/>
              <a:t>Diffie</a:t>
            </a:r>
            <a:r>
              <a:rPr lang="en-US" b="1" dirty="0" smtClean="0"/>
              <a:t>-Hellman Algorithm</a:t>
            </a:r>
            <a:endParaRPr lang="en-US" dirty="0"/>
          </a:p>
        </p:txBody>
      </p:sp>
      <p:sp>
        <p:nvSpPr>
          <p:cNvPr id="4" name="Rounded Rectangle 3"/>
          <p:cNvSpPr/>
          <p:nvPr/>
        </p:nvSpPr>
        <p:spPr>
          <a:xfrm>
            <a:off x="381000" y="1371600"/>
            <a:ext cx="8077200" cy="5181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err="1" smtClean="0"/>
              <a:t>Bilal’s</a:t>
            </a:r>
            <a:r>
              <a:rPr lang="en-US" sz="3200" dirty="0" smtClean="0"/>
              <a:t> software would take his private key and Ahmad’s public key and insert them into the </a:t>
            </a:r>
            <a:r>
              <a:rPr lang="en-US" sz="3200" dirty="0" err="1" smtClean="0"/>
              <a:t>Diffie</a:t>
            </a:r>
            <a:r>
              <a:rPr lang="en-US" sz="3200" dirty="0" smtClean="0"/>
              <a:t>-Hellman algorithm on his computer. Through this process, Ahmad and Bilal derive the same shared value, which is used to create instances of symmetric keys.</a:t>
            </a:r>
          </a:p>
          <a:p>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t>
            </a:r>
            <a:r>
              <a:rPr lang="en-US" b="1" dirty="0" err="1" smtClean="0"/>
              <a:t>Diffie</a:t>
            </a:r>
            <a:r>
              <a:rPr lang="en-US" b="1" dirty="0" smtClean="0"/>
              <a:t>-Hellman Algorithm</a:t>
            </a:r>
            <a:endParaRPr lang="en-US" dirty="0"/>
          </a:p>
        </p:txBody>
      </p:sp>
      <p:sp>
        <p:nvSpPr>
          <p:cNvPr id="4" name="Rounded Rectangle 3"/>
          <p:cNvSpPr/>
          <p:nvPr/>
        </p:nvSpPr>
        <p:spPr>
          <a:xfrm>
            <a:off x="381000" y="1371600"/>
            <a:ext cx="8077200" cy="51816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So, Ahmad and Bilal exchanged information that did not need to be protected (their</a:t>
            </a:r>
          </a:p>
          <a:p>
            <a:r>
              <a:rPr lang="en-US" sz="3200" dirty="0" smtClean="0"/>
              <a:t>public keys) over an </a:t>
            </a:r>
            <a:r>
              <a:rPr lang="en-US" sz="3200" dirty="0" err="1" smtClean="0"/>
              <a:t>untrusted</a:t>
            </a:r>
            <a:r>
              <a:rPr lang="en-US" sz="3200" dirty="0" smtClean="0"/>
              <a:t> network, and in turn generated the exact same symmetric</a:t>
            </a:r>
          </a:p>
          <a:p>
            <a:r>
              <a:rPr lang="en-US" sz="3200" dirty="0" smtClean="0"/>
              <a:t>key on each system. They both can now use these symmetric keys to encrypt, transmit,</a:t>
            </a:r>
          </a:p>
          <a:p>
            <a:r>
              <a:rPr lang="en-US" sz="3200" dirty="0" smtClean="0"/>
              <a:t>and decrypt information as they communicate with each other.</a:t>
            </a:r>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t>
            </a:r>
            <a:r>
              <a:rPr lang="en-US" b="1" dirty="0" err="1" smtClean="0"/>
              <a:t>Diffie</a:t>
            </a:r>
            <a:r>
              <a:rPr lang="en-US" b="1" dirty="0" smtClean="0"/>
              <a:t>-Hellman Algorithm</a:t>
            </a:r>
            <a:endParaRPr lang="en-US" dirty="0"/>
          </a:p>
        </p:txBody>
      </p:sp>
      <p:sp>
        <p:nvSpPr>
          <p:cNvPr id="4" name="Rounded Rectangle 3"/>
          <p:cNvSpPr/>
          <p:nvPr/>
        </p:nvSpPr>
        <p:spPr>
          <a:xfrm>
            <a:off x="381000" y="1371600"/>
            <a:ext cx="8077200" cy="2667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The preceding example describes key </a:t>
            </a:r>
            <a:r>
              <a:rPr lang="en-US" sz="3200" i="1" dirty="0" smtClean="0"/>
              <a:t>agreement, which is different </a:t>
            </a:r>
            <a:r>
              <a:rPr lang="en-US" sz="3200" dirty="0" smtClean="0"/>
              <a:t>from key </a:t>
            </a:r>
            <a:r>
              <a:rPr lang="en-US" sz="3200" i="1" dirty="0" smtClean="0"/>
              <a:t>exchange, the functionality used by the other asymmetric algorithms </a:t>
            </a:r>
            <a:r>
              <a:rPr lang="en-US" sz="3200" dirty="0" smtClean="0"/>
              <a:t>that will be discussed in this chapter. </a:t>
            </a:r>
          </a:p>
        </p:txBody>
      </p:sp>
      <p:sp>
        <p:nvSpPr>
          <p:cNvPr id="5" name="Rounded Rectangle 4"/>
          <p:cNvSpPr/>
          <p:nvPr/>
        </p:nvSpPr>
        <p:spPr>
          <a:xfrm>
            <a:off x="533400" y="4267200"/>
            <a:ext cx="7924800" cy="2209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With key exchange functionality, the</a:t>
            </a:r>
          </a:p>
          <a:p>
            <a:r>
              <a:rPr lang="en-US" sz="2800" dirty="0" smtClean="0"/>
              <a:t>sender encrypts the symmetric key with the receiver’s public key before transmission.</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ounded Rectangle 3"/>
          <p:cNvSpPr/>
          <p:nvPr/>
        </p:nvSpPr>
        <p:spPr>
          <a:xfrm>
            <a:off x="457200" y="1828800"/>
            <a:ext cx="8153400" cy="449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a:t>
            </a:r>
            <a:r>
              <a:rPr lang="en-US" sz="2800" dirty="0" err="1" smtClean="0"/>
              <a:t>Diffie</a:t>
            </a:r>
            <a:r>
              <a:rPr lang="en-US" sz="2800" dirty="0" smtClean="0"/>
              <a:t>-Hellman algorithm enables two systems to exchange a symmetric key securely without requiring a previous relationship or prior arrangements. The algorithm allows for key distribution, but does not provide encryption or digital signature functionality. The algorithm is based on the difficulty of calculating discrete logarithms in a finite field.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ounded Rectangle 3"/>
          <p:cNvSpPr/>
          <p:nvPr/>
        </p:nvSpPr>
        <p:spPr>
          <a:xfrm>
            <a:off x="457200" y="533400"/>
            <a:ext cx="81534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original </a:t>
            </a:r>
            <a:r>
              <a:rPr lang="en-US" sz="2800" dirty="0" err="1" smtClean="0"/>
              <a:t>Diffie</a:t>
            </a:r>
            <a:r>
              <a:rPr lang="en-US" sz="2800" dirty="0" smtClean="0"/>
              <a:t>-Hellman algorithm is vulnerable to a man-in-the-middle attack, because no authentication occurs before public keys are exchanged. </a:t>
            </a:r>
          </a:p>
        </p:txBody>
      </p:sp>
      <p:sp>
        <p:nvSpPr>
          <p:cNvPr id="5" name="Rounded Rectangle 4"/>
          <p:cNvSpPr/>
          <p:nvPr/>
        </p:nvSpPr>
        <p:spPr>
          <a:xfrm>
            <a:off x="609600" y="3124200"/>
            <a:ext cx="7924800" cy="3429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In our example, when Ahmad sends his public key to Bilal, how does Bilal really know it is Ahmad’s public key? What if Rashid spoofed his identity, told Bilal he was Ahmad, and sent over his key? Bilal would accept this key, thinking it came from Ahmad. Let’s walk through the steps of how this type of attack would take place, as illustrated in the Figure.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362075" y="1171575"/>
            <a:ext cx="6419850" cy="5534025"/>
          </a:xfrm>
          <a:prstGeom prst="rect">
            <a:avLst/>
          </a:prstGeom>
          <a:noFill/>
          <a:ln w="9525">
            <a:noFill/>
            <a:miter lim="800000"/>
            <a:headEnd/>
            <a:tailEnd/>
          </a:ln>
          <a:effectLst/>
        </p:spPr>
      </p:pic>
      <p:sp>
        <p:nvSpPr>
          <p:cNvPr id="6" name="Title 5"/>
          <p:cNvSpPr>
            <a:spLocks noGrp="1"/>
          </p:cNvSpPr>
          <p:nvPr>
            <p:ph type="title"/>
          </p:nvPr>
        </p:nvSpPr>
        <p:spPr>
          <a:xfrm>
            <a:off x="457200" y="76200"/>
            <a:ext cx="8229600" cy="1143000"/>
          </a:xfrm>
        </p:spPr>
        <p:txBody>
          <a:bodyPr/>
          <a:lstStyle/>
          <a:p>
            <a:r>
              <a:rPr lang="en-US" dirty="0" smtClean="0"/>
              <a:t>A Man-in-the-middle Attack </a:t>
            </a:r>
            <a:endParaRPr lang="en-US" dirty="0"/>
          </a:p>
        </p:txBody>
      </p:sp>
      <p:sp>
        <p:nvSpPr>
          <p:cNvPr id="4" name="TextBox 3"/>
          <p:cNvSpPr txBox="1"/>
          <p:nvPr/>
        </p:nvSpPr>
        <p:spPr>
          <a:xfrm>
            <a:off x="2267875" y="3581400"/>
            <a:ext cx="856325" cy="369332"/>
          </a:xfrm>
          <a:prstGeom prst="rect">
            <a:avLst/>
          </a:prstGeom>
          <a:solidFill>
            <a:schemeClr val="accent2"/>
          </a:solidFill>
        </p:spPr>
        <p:txBody>
          <a:bodyPr wrap="none" rtlCol="0">
            <a:spAutoFit/>
          </a:bodyPr>
          <a:lstStyle/>
          <a:p>
            <a:r>
              <a:rPr lang="en-US" dirty="0" smtClean="0"/>
              <a:t>Ahmad</a:t>
            </a:r>
            <a:endParaRPr lang="en-US" dirty="0"/>
          </a:p>
        </p:txBody>
      </p:sp>
      <p:sp>
        <p:nvSpPr>
          <p:cNvPr id="5" name="TextBox 4"/>
          <p:cNvSpPr txBox="1"/>
          <p:nvPr/>
        </p:nvSpPr>
        <p:spPr>
          <a:xfrm>
            <a:off x="6001675" y="3581400"/>
            <a:ext cx="579005" cy="369332"/>
          </a:xfrm>
          <a:prstGeom prst="rect">
            <a:avLst/>
          </a:prstGeom>
          <a:solidFill>
            <a:schemeClr val="accent2"/>
          </a:solidFill>
        </p:spPr>
        <p:txBody>
          <a:bodyPr wrap="none" rtlCol="0">
            <a:spAutoFit/>
          </a:bodyPr>
          <a:lstStyle/>
          <a:p>
            <a:r>
              <a:rPr lang="en-US" dirty="0" smtClean="0"/>
              <a:t>Bilal</a:t>
            </a:r>
            <a:endParaRPr lang="en-US" dirty="0"/>
          </a:p>
        </p:txBody>
      </p:sp>
      <p:sp>
        <p:nvSpPr>
          <p:cNvPr id="7" name="TextBox 6"/>
          <p:cNvSpPr txBox="1"/>
          <p:nvPr/>
        </p:nvSpPr>
        <p:spPr>
          <a:xfrm>
            <a:off x="4191000" y="5650468"/>
            <a:ext cx="806631" cy="369332"/>
          </a:xfrm>
          <a:prstGeom prst="rect">
            <a:avLst/>
          </a:prstGeom>
          <a:solidFill>
            <a:schemeClr val="accent2"/>
          </a:solidFill>
        </p:spPr>
        <p:txBody>
          <a:bodyPr wrap="none" rtlCol="0">
            <a:spAutoFit/>
          </a:bodyPr>
          <a:lstStyle/>
          <a:p>
            <a:r>
              <a:rPr lang="en-US" dirty="0" smtClean="0"/>
              <a:t>Rashid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noAutofit/>
          </a:bodyPr>
          <a:lstStyle/>
          <a:p>
            <a:pPr>
              <a:buNone/>
            </a:pPr>
            <a:r>
              <a:rPr lang="en-US" sz="2800" dirty="0" smtClean="0"/>
              <a:t>1. Ahmad sends his public key to Bilal, but Rashid grabs the key during transmission so it never makes it to Bilal.</a:t>
            </a:r>
          </a:p>
          <a:p>
            <a:pPr>
              <a:buNone/>
            </a:pPr>
            <a:r>
              <a:rPr lang="en-US" sz="2800" dirty="0" smtClean="0"/>
              <a:t>2. Rashid spoofs Ahmad’s identity and sends over his public key to Bilal. Bilal now thinks he has Ahmad’s public key.</a:t>
            </a:r>
          </a:p>
          <a:p>
            <a:pPr>
              <a:buNone/>
            </a:pPr>
            <a:r>
              <a:rPr lang="en-US" sz="2800" dirty="0" smtClean="0"/>
              <a:t>3. Bilal sends his public key to Ahmad, but Rashid grabs the key during transmission so it never makes it to Ahmad. </a:t>
            </a:r>
          </a:p>
          <a:p>
            <a:pPr>
              <a:buNone/>
            </a:pP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noAutofit/>
          </a:bodyPr>
          <a:lstStyle/>
          <a:p>
            <a:pPr>
              <a:buNone/>
            </a:pPr>
            <a:r>
              <a:rPr lang="en-US" sz="2800" dirty="0" smtClean="0"/>
              <a:t>4. Rashid spoofs </a:t>
            </a:r>
            <a:r>
              <a:rPr lang="en-US" sz="2800" dirty="0" err="1" smtClean="0"/>
              <a:t>Bilal’s</a:t>
            </a:r>
            <a:r>
              <a:rPr lang="en-US" sz="2800" dirty="0" smtClean="0"/>
              <a:t> identity and sends over his public key to Ahmad. Ahmad now thinks he has </a:t>
            </a:r>
            <a:r>
              <a:rPr lang="en-US" sz="2800" dirty="0" err="1" smtClean="0"/>
              <a:t>Bilal’s</a:t>
            </a:r>
            <a:r>
              <a:rPr lang="en-US" sz="2800" dirty="0" smtClean="0"/>
              <a:t> public key.</a:t>
            </a:r>
          </a:p>
          <a:p>
            <a:pPr>
              <a:buNone/>
            </a:pPr>
            <a:r>
              <a:rPr lang="en-US" sz="2800" dirty="0" smtClean="0"/>
              <a:t>5. Ahmad combines his private key and Rashid’s public key and creates symmetric key S1.</a:t>
            </a:r>
          </a:p>
          <a:p>
            <a:pPr>
              <a:buNone/>
            </a:pPr>
            <a:r>
              <a:rPr lang="en-US" sz="2800" dirty="0" smtClean="0"/>
              <a:t>6. Rashid combines his private key and Ahmad’s public key and creates symmetric key S1.</a:t>
            </a:r>
          </a:p>
          <a:p>
            <a:pPr>
              <a:buNone/>
            </a:pP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noAutofit/>
          </a:bodyPr>
          <a:lstStyle/>
          <a:p>
            <a:pPr>
              <a:buNone/>
            </a:pPr>
            <a:r>
              <a:rPr lang="en-US" sz="2800" dirty="0" smtClean="0"/>
              <a:t>7. Bilal combines his private key and Rashid’s public key and creates symmetric key S2.</a:t>
            </a:r>
          </a:p>
          <a:p>
            <a:pPr>
              <a:buNone/>
            </a:pPr>
            <a:r>
              <a:rPr lang="en-US" sz="2800" dirty="0" smtClean="0"/>
              <a:t>8. Rashid combines his private key and </a:t>
            </a:r>
            <a:r>
              <a:rPr lang="en-US" sz="2800" dirty="0" err="1" smtClean="0"/>
              <a:t>Bilal’s</a:t>
            </a:r>
            <a:r>
              <a:rPr lang="en-US" sz="2800" dirty="0" smtClean="0"/>
              <a:t> public key and creates symmetric key S2.</a:t>
            </a:r>
          </a:p>
          <a:p>
            <a:pPr>
              <a:buNone/>
            </a:pPr>
            <a:r>
              <a:rPr lang="en-US" sz="2800" dirty="0" smtClean="0"/>
              <a:t>9. Now Ahmad and Rashid share a symmetric key (S1) and Bilal and Rashid share a different symmetric key (S2). Ahmad and Bilal think they are sharing a key between themselves and do not realize Rashid is involved.</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noAutofit/>
          </a:bodyPr>
          <a:lstStyle/>
          <a:p>
            <a:pPr>
              <a:buNone/>
            </a:pPr>
            <a:r>
              <a:rPr lang="en-US" sz="2800" dirty="0" smtClean="0"/>
              <a:t>10. Ahmad writes a message to Bilal, uses his  symmetric key (S1) to encrypt the message, and sends it.</a:t>
            </a:r>
          </a:p>
          <a:p>
            <a:pPr>
              <a:buNone/>
            </a:pPr>
            <a:r>
              <a:rPr lang="en-US" sz="2800" dirty="0" smtClean="0"/>
              <a:t>11. Rashid grabs the message and decrypts it with symmetric key S1, reads or modifies the message and re-encrypts it with symmetric key S2, and then sends it to Bilal.</a:t>
            </a:r>
          </a:p>
          <a:p>
            <a:pPr>
              <a:buNone/>
            </a:pPr>
            <a:r>
              <a:rPr lang="en-US" sz="2800" dirty="0" smtClean="0"/>
              <a:t>12. Bilal takes symmetric key S2 and uses it to decrypt and read the message.</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Rounded Rectangle 4"/>
          <p:cNvSpPr/>
          <p:nvPr/>
        </p:nvSpPr>
        <p:spPr>
          <a:xfrm>
            <a:off x="457200" y="304800"/>
            <a:ext cx="82296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countermeasure to this type of attack is to have authentication take place before accepting someone’s public key, which usually happens through the use of digital signatures and digital certificates.</a:t>
            </a:r>
            <a:endParaRPr lang="en-US" sz="2800" dirty="0"/>
          </a:p>
        </p:txBody>
      </p:sp>
      <p:sp>
        <p:nvSpPr>
          <p:cNvPr id="6" name="Rounded Rectangle 5"/>
          <p:cNvSpPr/>
          <p:nvPr/>
        </p:nvSpPr>
        <p:spPr>
          <a:xfrm>
            <a:off x="533400" y="3124200"/>
            <a:ext cx="8153400" cy="3276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Although the </a:t>
            </a:r>
            <a:r>
              <a:rPr lang="en-US" sz="2400" dirty="0" err="1" smtClean="0"/>
              <a:t>Diffie</a:t>
            </a:r>
            <a:r>
              <a:rPr lang="en-US" sz="2400" dirty="0" smtClean="0"/>
              <a:t>-Hellman algorithm is vulnerable to a man-in-the-middle attack, it does not mean this type of compromise can take place anywhere this algorithm is deployed. Most implementations include another</a:t>
            </a:r>
          </a:p>
          <a:p>
            <a:r>
              <a:rPr lang="en-US" sz="2400" dirty="0" smtClean="0"/>
              <a:t>piece of software or a protocol that compensates for this vulnerability. But some do not. As a security professional, you should understand these issues.</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3.10.2 RSA</a:t>
            </a:r>
            <a:endParaRPr lang="en-US" dirty="0"/>
          </a:p>
        </p:txBody>
      </p:sp>
      <p:sp>
        <p:nvSpPr>
          <p:cNvPr id="3" name="Rounded Rectangle 2"/>
          <p:cNvSpPr/>
          <p:nvPr/>
        </p:nvSpPr>
        <p:spPr>
          <a:xfrm>
            <a:off x="228600" y="1219200"/>
            <a:ext cx="8610600" cy="525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3200" dirty="0" smtClean="0"/>
              <a:t> RSA, named after its inventors Ron </a:t>
            </a:r>
            <a:r>
              <a:rPr lang="en-US" sz="3200" dirty="0" err="1" smtClean="0"/>
              <a:t>Rivest</a:t>
            </a:r>
            <a:r>
              <a:rPr lang="en-US" sz="3200" dirty="0" smtClean="0"/>
              <a:t>, </a:t>
            </a:r>
            <a:r>
              <a:rPr lang="en-US" sz="3200" dirty="0" err="1" smtClean="0"/>
              <a:t>Adi</a:t>
            </a:r>
            <a:r>
              <a:rPr lang="en-US" sz="3200" dirty="0" smtClean="0"/>
              <a:t> Shamir, and Leonard </a:t>
            </a:r>
            <a:r>
              <a:rPr lang="en-US" sz="3200" dirty="0" err="1" smtClean="0"/>
              <a:t>Adleman</a:t>
            </a:r>
            <a:r>
              <a:rPr lang="en-US" sz="3200" dirty="0" smtClean="0"/>
              <a:t>, is a public key algorithm that is the most popular when it comes to asymmetric algorithms. </a:t>
            </a:r>
          </a:p>
          <a:p>
            <a:pPr>
              <a:buFont typeface="Arial" pitchFamily="34" charset="0"/>
              <a:buChar char="•"/>
            </a:pPr>
            <a:r>
              <a:rPr lang="en-US" sz="3200" dirty="0" smtClean="0"/>
              <a:t>RSA is a worldwide de facto standard and can be used for digital signatures, key exchange, and encryption.</a:t>
            </a:r>
          </a:p>
          <a:p>
            <a:pPr>
              <a:buFont typeface="Arial" pitchFamily="34" charset="0"/>
              <a:buChar char="•"/>
            </a:pPr>
            <a:r>
              <a:rPr lang="en-US" sz="3200" dirty="0" smtClean="0"/>
              <a:t> It was developed in 1978 at MIT and provides authentication as well as key encryption.</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ounded Rectangle 2"/>
          <p:cNvSpPr/>
          <p:nvPr/>
        </p:nvSpPr>
        <p:spPr>
          <a:xfrm>
            <a:off x="457200" y="304800"/>
            <a:ext cx="8153400" cy="4495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security of this algorithm comes from the difficulty of factoring large numbers. The public and private keys are functions of a pair of large prime numbers, and the necessary activity required to decrypt a message from </a:t>
            </a:r>
            <a:r>
              <a:rPr lang="en-US" sz="2800" dirty="0" err="1" smtClean="0"/>
              <a:t>ciphertext</a:t>
            </a:r>
            <a:r>
              <a:rPr lang="en-US" sz="2800" dirty="0" smtClean="0"/>
              <a:t> to plaintext using a private key is comparable to factoring a product into two prime numbers.</a:t>
            </a:r>
            <a:endParaRPr lang="en-US" sz="2800" dirty="0"/>
          </a:p>
        </p:txBody>
      </p:sp>
      <p:sp>
        <p:nvSpPr>
          <p:cNvPr id="4" name="Rounded Rectangle 3"/>
          <p:cNvSpPr/>
          <p:nvPr/>
        </p:nvSpPr>
        <p:spPr>
          <a:xfrm>
            <a:off x="609600" y="5029200"/>
            <a:ext cx="79248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 prime number is a positive whole number with no proper divisors, meaning the only numbers that can divide a prime number are 1 and the number itself.</a:t>
            </a:r>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ounded Rectangle 2"/>
          <p:cNvSpPr/>
          <p:nvPr/>
        </p:nvSpPr>
        <p:spPr>
          <a:xfrm>
            <a:off x="457200" y="304800"/>
            <a:ext cx="82296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One advantage of using RSA is that it can be used for encryption and digital signatures. Using its one-way function, RSA provides encryption and signature verification, and the inverse direction performs decryption and signature generation.</a:t>
            </a:r>
            <a:endParaRPr lang="en-US" sz="2400" dirty="0"/>
          </a:p>
        </p:txBody>
      </p:sp>
      <p:sp>
        <p:nvSpPr>
          <p:cNvPr id="4" name="Rounded Rectangle 3"/>
          <p:cNvSpPr/>
          <p:nvPr/>
        </p:nvSpPr>
        <p:spPr>
          <a:xfrm>
            <a:off x="533400" y="3429000"/>
            <a:ext cx="8077200" cy="2971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RSA has been implemented in applications; in operating systems by Microsoft, Apple, Sun, and Novell; and at the hardware level in network interface cards, secure telephones, and smart cards. It can be used as a key exchange protocol, meaning it is used to encrypt the symmetric key to get it securely to its destination.</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ounded Rectangle 2"/>
          <p:cNvSpPr/>
          <p:nvPr/>
        </p:nvSpPr>
        <p:spPr>
          <a:xfrm>
            <a:off x="457200" y="1676400"/>
            <a:ext cx="8229600" cy="480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RSA has been most commonly used with the symmetric algorithm DES, which is quickly being replaced with AES. So, when RSA is used as a key exchange protocol, a cryptosystem generates a symmetric key using either the DES or AES algorithm. Then the system encrypts the symmetric key with the receiver’s public key and sends it to the receiver. The symmetric key is protected because only the individual with the corresponding private key can decrypt and extract the symmetric key.</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1260</TotalTime>
  <Words>1252</Words>
  <Application>Microsoft Office PowerPoint</Application>
  <PresentationFormat>On-screen Show (4:3)</PresentationFormat>
  <Paragraphs>70</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Cryptography An Introduction  Continued…</vt:lpstr>
      <vt:lpstr>Examples of Symmetric Algorithms</vt:lpstr>
      <vt:lpstr>Limitations Of Symmetric Key Cryptography</vt:lpstr>
      <vt:lpstr>3.10 Asymmetric Key Algorithms</vt:lpstr>
      <vt:lpstr>3.10.1 The Diffie-Hellman Algorithm</vt:lpstr>
      <vt:lpstr>The Diffie-Hellman Algorithm</vt:lpstr>
      <vt:lpstr>The Diffie-Hellman Algorithm</vt:lpstr>
      <vt:lpstr>The Diffie-Hellman Algorithm</vt:lpstr>
      <vt:lpstr>The Diffie-Hellman Algorithm</vt:lpstr>
      <vt:lpstr>Slide 10</vt:lpstr>
      <vt:lpstr>Slide 11</vt:lpstr>
      <vt:lpstr>A Man-in-the-middle Attack </vt:lpstr>
      <vt:lpstr>Slide 13</vt:lpstr>
      <vt:lpstr>Slide 14</vt:lpstr>
      <vt:lpstr>Slide 15</vt:lpstr>
      <vt:lpstr>Slide 16</vt:lpstr>
      <vt:lpstr>Slide 17</vt:lpstr>
      <vt:lpstr>3.10.2 RSA</vt:lpstr>
      <vt:lpstr>Slide 19</vt:lpstr>
      <vt:lpstr>Slide 20</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148</cp:revision>
  <dcterms:created xsi:type="dcterms:W3CDTF">2010-12-30T15:12:45Z</dcterms:created>
  <dcterms:modified xsi:type="dcterms:W3CDTF">2011-09-04T16:52:51Z</dcterms:modified>
</cp:coreProperties>
</file>