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12" r:id="rId2"/>
    <p:sldId id="313" r:id="rId3"/>
    <p:sldId id="314" r:id="rId4"/>
    <p:sldId id="315" r:id="rId5"/>
    <p:sldId id="319" r:id="rId6"/>
    <p:sldId id="316" r:id="rId7"/>
    <p:sldId id="318" r:id="rId8"/>
    <p:sldId id="320" r:id="rId9"/>
    <p:sldId id="321" r:id="rId10"/>
    <p:sldId id="322" r:id="rId11"/>
    <p:sldId id="324" r:id="rId12"/>
    <p:sldId id="323" r:id="rId13"/>
    <p:sldId id="325" r:id="rId14"/>
    <p:sldId id="326" r:id="rId15"/>
    <p:sldId id="327" r:id="rId16"/>
    <p:sldId id="328" r:id="rId17"/>
    <p:sldId id="329" r:id="rId18"/>
    <p:sldId id="330" r:id="rId19"/>
    <p:sldId id="331" r:id="rId20"/>
    <p:sldId id="332" r:id="rId21"/>
    <p:sldId id="333" r:id="rId22"/>
    <p:sldId id="334" r:id="rId23"/>
    <p:sldId id="335" r:id="rId24"/>
    <p:sldId id="336"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1" d="100"/>
          <a:sy n="51" d="100"/>
        </p:scale>
        <p:origin x="-1243"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9/4/2011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9/4/2011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9/4/2011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9/4/2011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2"/>
          <a:srcRect/>
          <a:stretch>
            <a:fillRect/>
          </a:stretch>
        </p:blipFill>
        <p:spPr bwMode="auto">
          <a:xfrm>
            <a:off x="304800" y="3124200"/>
            <a:ext cx="5066411" cy="3371850"/>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Cryptography</a:t>
            </a:r>
            <a:br>
              <a:rPr lang="en-US" dirty="0" smtClean="0"/>
            </a:br>
            <a:r>
              <a:rPr lang="en-US" dirty="0" smtClean="0"/>
              <a:t>An Introduction</a:t>
            </a:r>
            <a:br>
              <a:rPr lang="en-US" dirty="0" smtClean="0"/>
            </a:br>
            <a:r>
              <a:rPr lang="en-US" dirty="0" smtClean="0"/>
              <a:t/>
            </a:r>
            <a:br>
              <a:rPr lang="en-US" dirty="0" smtClean="0"/>
            </a:br>
            <a:r>
              <a:rPr lang="en-US" dirty="0" smtClean="0"/>
              <a:t>Continued…</a:t>
            </a:r>
            <a:endParaRPr lang="en-US" dirty="0"/>
          </a:p>
        </p:txBody>
      </p:sp>
      <p:sp>
        <p:nvSpPr>
          <p:cNvPr id="3" name="Subtitle 2"/>
          <p:cNvSpPr>
            <a:spLocks noGrp="1"/>
          </p:cNvSpPr>
          <p:nvPr>
            <p:ph type="subTitle" idx="1"/>
          </p:nvPr>
        </p:nvSpPr>
        <p:spPr>
          <a:xfrm>
            <a:off x="3810000" y="3886200"/>
            <a:ext cx="6400800" cy="1752600"/>
          </a:xfrm>
        </p:spPr>
        <p:txBody>
          <a:bodyPr/>
          <a:lstStyle/>
          <a:p>
            <a:r>
              <a:rPr lang="en-US" dirty="0" err="1" smtClean="0"/>
              <a:t>Shon</a:t>
            </a:r>
            <a:r>
              <a:rPr lang="en-US" dirty="0" smtClean="0"/>
              <a:t> Harris</a:t>
            </a:r>
          </a:p>
          <a:p>
            <a:r>
              <a:rPr lang="en-US" dirty="0" smtClean="0"/>
              <a:t>CISSP, 5</a:t>
            </a:r>
            <a:r>
              <a:rPr lang="en-US" baseline="30000" dirty="0" smtClean="0"/>
              <a:t>th</a:t>
            </a:r>
            <a:r>
              <a:rPr lang="en-US" dirty="0" smtClean="0"/>
              <a:t> Edition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Autofit/>
          </a:bodyPr>
          <a:lstStyle/>
          <a:p>
            <a:r>
              <a:rPr lang="en-US" sz="2800" dirty="0" smtClean="0"/>
              <a:t>(3.8.1 </a:t>
            </a:r>
            <a:r>
              <a:rPr lang="en-US" sz="2800" dirty="0" err="1" smtClean="0"/>
              <a:t>Contd</a:t>
            </a:r>
            <a:r>
              <a:rPr lang="en-US" sz="2800" dirty="0" smtClean="0"/>
              <a:t>)</a:t>
            </a:r>
            <a:br>
              <a:rPr lang="en-US" sz="2800" dirty="0" smtClean="0"/>
            </a:br>
            <a:r>
              <a:rPr lang="en-US" sz="2800" dirty="0" smtClean="0"/>
              <a:t>Cipher </a:t>
            </a:r>
            <a:r>
              <a:rPr lang="en-US" sz="2800" dirty="0" smtClean="0"/>
              <a:t>Feedback Mode (CFB)</a:t>
            </a:r>
            <a:endParaRPr lang="en-US" sz="2800" dirty="0"/>
          </a:p>
        </p:txBody>
      </p:sp>
      <p:sp>
        <p:nvSpPr>
          <p:cNvPr id="5" name="Rounded Rectangle 4"/>
          <p:cNvSpPr/>
          <p:nvPr/>
        </p:nvSpPr>
        <p:spPr>
          <a:xfrm>
            <a:off x="381000" y="914400"/>
            <a:ext cx="8305800" cy="464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en-US" sz="3200" dirty="0" smtClean="0"/>
              <a:t>If you are going to send an encrypted e-mail to your boss, your e-mail client will use a symmetric block cipher working in CBC mode. </a:t>
            </a:r>
          </a:p>
          <a:p>
            <a:pPr>
              <a:buFont typeface="Arial" pitchFamily="34" charset="0"/>
              <a:buChar char="•"/>
            </a:pPr>
            <a:r>
              <a:rPr lang="en-US" sz="3200" dirty="0" smtClean="0"/>
              <a:t>The e-mail client would not use ECB mode, because most messages are long enough to show patterns that can be used to reverse-engineer the process and uncover the encryption key. </a:t>
            </a:r>
          </a:p>
        </p:txBody>
      </p:sp>
      <p:sp>
        <p:nvSpPr>
          <p:cNvPr id="6" name="Rounded Rectangle 5"/>
          <p:cNvSpPr/>
          <p:nvPr/>
        </p:nvSpPr>
        <p:spPr>
          <a:xfrm>
            <a:off x="533400" y="5715000"/>
            <a:ext cx="8153400" cy="9144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CBC mode is great to use when you need to send large chunks of data at a time</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Cipher Feedback Mode (CFB)</a:t>
            </a:r>
            <a:endParaRPr lang="en-US" dirty="0"/>
          </a:p>
        </p:txBody>
      </p:sp>
      <p:sp>
        <p:nvSpPr>
          <p:cNvPr id="5" name="Rounded Rectangle 4"/>
          <p:cNvSpPr/>
          <p:nvPr/>
        </p:nvSpPr>
        <p:spPr>
          <a:xfrm>
            <a:off x="381000" y="914400"/>
            <a:ext cx="8305800" cy="2362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en-US" sz="3200" dirty="0" smtClean="0"/>
              <a:t>But what if you are not sending large chunks of data at one time, but instead are sending a steady stream of data to a destination? </a:t>
            </a:r>
          </a:p>
        </p:txBody>
      </p:sp>
      <p:sp>
        <p:nvSpPr>
          <p:cNvPr id="7" name="Rounded Rectangle 6"/>
          <p:cNvSpPr/>
          <p:nvPr/>
        </p:nvSpPr>
        <p:spPr>
          <a:xfrm>
            <a:off x="533400" y="3581400"/>
            <a:ext cx="8153400" cy="2667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en-US" sz="2800" dirty="0" smtClean="0"/>
              <a:t>If you are working on a terminal that communicates with a back-end terminal server, what is really going on is that each keystroke and mouse movement you make is sent to the backend server in chunks of eight bits to be processed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Cipher Feedback Mode (CFB)</a:t>
            </a:r>
            <a:endParaRPr lang="en-US" dirty="0"/>
          </a:p>
        </p:txBody>
      </p:sp>
      <p:sp>
        <p:nvSpPr>
          <p:cNvPr id="5" name="Rounded Rectangle 4"/>
          <p:cNvSpPr/>
          <p:nvPr/>
        </p:nvSpPr>
        <p:spPr>
          <a:xfrm>
            <a:off x="381000" y="914400"/>
            <a:ext cx="8305800" cy="304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So even though it seems as though the computer you are working on is carrying out your commands and doing the processing you are requesting, it is not—this is happening on the server.</a:t>
            </a:r>
          </a:p>
        </p:txBody>
      </p:sp>
      <p:sp>
        <p:nvSpPr>
          <p:cNvPr id="4" name="Rounded Rectangle 3"/>
          <p:cNvSpPr/>
          <p:nvPr/>
        </p:nvSpPr>
        <p:spPr>
          <a:xfrm>
            <a:off x="457200" y="4114800"/>
            <a:ext cx="8229600" cy="2362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Thus, if you need to encrypt the data that go from your terminal to the terminal server, you could not use CBC mode because it only encrypts blocks of data 64 bits in size. You have blocks of eight bits you need to encrypt. So we use CFB mode…..</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323850" y="762000"/>
            <a:ext cx="8515350" cy="2286000"/>
          </a:xfrm>
          <a:prstGeom prst="rect">
            <a:avLst/>
          </a:prstGeom>
          <a:noFill/>
          <a:ln w="9525">
            <a:noFill/>
            <a:miter lim="800000"/>
            <a:headEnd/>
            <a:tailEnd/>
          </a:ln>
          <a:effectLst/>
        </p:spPr>
      </p:pic>
      <p:sp>
        <p:nvSpPr>
          <p:cNvPr id="5" name="Rounded Rectangle 4"/>
          <p:cNvSpPr/>
          <p:nvPr/>
        </p:nvSpPr>
        <p:spPr>
          <a:xfrm>
            <a:off x="381000" y="3733800"/>
            <a:ext cx="8305800" cy="160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Figure illustrates how CFB mode works, which is really a combination of a block cipher and a stream cipher.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Cipher Feedback Mode (CFB)</a:t>
            </a:r>
            <a:endParaRPr lang="en-US" dirty="0"/>
          </a:p>
        </p:txBody>
      </p:sp>
      <p:sp>
        <p:nvSpPr>
          <p:cNvPr id="4" name="Rounded Rectangle 3"/>
          <p:cNvSpPr/>
          <p:nvPr/>
        </p:nvSpPr>
        <p:spPr>
          <a:xfrm>
            <a:off x="457200" y="3124200"/>
            <a:ext cx="8229600" cy="35814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Recall how stream ciphers work: The key and the IV are used by the algorithm to create a </a:t>
            </a:r>
            <a:r>
              <a:rPr lang="en-US" sz="3200" dirty="0" err="1" smtClean="0"/>
              <a:t>keystream</a:t>
            </a:r>
            <a:r>
              <a:rPr lang="en-US" sz="3200" dirty="0" smtClean="0"/>
              <a:t>, which is just a random set of bits. This set of bits is </a:t>
            </a:r>
            <a:r>
              <a:rPr lang="en-US" sz="3200" dirty="0" err="1" smtClean="0"/>
              <a:t>XORed</a:t>
            </a:r>
            <a:r>
              <a:rPr lang="en-US" sz="3200" dirty="0" smtClean="0"/>
              <a:t> to the block of plaintext, which results in the same size block of </a:t>
            </a:r>
            <a:r>
              <a:rPr lang="en-US" sz="3200" dirty="0" err="1" smtClean="0"/>
              <a:t>ciphertext</a:t>
            </a:r>
            <a:r>
              <a:rPr lang="en-US" sz="3200" dirty="0" smtClean="0"/>
              <a:t>.</a:t>
            </a:r>
            <a:endParaRPr lang="en-US" sz="3200" dirty="0"/>
          </a:p>
        </p:txBody>
      </p:sp>
      <p:sp>
        <p:nvSpPr>
          <p:cNvPr id="6" name="Rounded Rectangle 5"/>
          <p:cNvSpPr/>
          <p:nvPr/>
        </p:nvSpPr>
        <p:spPr>
          <a:xfrm>
            <a:off x="381000" y="1219200"/>
            <a:ext cx="8229600" cy="160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For the first block of eight bits that needs to be</a:t>
            </a:r>
          </a:p>
          <a:p>
            <a:r>
              <a:rPr lang="en-US" sz="2800" dirty="0" smtClean="0"/>
              <a:t>encrypted, we do the same thing we did in CBC mode, which is to use an IV.</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Cipher Feedback Mode (CFB)</a:t>
            </a:r>
            <a:endParaRPr lang="en-US" dirty="0"/>
          </a:p>
        </p:txBody>
      </p:sp>
      <p:sp>
        <p:nvSpPr>
          <p:cNvPr id="5" name="Rounded Rectangle 4"/>
          <p:cNvSpPr/>
          <p:nvPr/>
        </p:nvSpPr>
        <p:spPr>
          <a:xfrm>
            <a:off x="381000" y="914400"/>
            <a:ext cx="8305800" cy="548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en-US" sz="3200" dirty="0" smtClean="0"/>
              <a:t>So the first block (eight bits) is </a:t>
            </a:r>
            <a:r>
              <a:rPr lang="en-US" sz="3200" dirty="0" err="1" smtClean="0"/>
              <a:t>XORed</a:t>
            </a:r>
            <a:r>
              <a:rPr lang="en-US" sz="3200" dirty="0" smtClean="0"/>
              <a:t> to the set of bits created through the </a:t>
            </a:r>
            <a:r>
              <a:rPr lang="en-US" sz="3200" dirty="0" err="1" smtClean="0"/>
              <a:t>keystream</a:t>
            </a:r>
            <a:r>
              <a:rPr lang="en-US" sz="3200" dirty="0" smtClean="0"/>
              <a:t> generator. </a:t>
            </a:r>
          </a:p>
          <a:p>
            <a:pPr>
              <a:buFont typeface="Arial" pitchFamily="34" charset="0"/>
              <a:buChar char="•"/>
            </a:pPr>
            <a:r>
              <a:rPr lang="en-US" sz="3200" dirty="0" smtClean="0"/>
              <a:t>Two things take place with this resulting eight-bit block of </a:t>
            </a:r>
            <a:r>
              <a:rPr lang="en-US" sz="3200" dirty="0" err="1" smtClean="0"/>
              <a:t>ciphertext</a:t>
            </a:r>
            <a:r>
              <a:rPr lang="en-US" sz="3200" dirty="0" smtClean="0"/>
              <a:t>. </a:t>
            </a:r>
          </a:p>
          <a:p>
            <a:pPr>
              <a:buFont typeface="Arial" pitchFamily="34" charset="0"/>
              <a:buChar char="•"/>
            </a:pPr>
            <a:r>
              <a:rPr lang="en-US" sz="3200" dirty="0" smtClean="0"/>
              <a:t>One copy goes over the wire to the destination (in our scenario, to the terminal server), and another copy is used to encrypt the next block of eight-bit plaintext.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57200" y="381000"/>
            <a:ext cx="8229600" cy="2209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Adding this copy of </a:t>
            </a:r>
            <a:r>
              <a:rPr lang="en-US" sz="3200" dirty="0" err="1" smtClean="0"/>
              <a:t>ciphertext</a:t>
            </a:r>
            <a:r>
              <a:rPr lang="en-US" sz="3200" dirty="0" smtClean="0"/>
              <a:t> to the encryption process of the next block adds more randomness to the encryption process.</a:t>
            </a:r>
            <a:endParaRPr lang="en-US" sz="3200" dirty="0"/>
          </a:p>
        </p:txBody>
      </p:sp>
      <p:sp>
        <p:nvSpPr>
          <p:cNvPr id="6" name="Rounded Rectangle 5"/>
          <p:cNvSpPr/>
          <p:nvPr/>
        </p:nvSpPr>
        <p:spPr>
          <a:xfrm>
            <a:off x="533400" y="2819400"/>
            <a:ext cx="8153400" cy="2362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We walked through a scenario where eight-bit blocks needed to be encrypted, but in reality CFB mode can be used to encrypt any size blocks, even blocks of just one bit.</a:t>
            </a:r>
          </a:p>
        </p:txBody>
      </p:sp>
      <p:sp>
        <p:nvSpPr>
          <p:cNvPr id="7" name="Rounded Rectangle 6"/>
          <p:cNvSpPr/>
          <p:nvPr/>
        </p:nvSpPr>
        <p:spPr>
          <a:xfrm>
            <a:off x="609600" y="5334000"/>
            <a:ext cx="8077200" cy="1295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But since most of our encoding maps eight bits to one character, using CFB to encrypt eight-bit blocks is very common.</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Review</a:t>
            </a:r>
            <a:endParaRPr lang="en-US" dirty="0"/>
          </a:p>
        </p:txBody>
      </p:sp>
      <p:sp>
        <p:nvSpPr>
          <p:cNvPr id="3" name="Rounded Rectangle 2"/>
          <p:cNvSpPr/>
          <p:nvPr/>
        </p:nvSpPr>
        <p:spPr>
          <a:xfrm>
            <a:off x="381000" y="990600"/>
            <a:ext cx="8458200" cy="2209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en-US" sz="2800" dirty="0" smtClean="0"/>
              <a:t>We use ECB mode for the process of encrypting small amounts of data, such as a key or PIN value. These components will be around 64 bits or more, so ECB mode works as a true block cipher. </a:t>
            </a:r>
          </a:p>
        </p:txBody>
      </p:sp>
      <p:sp>
        <p:nvSpPr>
          <p:cNvPr id="4" name="Rounded Rectangle 3"/>
          <p:cNvSpPr/>
          <p:nvPr/>
        </p:nvSpPr>
        <p:spPr>
          <a:xfrm>
            <a:off x="457200" y="3352800"/>
            <a:ext cx="8305800" cy="1371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en-US" sz="2800" dirty="0" smtClean="0"/>
              <a:t>We can use CBC mode to encrypt larger amounts of data , in block sizes of 64 bits. </a:t>
            </a:r>
          </a:p>
        </p:txBody>
      </p:sp>
      <p:sp>
        <p:nvSpPr>
          <p:cNvPr id="5" name="Rounded Rectangle 4"/>
          <p:cNvSpPr/>
          <p:nvPr/>
        </p:nvSpPr>
        <p:spPr>
          <a:xfrm>
            <a:off x="533400" y="4953000"/>
            <a:ext cx="8229600" cy="167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en-US" sz="2800" dirty="0" smtClean="0"/>
              <a:t>In situations where you need to encrypt a smaller amount of data, you need the cipher to work like a stream cipher and to encrypt individual bits of the blocks, as in CFB.</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Output Feedback Mode </a:t>
            </a:r>
            <a:endParaRPr lang="en-US" dirty="0"/>
          </a:p>
        </p:txBody>
      </p:sp>
      <p:sp>
        <p:nvSpPr>
          <p:cNvPr id="3" name="Rounded Rectangle 2"/>
          <p:cNvSpPr/>
          <p:nvPr/>
        </p:nvSpPr>
        <p:spPr>
          <a:xfrm>
            <a:off x="533400" y="1828800"/>
            <a:ext cx="8001000" cy="2209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In some cases, you still need to encrypt a small amount of data at a time (one to eight bits), but you need to ensure possible errors do not affect your encryption and decryption processes.</a:t>
            </a:r>
          </a:p>
          <a:p>
            <a:endParaRPr lang="en-US" sz="28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323850" y="990600"/>
            <a:ext cx="8515350" cy="2286000"/>
          </a:xfrm>
          <a:prstGeom prst="rect">
            <a:avLst/>
          </a:prstGeom>
          <a:noFill/>
          <a:ln w="9525">
            <a:noFill/>
            <a:miter lim="800000"/>
            <a:headEnd/>
            <a:tailEnd/>
          </a:ln>
          <a:effectLst/>
        </p:spPr>
      </p:pic>
      <p:sp>
        <p:nvSpPr>
          <p:cNvPr id="4" name="Rounded Rectangle 3"/>
          <p:cNvSpPr/>
          <p:nvPr/>
        </p:nvSpPr>
        <p:spPr>
          <a:xfrm>
            <a:off x="533400" y="3505200"/>
            <a:ext cx="8077200" cy="3200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If you look again at the  Figure  for CFB, you see that the </a:t>
            </a:r>
            <a:r>
              <a:rPr lang="en-US" sz="2400" dirty="0" err="1" smtClean="0"/>
              <a:t>ciphertext</a:t>
            </a:r>
            <a:r>
              <a:rPr lang="en-US" sz="2400" dirty="0" smtClean="0"/>
              <a:t> from the previous block is used to encrypt the next block of plaintext. What if a bit in the first </a:t>
            </a:r>
            <a:r>
              <a:rPr lang="en-US" sz="2400" dirty="0" err="1" smtClean="0"/>
              <a:t>ciphertext</a:t>
            </a:r>
            <a:r>
              <a:rPr lang="en-US" sz="2400" dirty="0" smtClean="0"/>
              <a:t> gets corrupted? Then we have corrupted values going into the process of encrypting the next block of plaintext, and this problem just continues because of the use of chaining in this mode.</a:t>
            </a:r>
            <a:endParaRPr lang="en-US" sz="2400" dirty="0"/>
          </a:p>
        </p:txBody>
      </p:sp>
      <p:sp>
        <p:nvSpPr>
          <p:cNvPr id="6" name="Title 5"/>
          <p:cNvSpPr>
            <a:spLocks noGrp="1"/>
          </p:cNvSpPr>
          <p:nvPr>
            <p:ph type="title"/>
          </p:nvPr>
        </p:nvSpPr>
        <p:spPr>
          <a:xfrm>
            <a:off x="457200" y="0"/>
            <a:ext cx="8229600" cy="1143000"/>
          </a:xfrm>
        </p:spPr>
        <p:txBody>
          <a:bodyPr/>
          <a:lstStyle/>
          <a:p>
            <a:r>
              <a:rPr lang="en-US" dirty="0" smtClean="0"/>
              <a:t>CFB Review</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347663" y="1162050"/>
            <a:ext cx="8448675" cy="2419350"/>
          </a:xfrm>
          <a:prstGeom prst="rect">
            <a:avLst/>
          </a:prstGeom>
          <a:noFill/>
          <a:ln w="9525">
            <a:noFill/>
            <a:miter lim="800000"/>
            <a:headEnd/>
            <a:tailEnd/>
          </a:ln>
          <a:effectLst/>
        </p:spPr>
      </p:pic>
      <p:sp>
        <p:nvSpPr>
          <p:cNvPr id="4" name="Rounded Rectangle 3"/>
          <p:cNvSpPr/>
          <p:nvPr/>
        </p:nvSpPr>
        <p:spPr>
          <a:xfrm>
            <a:off x="533400" y="3733800"/>
            <a:ext cx="8077200" cy="2438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Now look at the Figure . It looks terribly similar to the previous Figure  (CFB), but notice that the values used to encrypt the next block of plaintext are coming directly from the </a:t>
            </a:r>
            <a:r>
              <a:rPr lang="en-US" sz="2400" dirty="0" err="1" smtClean="0"/>
              <a:t>keystream</a:t>
            </a:r>
            <a:r>
              <a:rPr lang="en-US" sz="2400" dirty="0" smtClean="0"/>
              <a:t>, not from the resulting </a:t>
            </a:r>
            <a:r>
              <a:rPr lang="en-US" sz="2400" dirty="0" err="1" smtClean="0"/>
              <a:t>ciphertext</a:t>
            </a:r>
            <a:r>
              <a:rPr lang="en-US" sz="2400" dirty="0" smtClean="0"/>
              <a:t>. This is the difference between the two modes.</a:t>
            </a:r>
            <a:endParaRPr lang="en-US" sz="2400" dirty="0"/>
          </a:p>
        </p:txBody>
      </p:sp>
      <p:sp>
        <p:nvSpPr>
          <p:cNvPr id="5" name="Title 4"/>
          <p:cNvSpPr>
            <a:spLocks noGrp="1"/>
          </p:cNvSpPr>
          <p:nvPr>
            <p:ph type="title"/>
          </p:nvPr>
        </p:nvSpPr>
        <p:spPr/>
        <p:txBody>
          <a:bodyPr/>
          <a:lstStyle/>
          <a:p>
            <a:r>
              <a:rPr lang="en-US" dirty="0" smtClean="0"/>
              <a:t>Output Feedback Mode</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09600" y="457200"/>
            <a:ext cx="7924800" cy="3276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en-US" sz="2800" dirty="0" smtClean="0"/>
              <a:t>If you need to encrypt something that would be very sensitive to these types of errors, such as digitized video or digitized voice signals, you should not use CFB mode.</a:t>
            </a:r>
          </a:p>
          <a:p>
            <a:pPr>
              <a:buFont typeface="Arial" pitchFamily="34" charset="0"/>
              <a:buChar char="•"/>
            </a:pPr>
            <a:r>
              <a:rPr lang="en-US" sz="2800" dirty="0" smtClean="0"/>
              <a:t>You should use OFB mode instead, which reduces the chance that these types of bit corruptions can take place.</a:t>
            </a:r>
          </a:p>
        </p:txBody>
      </p:sp>
      <p:sp>
        <p:nvSpPr>
          <p:cNvPr id="4" name="Rounded Rectangle 3"/>
          <p:cNvSpPr/>
          <p:nvPr/>
        </p:nvSpPr>
        <p:spPr>
          <a:xfrm>
            <a:off x="762000" y="3962400"/>
            <a:ext cx="7772400" cy="2514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So OFB is a mode that a block cipher can work in when it needs to emulate a stream, because it encrypts small amounts of data at a time, but it has a smaller chance of creating and extending errors throughout the full encryption process.</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33400" y="457200"/>
            <a:ext cx="8077200" cy="2057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To ensure OFB and CFB are providing the most protection possible, the size of the </a:t>
            </a:r>
            <a:r>
              <a:rPr lang="en-US" sz="2800" dirty="0" err="1" smtClean="0"/>
              <a:t>ciphertext</a:t>
            </a:r>
            <a:r>
              <a:rPr lang="en-US" sz="2800" dirty="0" smtClean="0"/>
              <a:t> (in CFB) or </a:t>
            </a:r>
            <a:r>
              <a:rPr lang="en-US" sz="2800" dirty="0" err="1" smtClean="0"/>
              <a:t>keystream</a:t>
            </a:r>
            <a:r>
              <a:rPr lang="en-US" sz="2800" dirty="0" smtClean="0"/>
              <a:t> values (in OFB) needs to be the same size as the block of plaintext being encrypted. </a:t>
            </a:r>
            <a:endParaRPr lang="en-US" sz="2800" dirty="0"/>
          </a:p>
        </p:txBody>
      </p:sp>
      <p:sp>
        <p:nvSpPr>
          <p:cNvPr id="3" name="Rounded Rectangle 2"/>
          <p:cNvSpPr/>
          <p:nvPr/>
        </p:nvSpPr>
        <p:spPr>
          <a:xfrm>
            <a:off x="533400" y="2743200"/>
            <a:ext cx="8153400" cy="2133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This means that if you are using CFB and are encrypting eight bits at a time, the </a:t>
            </a:r>
            <a:r>
              <a:rPr lang="en-US" sz="2800" dirty="0" err="1" smtClean="0"/>
              <a:t>ciphertext</a:t>
            </a:r>
            <a:r>
              <a:rPr lang="en-US" sz="2800" dirty="0" smtClean="0"/>
              <a:t> you bring forward from the previous encryption block needs to be eight bits. Otherwise, you are repeating values over and over, which introduces patterns. </a:t>
            </a:r>
            <a:endParaRPr lang="en-US" sz="2800" dirty="0"/>
          </a:p>
        </p:txBody>
      </p:sp>
      <p:sp>
        <p:nvSpPr>
          <p:cNvPr id="4" name="Rounded Rectangle 3"/>
          <p:cNvSpPr/>
          <p:nvPr/>
        </p:nvSpPr>
        <p:spPr>
          <a:xfrm>
            <a:off x="609600" y="5181600"/>
            <a:ext cx="8153400" cy="1371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(This is the same reason why a one-time pad should be used only one time and should be as long as the message itself.)</a:t>
            </a: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Counter Mode (CTR)</a:t>
            </a:r>
            <a:endParaRPr lang="en-US" dirty="0"/>
          </a:p>
        </p:txBody>
      </p:sp>
      <p:sp>
        <p:nvSpPr>
          <p:cNvPr id="4" name="Rounded Rectangle 3"/>
          <p:cNvSpPr/>
          <p:nvPr/>
        </p:nvSpPr>
        <p:spPr>
          <a:xfrm>
            <a:off x="381000" y="1371600"/>
            <a:ext cx="8305800" cy="480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Counter Mode (CTR) is very similar to OFB mode, but instead of using a randomly unique IV value to generate the </a:t>
            </a:r>
            <a:r>
              <a:rPr lang="en-US" sz="3200" dirty="0" err="1" smtClean="0"/>
              <a:t>keystream</a:t>
            </a:r>
            <a:r>
              <a:rPr lang="en-US" sz="3200" dirty="0" smtClean="0"/>
              <a:t> values, this mode uses an IV counter that increments for each plaintext block that needs to be encrypted. The unique counter ensures that each block is </a:t>
            </a:r>
            <a:r>
              <a:rPr lang="en-US" sz="3200" dirty="0" err="1" smtClean="0"/>
              <a:t>XORed</a:t>
            </a:r>
            <a:r>
              <a:rPr lang="en-US" sz="3200" dirty="0" smtClean="0"/>
              <a:t> with a unique </a:t>
            </a:r>
            <a:r>
              <a:rPr lang="en-US" sz="3200" dirty="0" err="1" smtClean="0"/>
              <a:t>keystream</a:t>
            </a:r>
            <a:r>
              <a:rPr lang="en-US" sz="3200" dirty="0" smtClean="0"/>
              <a:t> value.</a:t>
            </a:r>
            <a:endParaRPr lang="en-US"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Counter Mode (CTR)</a:t>
            </a:r>
            <a:endParaRPr lang="en-US" dirty="0"/>
          </a:p>
        </p:txBody>
      </p:sp>
      <p:sp>
        <p:nvSpPr>
          <p:cNvPr id="4" name="Rounded Rectangle 3"/>
          <p:cNvSpPr/>
          <p:nvPr/>
        </p:nvSpPr>
        <p:spPr>
          <a:xfrm>
            <a:off x="381000" y="1371600"/>
            <a:ext cx="8305800" cy="3124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The other difference is that there is no chaining involved, which means no </a:t>
            </a:r>
            <a:r>
              <a:rPr lang="en-US" sz="3200" dirty="0" err="1" smtClean="0"/>
              <a:t>ciphertext</a:t>
            </a:r>
            <a:endParaRPr lang="en-US" sz="3200" dirty="0" smtClean="0"/>
          </a:p>
          <a:p>
            <a:r>
              <a:rPr lang="en-US" sz="3200" dirty="0" smtClean="0"/>
              <a:t>is brought forward to encrypt the next block. Since there is no chaining, the encryption</a:t>
            </a:r>
          </a:p>
          <a:p>
            <a:r>
              <a:rPr lang="en-US" sz="3200" dirty="0" smtClean="0"/>
              <a:t>of the individual blocks can happen in parallel, which increases the performance.</a:t>
            </a:r>
          </a:p>
        </p:txBody>
      </p:sp>
      <p:sp>
        <p:nvSpPr>
          <p:cNvPr id="5" name="Rounded Rectangle 4"/>
          <p:cNvSpPr/>
          <p:nvPr/>
        </p:nvSpPr>
        <p:spPr>
          <a:xfrm>
            <a:off x="533400" y="4876800"/>
            <a:ext cx="8153400" cy="1600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main reason CTR would be used instead of the other modes is performance.</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419100" y="457200"/>
            <a:ext cx="8305800" cy="3095625"/>
          </a:xfrm>
          <a:prstGeom prst="rect">
            <a:avLst/>
          </a:prstGeom>
          <a:noFill/>
          <a:ln w="9525">
            <a:noFill/>
            <a:miter lim="800000"/>
            <a:headEnd/>
            <a:tailEnd/>
          </a:ln>
          <a:effectLst/>
        </p:spPr>
      </p:pic>
      <p:sp>
        <p:nvSpPr>
          <p:cNvPr id="3" name="Rounded Rectangle 2"/>
          <p:cNvSpPr/>
          <p:nvPr/>
        </p:nvSpPr>
        <p:spPr>
          <a:xfrm>
            <a:off x="685800" y="3886200"/>
            <a:ext cx="7848600" cy="2209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This mode has been around for quite some time and is used in encrypting ATM cells for virtual circuits, in IPSec, and is now integrated in the new wireless security standard, 802.11i. </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Use CTR ?</a:t>
            </a:r>
            <a:endParaRPr lang="en-US" dirty="0"/>
          </a:p>
        </p:txBody>
      </p:sp>
      <p:sp>
        <p:nvSpPr>
          <p:cNvPr id="3" name="Rounded Rectangle 2"/>
          <p:cNvSpPr/>
          <p:nvPr/>
        </p:nvSpPr>
        <p:spPr>
          <a:xfrm>
            <a:off x="533400" y="1828800"/>
            <a:ext cx="8153400" cy="4267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 developer would choose to use this mode in these situations because individual ATM cells or packets going through an IPSec tunnel or over radio frequencies may not arrive at the destination in order. Since chaining is not involved, the destination</a:t>
            </a:r>
          </a:p>
          <a:p>
            <a:r>
              <a:rPr lang="en-US" sz="2800" dirty="0" smtClean="0"/>
              <a:t>can decrypt and begin processing the packets without having to wait for the full message to arrive and </a:t>
            </a:r>
            <a:r>
              <a:rPr lang="en-US" sz="2800" i="1" dirty="0" smtClean="0"/>
              <a:t>then decrypt all the data.</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3.8.2 Triple </a:t>
            </a:r>
            <a:r>
              <a:rPr lang="en-US" dirty="0" smtClean="0"/>
              <a:t>DES (3DES)</a:t>
            </a:r>
            <a:endParaRPr lang="en-US" dirty="0"/>
          </a:p>
        </p:txBody>
      </p:sp>
      <p:sp>
        <p:nvSpPr>
          <p:cNvPr id="3" name="Rounded Rectangle 2"/>
          <p:cNvSpPr/>
          <p:nvPr/>
        </p:nvSpPr>
        <p:spPr>
          <a:xfrm>
            <a:off x="381000" y="1295400"/>
            <a:ext cx="8382000" cy="3429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We went from DES to Triple-DES (3DES), so it might seem we skipped Double-DES. We did. Double-DES has a key length of 112 bits, but there is a specific attack against Double-DES that reduces its work factor to about the same as DES. Thus, it is no more secure than DES. So let’s move on to 3DES.</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Triple DES (3DES)</a:t>
            </a:r>
            <a:endParaRPr lang="en-US" dirty="0"/>
          </a:p>
        </p:txBody>
      </p:sp>
      <p:sp>
        <p:nvSpPr>
          <p:cNvPr id="3" name="Rounded Rectangle 2"/>
          <p:cNvSpPr/>
          <p:nvPr/>
        </p:nvSpPr>
        <p:spPr>
          <a:xfrm>
            <a:off x="381000" y="1295400"/>
            <a:ext cx="8382000" cy="441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Many successful attacks against DES and the realization that the useful lifetime of DES was about up brought much support for 3DES. NIST knew that a new standard had to be created, which ended up being AES, but a quick fix was needed in the meantime to provide more protection for sensitive data. The result: 3DES (also known as TDEA—Triple Data Encryption Algorithm).</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3DES Performance</a:t>
            </a:r>
            <a:endParaRPr lang="en-US" dirty="0"/>
          </a:p>
        </p:txBody>
      </p:sp>
      <p:sp>
        <p:nvSpPr>
          <p:cNvPr id="3" name="Rounded Rectangle 2"/>
          <p:cNvSpPr/>
          <p:nvPr/>
        </p:nvSpPr>
        <p:spPr>
          <a:xfrm>
            <a:off x="457200" y="1905000"/>
            <a:ext cx="8229600" cy="2819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3DES uses 48 rounds in its computation, which makes it highly resistant to differential cryptanalysis. However, because of the extra work 3DES performs, there is a heavy performance hit. It can take up to three times longer than DES to perform encryption and decryption.</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3DES Modes</a:t>
            </a:r>
            <a:endParaRPr lang="en-US" dirty="0"/>
          </a:p>
        </p:txBody>
      </p:sp>
      <p:sp>
        <p:nvSpPr>
          <p:cNvPr id="3" name="Rounded Rectangle 2"/>
          <p:cNvSpPr/>
          <p:nvPr/>
        </p:nvSpPr>
        <p:spPr>
          <a:xfrm>
            <a:off x="457200" y="990600"/>
            <a:ext cx="8305800" cy="3200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Although NIST has selected the </a:t>
            </a:r>
            <a:r>
              <a:rPr lang="en-US" sz="2800" dirty="0" err="1" smtClean="0"/>
              <a:t>Rijndael</a:t>
            </a:r>
            <a:r>
              <a:rPr lang="en-US" sz="2800" dirty="0" smtClean="0"/>
              <a:t> algorithm to replace DES as the AES, NIST and others expect 3DES to be around and used for quite some time. 3DES can work in different modes, and the mode chosen dictates the number of keys used and what functions are carried out</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3DES Modes</a:t>
            </a:r>
            <a:endParaRPr lang="en-US" dirty="0"/>
          </a:p>
        </p:txBody>
      </p:sp>
      <p:sp>
        <p:nvSpPr>
          <p:cNvPr id="4" name="Content Placeholder 3"/>
          <p:cNvSpPr>
            <a:spLocks noGrp="1"/>
          </p:cNvSpPr>
          <p:nvPr>
            <p:ph idx="1"/>
          </p:nvPr>
        </p:nvSpPr>
        <p:spPr/>
        <p:txBody>
          <a:bodyPr>
            <a:normAutofit fontScale="85000" lnSpcReduction="10000"/>
          </a:bodyPr>
          <a:lstStyle/>
          <a:p>
            <a:r>
              <a:rPr lang="en-US" b="1" dirty="0" smtClean="0">
                <a:solidFill>
                  <a:schemeClr val="tx2"/>
                </a:solidFill>
              </a:rPr>
              <a:t>DES-EEE3</a:t>
            </a:r>
            <a:r>
              <a:rPr lang="en-US" b="1" dirty="0" smtClean="0"/>
              <a:t> </a:t>
            </a:r>
            <a:r>
              <a:rPr lang="en-US" dirty="0" smtClean="0"/>
              <a:t>Uses three different keys for encryption, and the data are encrypted, encrypted, encrypted</a:t>
            </a:r>
          </a:p>
          <a:p>
            <a:r>
              <a:rPr lang="en-US" b="1" dirty="0" smtClean="0">
                <a:solidFill>
                  <a:schemeClr val="tx2"/>
                </a:solidFill>
              </a:rPr>
              <a:t>DES-EDE3</a:t>
            </a:r>
            <a:r>
              <a:rPr lang="en-US" b="1" dirty="0" smtClean="0"/>
              <a:t> </a:t>
            </a:r>
            <a:r>
              <a:rPr lang="en-US" dirty="0" smtClean="0"/>
              <a:t>Uses three different keys for encryption, and the data are encrypted, decrypted, and encrypted</a:t>
            </a:r>
          </a:p>
          <a:p>
            <a:r>
              <a:rPr lang="en-US" b="1" dirty="0" smtClean="0">
                <a:solidFill>
                  <a:schemeClr val="tx2"/>
                </a:solidFill>
              </a:rPr>
              <a:t>DES-EEE2</a:t>
            </a:r>
            <a:r>
              <a:rPr lang="en-US" b="1" dirty="0" smtClean="0"/>
              <a:t> </a:t>
            </a:r>
            <a:r>
              <a:rPr lang="en-US" dirty="0" smtClean="0"/>
              <a:t>The same as DES-EEE3 but uses only two keys, and the first and third encryption processes use the same key</a:t>
            </a:r>
          </a:p>
          <a:p>
            <a:r>
              <a:rPr lang="en-US" b="1" dirty="0" smtClean="0">
                <a:solidFill>
                  <a:schemeClr val="tx2"/>
                </a:solidFill>
              </a:rPr>
              <a:t>DES-EDE2</a:t>
            </a:r>
            <a:r>
              <a:rPr lang="en-US" b="1" dirty="0" smtClean="0"/>
              <a:t> </a:t>
            </a:r>
            <a:r>
              <a:rPr lang="en-US" dirty="0" smtClean="0"/>
              <a:t>The same as DES-EDE3 but uses only two keys, and the first and third encryption processes use the same key</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EDE ?</a:t>
            </a:r>
            <a:endParaRPr lang="en-US" dirty="0"/>
          </a:p>
        </p:txBody>
      </p:sp>
      <p:sp>
        <p:nvSpPr>
          <p:cNvPr id="4" name="Rounded Rectangle 3"/>
          <p:cNvSpPr/>
          <p:nvPr/>
        </p:nvSpPr>
        <p:spPr>
          <a:xfrm>
            <a:off x="457200" y="1371600"/>
            <a:ext cx="8229600" cy="4572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EDE may seem a little odd at first. How much protection could be provided by encrypting something, decrypting it, and encrypting it again? The decrypting portion here is decrypted with a different key. When data are encrypted with one symmetric key and decrypted with a different symmetric key, it is jumbled even more. So the data are not actually decrypted in the middle function, they are just run through a decryption process with a different key. Pretty tricky.</a:t>
            </a:r>
            <a:endParaRPr lang="en-US"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1005</TotalTime>
  <Words>1670</Words>
  <Application>Microsoft Office PowerPoint</Application>
  <PresentationFormat>On-screen Show (4:3)</PresentationFormat>
  <Paragraphs>67</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Cryptography An Introduction  Continued…</vt:lpstr>
      <vt:lpstr>(3.8.1 Contd) Cipher Feedback Mode (CFB)</vt:lpstr>
      <vt:lpstr>Cipher Feedback Mode (CFB)</vt:lpstr>
      <vt:lpstr>Cipher Feedback Mode (CFB)</vt:lpstr>
      <vt:lpstr>Slide 5</vt:lpstr>
      <vt:lpstr>Cipher Feedback Mode (CFB)</vt:lpstr>
      <vt:lpstr>Cipher Feedback Mode (CFB)</vt:lpstr>
      <vt:lpstr>Slide 8</vt:lpstr>
      <vt:lpstr>Review</vt:lpstr>
      <vt:lpstr>Output Feedback Mode </vt:lpstr>
      <vt:lpstr>CFB Review</vt:lpstr>
      <vt:lpstr>Output Feedback Mode</vt:lpstr>
      <vt:lpstr>Slide 13</vt:lpstr>
      <vt:lpstr>Slide 14</vt:lpstr>
      <vt:lpstr>Counter Mode (CTR)</vt:lpstr>
      <vt:lpstr>Counter Mode (CTR)</vt:lpstr>
      <vt:lpstr>Slide 17</vt:lpstr>
      <vt:lpstr>Why Use CTR ?</vt:lpstr>
      <vt:lpstr>3.8.2 Triple DES (3DES)</vt:lpstr>
      <vt:lpstr>Triple DES (3DES)</vt:lpstr>
      <vt:lpstr>3DES Performance</vt:lpstr>
      <vt:lpstr>3DES Modes</vt:lpstr>
      <vt:lpstr>3DES Modes</vt:lpstr>
      <vt:lpstr>EDE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125</cp:revision>
  <dcterms:created xsi:type="dcterms:W3CDTF">2010-12-30T15:12:45Z</dcterms:created>
  <dcterms:modified xsi:type="dcterms:W3CDTF">2011-09-04T16:35:17Z</dcterms:modified>
</cp:coreProperties>
</file>