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1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5" r:id="rId10"/>
    <p:sldId id="320" r:id="rId11"/>
    <p:sldId id="322" r:id="rId12"/>
    <p:sldId id="321" r:id="rId13"/>
    <p:sldId id="323" r:id="rId14"/>
    <p:sldId id="324" r:id="rId15"/>
    <p:sldId id="326" r:id="rId16"/>
    <p:sldId id="327" r:id="rId17"/>
    <p:sldId id="328" r:id="rId18"/>
    <p:sldId id="329" r:id="rId19"/>
    <p:sldId id="331" r:id="rId20"/>
    <p:sldId id="332" r:id="rId21"/>
    <p:sldId id="334" r:id="rId22"/>
    <p:sldId id="335" r:id="rId23"/>
    <p:sldId id="337" r:id="rId24"/>
    <p:sldId id="338" r:id="rId25"/>
    <p:sldId id="339" r:id="rId26"/>
    <p:sldId id="340" r:id="rId27"/>
    <p:sldId id="341" r:id="rId28"/>
    <p:sldId id="344" r:id="rId29"/>
    <p:sldId id="34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C8217-3FC1-4E31-83D5-28C1136313B7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5684C-DAA9-4103-9B2B-00822C6D23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ock_combination000005340309Smal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124200"/>
            <a:ext cx="5066411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21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Cryptography</a:t>
            </a:r>
            <a:br>
              <a:rPr lang="en-US" dirty="0" smtClean="0"/>
            </a:br>
            <a:r>
              <a:rPr lang="en-US" dirty="0" smtClean="0"/>
              <a:t>An Introduction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3886200"/>
            <a:ext cx="6400800" cy="1752600"/>
          </a:xfrm>
        </p:spPr>
        <p:txBody>
          <a:bodyPr/>
          <a:lstStyle/>
          <a:p>
            <a:r>
              <a:rPr lang="en-US" dirty="0" err="1" smtClean="0"/>
              <a:t>Shon</a:t>
            </a:r>
            <a:r>
              <a:rPr lang="en-US" dirty="0" smtClean="0"/>
              <a:t> Harris</a:t>
            </a:r>
          </a:p>
          <a:p>
            <a:r>
              <a:rPr lang="en-US" dirty="0" smtClean="0"/>
              <a:t>CISSP, 5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3.7 Symmetric Algorithms</a:t>
            </a:r>
            <a:br>
              <a:rPr lang="en-US" b="1" dirty="0" smtClean="0"/>
            </a:br>
            <a:r>
              <a:rPr lang="en-US" b="1" dirty="0" smtClean="0"/>
              <a:t>Block </a:t>
            </a:r>
            <a:r>
              <a:rPr lang="en-US" b="1" dirty="0" smtClean="0"/>
              <a:t>and Stream Ciphers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57200" y="1676400"/>
            <a:ext cx="8229600" cy="2819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/>
              <a:t>The two main types of symmetric algorithms are block ciphers, which work on blocks of bits, and stream ciphers, which work on one bit at a time.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3.7.1 Block </a:t>
            </a:r>
            <a:r>
              <a:rPr lang="en-US" b="1" dirty="0" smtClean="0"/>
              <a:t>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a </a:t>
            </a:r>
            <a:r>
              <a:rPr lang="en-US" b="1" i="1" dirty="0" smtClean="0"/>
              <a:t>block cipher </a:t>
            </a:r>
            <a:r>
              <a:rPr lang="en-US" dirty="0" smtClean="0"/>
              <a:t>is used for encryption and decryption purposes, the message is divided into blocks of bits</a:t>
            </a:r>
          </a:p>
          <a:p>
            <a:r>
              <a:rPr lang="en-US" dirty="0" smtClean="0"/>
              <a:t>These blocks are then put through mathematical functions, one block at a time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4419600"/>
            <a:ext cx="7848600" cy="2057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Suppose you need to encrypt a message you are sending to your friend and you are using a block cipher that uses 64 bits. Your message of 640 bits is chopped up into 10 individual blocks of 64 bits.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838200" y="1676400"/>
            <a:ext cx="7696200" cy="1447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bg1"/>
                </a:solidFill>
              </a:rPr>
              <a:t>Each block is put through a succession of mathematical formulas, and what you end up with is 10 blocks of encrypted text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38200" y="3276600"/>
            <a:ext cx="7848600" cy="3124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/>
              <a:t>You send this encrypted message to your friend. He has to have the same block cipher</a:t>
            </a:r>
          </a:p>
          <a:p>
            <a:r>
              <a:rPr lang="en-US" sz="3200" dirty="0" smtClean="0"/>
              <a:t>and key, and those 10 </a:t>
            </a:r>
            <a:r>
              <a:rPr lang="en-US" sz="3200" dirty="0" err="1" smtClean="0"/>
              <a:t>ciphertext</a:t>
            </a:r>
            <a:r>
              <a:rPr lang="en-US" sz="3200" dirty="0" smtClean="0"/>
              <a:t> blocks go back through the algorithm in the reverse</a:t>
            </a:r>
          </a:p>
          <a:p>
            <a:r>
              <a:rPr lang="en-US" sz="3200" dirty="0" smtClean="0"/>
              <a:t>sequence and end up in your plaintext message.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Cipher Diagram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" y="1800225"/>
            <a:ext cx="876300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57200" y="1447800"/>
            <a:ext cx="8305800" cy="419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/>
              <a:t>A strong cipher contains the right level of two main attributes: confusion and diffusion.</a:t>
            </a:r>
          </a:p>
          <a:p>
            <a:r>
              <a:rPr lang="en-US" sz="3600" b="1" i="1" dirty="0" smtClean="0"/>
              <a:t>Confusion is commonly carried out through substitution, while diffusion is carried out by using transposition. </a:t>
            </a:r>
            <a:endParaRPr lang="en-US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609600" y="3500718"/>
            <a:ext cx="8077200" cy="26714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/>
              <a:t>The randomness of the key values and the complexity of the mathematical functions dictate the level of confusion and diffusion involved.</a:t>
            </a:r>
            <a:endParaRPr lang="en-US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609600" y="609600"/>
            <a:ext cx="8001000" cy="2590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/>
              <a:t>For a cipher to be considered strong, it must contain both of these attributes, to ensure that reverse-engineering is basically impossible.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Confusion and Diffusion Example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457200" y="1371600"/>
            <a:ext cx="8305800" cy="48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Suppose I have 500 wooden blocks with individual</a:t>
            </a:r>
          </a:p>
          <a:p>
            <a:r>
              <a:rPr lang="en-US" sz="2800" dirty="0" smtClean="0"/>
              <a:t>letters written on them. I line them all up to spell out a paragraph (plaintext). Then I substitute 300 of them with another set of 300 blocks (</a:t>
            </a:r>
            <a:r>
              <a:rPr lang="en-US" sz="2800" b="1" dirty="0" smtClean="0">
                <a:solidFill>
                  <a:srgbClr val="FFFF00"/>
                </a:solidFill>
              </a:rPr>
              <a:t>confusion through substitution</a:t>
            </a:r>
            <a:r>
              <a:rPr lang="en-US" sz="2800" dirty="0" smtClean="0"/>
              <a:t>). Then I scramble all of these blocks up (</a:t>
            </a:r>
            <a:r>
              <a:rPr lang="en-US" sz="2800" b="1" dirty="0" smtClean="0">
                <a:solidFill>
                  <a:srgbClr val="FFFF00"/>
                </a:solidFill>
              </a:rPr>
              <a:t>diffusion through transposition</a:t>
            </a:r>
            <a:r>
              <a:rPr lang="en-US" sz="2800" dirty="0" smtClean="0"/>
              <a:t>) and leave them in a pile. For you to figure out my original message, you would have to substitute the correct blocks and then put them back in the right order.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Confusion pertains to making the relationship between the key and resulting </a:t>
            </a:r>
            <a:r>
              <a:rPr lang="en-US" dirty="0" err="1" smtClean="0"/>
              <a:t>ciphertext</a:t>
            </a:r>
            <a:r>
              <a:rPr lang="en-US" dirty="0" smtClean="0"/>
              <a:t> as complex as possible so the key cannot be uncovered from the </a:t>
            </a:r>
            <a:r>
              <a:rPr lang="en-US" dirty="0" err="1" smtClean="0"/>
              <a:t>ciphertext</a:t>
            </a:r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 err="1" smtClean="0"/>
              <a:t>ciphertext</a:t>
            </a:r>
            <a:r>
              <a:rPr lang="en-US" dirty="0" smtClean="0"/>
              <a:t> value should depend upon several parts of the key, but this mapping between the key values and the </a:t>
            </a:r>
            <a:r>
              <a:rPr lang="en-US" dirty="0" err="1" smtClean="0"/>
              <a:t>ciphertext</a:t>
            </a:r>
            <a:r>
              <a:rPr lang="en-US" dirty="0" smtClean="0"/>
              <a:t> values should seem completely random to the observer.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Diffusion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Diffusion (transposition) means that a single plaintext bit has influence over several of the </a:t>
            </a:r>
            <a:r>
              <a:rPr lang="en-US" dirty="0" err="1" smtClean="0"/>
              <a:t>ciphertext</a:t>
            </a:r>
            <a:r>
              <a:rPr lang="en-US" dirty="0" smtClean="0"/>
              <a:t> bits</a:t>
            </a:r>
          </a:p>
          <a:p>
            <a:r>
              <a:rPr lang="en-US" dirty="0" smtClean="0"/>
              <a:t>Changing a plaintext value should change many </a:t>
            </a:r>
            <a:r>
              <a:rPr lang="en-US" dirty="0" err="1" smtClean="0"/>
              <a:t>ciphertext</a:t>
            </a:r>
            <a:r>
              <a:rPr lang="en-US" dirty="0" smtClean="0"/>
              <a:t> values, not just one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1000" y="4343400"/>
            <a:ext cx="8305800" cy="2133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In fact, in a strong block cipher, if one plaintext bit is changed, it will change every </a:t>
            </a:r>
            <a:r>
              <a:rPr lang="en-US" sz="2800" dirty="0" err="1" smtClean="0"/>
              <a:t>ciphertext</a:t>
            </a:r>
            <a:r>
              <a:rPr lang="en-US" sz="2800" dirty="0" smtClean="0"/>
              <a:t> bit with the probability of 50 percent. This means that if one plaintext bit changes, then about half of the </a:t>
            </a:r>
            <a:r>
              <a:rPr lang="en-US" sz="2800" dirty="0" err="1" smtClean="0"/>
              <a:t>ciphertext</a:t>
            </a:r>
            <a:r>
              <a:rPr lang="en-US" sz="2800" dirty="0" smtClean="0"/>
              <a:t> bits will change.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 Block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Block ciphers use diffusion and confusion in their methods. The Figure shows a conceptual example of a simplistic block cipher.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81000" y="3200400"/>
            <a:ext cx="8382000" cy="320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It has four block inputs, and each block is made up of four bits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The block algorithm has two layers of four-bit substitution boxes called </a:t>
            </a:r>
            <a:r>
              <a:rPr lang="en-US" sz="2800" i="1" dirty="0" smtClean="0"/>
              <a:t>S-boxes. </a:t>
            </a:r>
          </a:p>
          <a:p>
            <a:pPr>
              <a:buFont typeface="Arial" pitchFamily="34" charset="0"/>
              <a:buChar char="•"/>
            </a:pPr>
            <a:r>
              <a:rPr lang="en-US" sz="2800" i="1" dirty="0" smtClean="0"/>
              <a:t>Each S-box contains a lookup table used by the algorithm as </a:t>
            </a:r>
            <a:r>
              <a:rPr lang="en-US" sz="2800" dirty="0" smtClean="0"/>
              <a:t>instructions on how the bits should be encrypted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-72769"/>
            <a:ext cx="6400800" cy="533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ounded Rectangle 2"/>
          <p:cNvSpPr/>
          <p:nvPr/>
        </p:nvSpPr>
        <p:spPr>
          <a:xfrm>
            <a:off x="1447800" y="838200"/>
            <a:ext cx="1143000" cy="1143000"/>
          </a:xfrm>
          <a:prstGeom prst="round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57200" y="5334000"/>
            <a:ext cx="83058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A message is divided into blocks of bits, and substitution and transposition functions are performed on those blocks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S-Boxes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The Figure shows that the key dictates what S-boxes are to be used when scrambling the original message from readable plaintext to encrypted non-readable cipher text</a:t>
            </a:r>
          </a:p>
          <a:p>
            <a:r>
              <a:rPr lang="en-US" dirty="0" smtClean="0"/>
              <a:t>Each S-box contains the different substitution methods that can be performed on each block. </a:t>
            </a: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33400" y="4953000"/>
            <a:ext cx="8153400" cy="15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This example is simplistic—most block ciphers work with blocks of 32, 64, or 128 bits in size, and many more S-boxes are usually involved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3.7.2 Stream </a:t>
            </a:r>
            <a:r>
              <a:rPr lang="en-US" b="1" dirty="0" smtClean="0"/>
              <a:t>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As stated earlier, a block cipher performs mathematical functions on blocks of bits.</a:t>
            </a:r>
          </a:p>
          <a:p>
            <a:r>
              <a:rPr lang="en-US" sz="3600" dirty="0" smtClean="0"/>
              <a:t>A stream cipher, on the other hand, does not divide a message into blocks</a:t>
            </a:r>
          </a:p>
          <a:p>
            <a:r>
              <a:rPr lang="en-US" sz="3600" dirty="0" smtClean="0"/>
              <a:t>Instead, a </a:t>
            </a:r>
            <a:r>
              <a:rPr lang="en-US" sz="3600" b="1" i="1" dirty="0" smtClean="0"/>
              <a:t>stream cipher </a:t>
            </a:r>
            <a:r>
              <a:rPr lang="en-US" sz="3600" dirty="0" smtClean="0"/>
              <a:t>treats the message as a stream of bits and performs mathematical functions on each bit individually.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using a stream cipher, a plaintext bit will be transformed into a different </a:t>
            </a:r>
            <a:r>
              <a:rPr lang="en-US" dirty="0" err="1" smtClean="0"/>
              <a:t>ciphertext</a:t>
            </a:r>
            <a:r>
              <a:rPr lang="en-US" dirty="0" smtClean="0"/>
              <a:t> bit each time it is encrypted</a:t>
            </a:r>
          </a:p>
          <a:p>
            <a:r>
              <a:rPr lang="en-US" dirty="0" smtClean="0"/>
              <a:t>Stream ciphers use </a:t>
            </a:r>
            <a:r>
              <a:rPr lang="en-US" b="1" i="1" dirty="0" err="1" smtClean="0"/>
              <a:t>keystream</a:t>
            </a:r>
            <a:r>
              <a:rPr lang="en-US" b="1" i="1" dirty="0" smtClean="0"/>
              <a:t> generators, </a:t>
            </a:r>
            <a:r>
              <a:rPr lang="en-US" dirty="0" smtClean="0"/>
              <a:t>which</a:t>
            </a:r>
            <a:r>
              <a:rPr lang="en-US" b="1" i="1" dirty="0" smtClean="0"/>
              <a:t> </a:t>
            </a:r>
            <a:r>
              <a:rPr lang="en-US" dirty="0" smtClean="0"/>
              <a:t>produce a stream of bits that is </a:t>
            </a:r>
            <a:r>
              <a:rPr lang="en-US" dirty="0" err="1" smtClean="0"/>
              <a:t>XORed</a:t>
            </a:r>
            <a:r>
              <a:rPr lang="en-US" dirty="0" smtClean="0"/>
              <a:t> with the plaintext bits to produce </a:t>
            </a:r>
            <a:r>
              <a:rPr lang="en-US" dirty="0" err="1" smtClean="0"/>
              <a:t>ciphertext</a:t>
            </a:r>
            <a:r>
              <a:rPr lang="en-US" dirty="0" smtClean="0"/>
              <a:t>, as shown in the Figure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2063" y="1385888"/>
            <a:ext cx="661987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609600" y="5486400"/>
            <a:ext cx="81534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With stream ciphers, the bits generated by the </a:t>
            </a:r>
            <a:r>
              <a:rPr lang="en-US" sz="2400" dirty="0" err="1" smtClean="0">
                <a:solidFill>
                  <a:schemeClr val="bg1"/>
                </a:solidFill>
              </a:rPr>
              <a:t>keystream</a:t>
            </a:r>
            <a:r>
              <a:rPr lang="en-US" sz="2400" dirty="0" smtClean="0">
                <a:solidFill>
                  <a:schemeClr val="bg1"/>
                </a:solidFill>
              </a:rPr>
              <a:t>  generator are </a:t>
            </a:r>
            <a:r>
              <a:rPr lang="en-US" sz="2400" dirty="0" err="1" smtClean="0">
                <a:solidFill>
                  <a:schemeClr val="bg1"/>
                </a:solidFill>
              </a:rPr>
              <a:t>XORed</a:t>
            </a:r>
            <a:r>
              <a:rPr lang="en-US" sz="2400" dirty="0" smtClean="0">
                <a:solidFill>
                  <a:schemeClr val="bg1"/>
                </a:solidFill>
              </a:rPr>
              <a:t> with the bits of the plaintext message.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 Cipher Diagram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Similarity With One-time Pad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457200" y="1905000"/>
            <a:ext cx="8305800" cy="419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/>
              <a:t>This process is very similar to the one-time pad explained earlier. The individual bits in the one-time pad are used to encrypt the individual bits of the message through the XOR function, and in a stream algorithm the individual bits created by the </a:t>
            </a:r>
            <a:r>
              <a:rPr lang="en-US" sz="3200" dirty="0" err="1" smtClean="0"/>
              <a:t>keystream</a:t>
            </a:r>
            <a:r>
              <a:rPr lang="en-US" sz="3200" dirty="0" smtClean="0"/>
              <a:t> generator are used to encrypt the</a:t>
            </a:r>
          </a:p>
          <a:p>
            <a:r>
              <a:rPr lang="en-US" sz="3200" dirty="0" smtClean="0"/>
              <a:t>bits of the message through XOR also.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Of Key In Stream Ciphers 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62000" y="1524000"/>
            <a:ext cx="7848600" cy="457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/>
              <a:t>If the cryptosystem were only dependent upon the symmetric stream algorithm, an attacker could get a copy of the plaintext and the resulting </a:t>
            </a:r>
            <a:r>
              <a:rPr lang="en-US" sz="3200" dirty="0" err="1" smtClean="0"/>
              <a:t>ciphertext</a:t>
            </a:r>
            <a:r>
              <a:rPr lang="en-US" sz="3200" dirty="0" smtClean="0"/>
              <a:t>, XOR them together, and find the </a:t>
            </a:r>
            <a:r>
              <a:rPr lang="en-US" sz="3200" dirty="0" err="1" smtClean="0"/>
              <a:t>keystream</a:t>
            </a:r>
            <a:r>
              <a:rPr lang="en-US" sz="3200" dirty="0" smtClean="0"/>
              <a:t> to use in decrypting other messages. So the smart people decided to stick a key into the mix.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3400" y="304800"/>
            <a:ext cx="8001000" cy="198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In block ciphers, it is the key that determines what functions are applied to the plaintext and in what order. The key provides the randomness of the encryption process.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600" y="2590800"/>
            <a:ext cx="7924800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As stated earlier, most encryption algorithms are public, so people know how they work. The secret ingredient is the key.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4572000"/>
            <a:ext cx="7924800" cy="1905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In stream ciphers, the key also provides randomness, so that the stream of bits that is </a:t>
            </a:r>
            <a:r>
              <a:rPr lang="en-US" sz="2800" dirty="0" err="1" smtClean="0"/>
              <a:t>XORed</a:t>
            </a:r>
            <a:r>
              <a:rPr lang="en-US" sz="2800" dirty="0" smtClean="0"/>
              <a:t> to the plaintext is as random as possible.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838" y="1524000"/>
            <a:ext cx="869632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ounded Rectangle 2"/>
          <p:cNvSpPr/>
          <p:nvPr/>
        </p:nvSpPr>
        <p:spPr>
          <a:xfrm>
            <a:off x="304800" y="4876800"/>
            <a:ext cx="8610600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Both the sending and receiving ends must have the same key to generate the same </a:t>
            </a:r>
            <a:r>
              <a:rPr lang="en-US" sz="2800" dirty="0" err="1" smtClean="0"/>
              <a:t>keystream</a:t>
            </a:r>
            <a:r>
              <a:rPr lang="en-US" sz="2800" dirty="0" smtClean="0"/>
              <a:t> for proper encryption and decryption purposes.</a:t>
            </a:r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Of Key In Stream Ciphers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Initialization Vectors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Initialization vectors (IVs) are random values that are used with algorithms to ensure patterns are not created during the encryption process. </a:t>
            </a:r>
          </a:p>
          <a:p>
            <a:r>
              <a:rPr lang="en-US" dirty="0" smtClean="0"/>
              <a:t>They are used with keys and do not need to be encrypted when being sent to the destination.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Initialization Vectors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33400" y="1447800"/>
            <a:ext cx="8229600" cy="2057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If IVs are not used, then two identical plaintext values that are encrypted with the same key will create the same </a:t>
            </a:r>
            <a:r>
              <a:rPr lang="en-US" sz="2800" dirty="0" err="1" smtClean="0"/>
              <a:t>ciphertext</a:t>
            </a:r>
            <a:r>
              <a:rPr lang="en-US" sz="2800" dirty="0" smtClean="0"/>
              <a:t>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600" y="3886200"/>
            <a:ext cx="8153400" cy="19812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Providing attackers with these types of patterns can make their job easier in breaking the encryption method and uncovering the key.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“IV” Example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447800"/>
            <a:ext cx="8229600" cy="2362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For example, if we have the plaintext value of “See Spot run” two times within our message, we need to make sure that even though there is a pattern in the plaintext message, a pattern in the resulting </a:t>
            </a:r>
            <a:r>
              <a:rPr lang="en-US" sz="2800" dirty="0" err="1" smtClean="0"/>
              <a:t>ciphertext</a:t>
            </a:r>
            <a:r>
              <a:rPr lang="en-US" sz="2800" dirty="0" smtClean="0"/>
              <a:t> will not be created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600" y="4191000"/>
            <a:ext cx="8001000" cy="2057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So the IV and key are both used by the algorithm to provide more randomness to the encryption process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Characteristics </a:t>
            </a:r>
            <a:br>
              <a:rPr lang="en-US" dirty="0" smtClean="0"/>
            </a:br>
            <a:r>
              <a:rPr lang="en-US" dirty="0" smtClean="0"/>
              <a:t>Of Strong Stream 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Long periods of no repeating patterns within </a:t>
            </a:r>
            <a:r>
              <a:rPr lang="en-US" b="1" dirty="0" err="1" smtClean="0">
                <a:solidFill>
                  <a:schemeClr val="tx2"/>
                </a:solidFill>
              </a:rPr>
              <a:t>keystream</a:t>
            </a:r>
            <a:r>
              <a:rPr lang="en-US" b="1" dirty="0" smtClean="0">
                <a:solidFill>
                  <a:schemeClr val="tx2"/>
                </a:solidFill>
              </a:rPr>
              <a:t> values </a:t>
            </a:r>
          </a:p>
          <a:p>
            <a:pPr lvl="1"/>
            <a:r>
              <a:rPr lang="en-US" dirty="0" smtClean="0"/>
              <a:t>Bits generated by the </a:t>
            </a:r>
            <a:r>
              <a:rPr lang="en-US" dirty="0" err="1" smtClean="0"/>
              <a:t>keystream</a:t>
            </a:r>
            <a:r>
              <a:rPr lang="en-US" dirty="0" smtClean="0"/>
              <a:t> must be random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Statistically unpredictable </a:t>
            </a:r>
            <a:r>
              <a:rPr lang="en-US" b="1" dirty="0" err="1" smtClean="0">
                <a:solidFill>
                  <a:schemeClr val="tx2"/>
                </a:solidFill>
              </a:rPr>
              <a:t>keystream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en-US" dirty="0" smtClean="0"/>
              <a:t>The bits generated from the </a:t>
            </a:r>
            <a:r>
              <a:rPr lang="en-US" dirty="0" err="1" smtClean="0"/>
              <a:t>keystream</a:t>
            </a:r>
            <a:r>
              <a:rPr lang="en-US" dirty="0" smtClean="0"/>
              <a:t> generator cannot be predicted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A </a:t>
            </a:r>
            <a:r>
              <a:rPr lang="en-US" b="1" dirty="0" err="1" smtClean="0">
                <a:solidFill>
                  <a:schemeClr val="tx2"/>
                </a:solidFill>
              </a:rPr>
              <a:t>keystream</a:t>
            </a:r>
            <a:r>
              <a:rPr lang="en-US" b="1" dirty="0" smtClean="0">
                <a:solidFill>
                  <a:schemeClr val="tx2"/>
                </a:solidFill>
              </a:rPr>
              <a:t> not linearly related to the key </a:t>
            </a:r>
          </a:p>
          <a:p>
            <a:pPr lvl="1"/>
            <a:r>
              <a:rPr lang="en-US" dirty="0" smtClean="0"/>
              <a:t>If someone figures out the </a:t>
            </a:r>
            <a:r>
              <a:rPr lang="en-US" dirty="0" err="1" smtClean="0"/>
              <a:t>keystream</a:t>
            </a:r>
            <a:r>
              <a:rPr lang="en-US" dirty="0" smtClean="0"/>
              <a:t> values, that does not mean she now knows the key value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Statistically unbiased </a:t>
            </a:r>
            <a:r>
              <a:rPr lang="en-US" b="1" dirty="0" err="1" smtClean="0">
                <a:solidFill>
                  <a:schemeClr val="tx2"/>
                </a:solidFill>
              </a:rPr>
              <a:t>keystream</a:t>
            </a:r>
            <a:r>
              <a:rPr lang="en-US" b="1" dirty="0" smtClean="0">
                <a:solidFill>
                  <a:schemeClr val="tx2"/>
                </a:solidFill>
              </a:rPr>
              <a:t> (as many 0’s as 1’s)</a:t>
            </a:r>
          </a:p>
          <a:p>
            <a:pPr lvl="1"/>
            <a:r>
              <a:rPr lang="en-US" dirty="0" smtClean="0"/>
              <a:t>There should be no dominance in the number of 0’s or 1’s in the </a:t>
            </a:r>
            <a:r>
              <a:rPr lang="en-US" dirty="0" err="1" smtClean="0"/>
              <a:t>keystream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Stream &amp; Block Cipher Implementation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Stream ciphers </a:t>
            </a:r>
            <a:r>
              <a:rPr lang="en-US" dirty="0" smtClean="0"/>
              <a:t>require a lot of </a:t>
            </a:r>
            <a:r>
              <a:rPr lang="en-US" dirty="0" smtClean="0">
                <a:solidFill>
                  <a:schemeClr val="tx2"/>
                </a:solidFill>
              </a:rPr>
              <a:t>randomness and encrypt individual bits at a time</a:t>
            </a:r>
          </a:p>
          <a:p>
            <a:r>
              <a:rPr lang="en-US" dirty="0" smtClean="0"/>
              <a:t>This requires more processing power than block ciphers require, which is why </a:t>
            </a:r>
            <a:r>
              <a:rPr lang="en-US" dirty="0" smtClean="0">
                <a:solidFill>
                  <a:schemeClr val="tx2"/>
                </a:solidFill>
              </a:rPr>
              <a:t>stream ciphers are better suited to be implemented at the hardware level</a:t>
            </a:r>
          </a:p>
          <a:p>
            <a:r>
              <a:rPr lang="en-US" dirty="0" smtClean="0"/>
              <a:t>Because </a:t>
            </a:r>
            <a:r>
              <a:rPr lang="en-US" dirty="0" smtClean="0">
                <a:solidFill>
                  <a:schemeClr val="tx2"/>
                </a:solidFill>
              </a:rPr>
              <a:t>block ciphers </a:t>
            </a:r>
            <a:r>
              <a:rPr lang="en-US" dirty="0" smtClean="0"/>
              <a:t>do not require as much processing power, </a:t>
            </a:r>
            <a:r>
              <a:rPr lang="en-US" dirty="0" smtClean="0">
                <a:solidFill>
                  <a:schemeClr val="tx2"/>
                </a:solidFill>
              </a:rPr>
              <a:t>they can be easily implemented at the software level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 Ciphers Vs. One-time Pads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33400" y="1828800"/>
            <a:ext cx="8077200" cy="411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Stream ciphers were developed to provide the same type of protection one-time pads do, which is why they work in such a similar manner. In reality, stream ciphers cannot provide the level of protection one-time pads do, but because stream</a:t>
            </a:r>
          </a:p>
          <a:p>
            <a:r>
              <a:rPr lang="en-US" sz="2800" dirty="0" smtClean="0"/>
              <a:t>ciphers are implemented through software and automated means, they are much</a:t>
            </a:r>
          </a:p>
          <a:p>
            <a:r>
              <a:rPr lang="en-US" sz="2800" dirty="0" smtClean="0"/>
              <a:t>more practical.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3.7.3 Hybrid </a:t>
            </a:r>
            <a:r>
              <a:rPr lang="en-US" dirty="0" smtClean="0"/>
              <a:t>Encryption Systems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533400" y="1524000"/>
            <a:ext cx="7924800" cy="2590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Up to this point, we have figured out that symmetric algorithms are fast but have some drawbacks (lack of scalability, difficult key management, and they provide only confidentiality).</a:t>
            </a:r>
          </a:p>
          <a:p>
            <a:endParaRPr lang="en-US" sz="28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685800" y="4419600"/>
            <a:ext cx="7696200" cy="21336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Asymmetric algorithms do not have these drawbacks but are very slow. We just can’t seem to win. So we turn to a hybrid system that uses symmetric and asymmetric encryption methods together.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7391400" y="6324600"/>
            <a:ext cx="1143000" cy="304801"/>
          </a:xfrm>
        </p:spPr>
        <p:txBody>
          <a:bodyPr/>
          <a:lstStyle/>
          <a:p>
            <a:r>
              <a:rPr lang="en-US" sz="1600" dirty="0" smtClean="0"/>
              <a:t>PANKO</a:t>
            </a:r>
            <a:endParaRPr lang="en-US" sz="1600" dirty="0"/>
          </a:p>
        </p:txBody>
      </p:sp>
      <p:sp>
        <p:nvSpPr>
          <p:cNvPr id="49154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3E5B569-1714-4F7D-8594-80FDBCD4D7C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/>
              <a:t>Public Key Keying for Symmetric Session Keys</a:t>
            </a:r>
            <a:endParaRPr lang="en-US" sz="2400" dirty="0"/>
          </a:p>
        </p:txBody>
      </p:sp>
      <p:pic>
        <p:nvPicPr>
          <p:cNvPr id="49156" name="Picture 1" descr="S2C03F12 Pub Key Dist of Sym Keys"/>
          <p:cNvPicPr>
            <a:picLocks noChangeAspect="1" noChangeArrowheads="1"/>
          </p:cNvPicPr>
          <p:nvPr/>
        </p:nvPicPr>
        <p:blipFill>
          <a:blip r:embed="rId2"/>
          <a:srcRect l="4443" t="1753" r="4443" b="2315"/>
          <a:stretch>
            <a:fillRect/>
          </a:stretch>
        </p:blipFill>
        <p:spPr bwMode="auto">
          <a:xfrm>
            <a:off x="228600" y="762000"/>
            <a:ext cx="8458200" cy="577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457200" y="1905000"/>
            <a:ext cx="1524000" cy="1371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629400" y="1981200"/>
            <a:ext cx="1524000" cy="1371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85800" y="381000"/>
            <a:ext cx="7391400" cy="289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Public key cryptography uses two keys (public and private) generated by an asymmetric</a:t>
            </a:r>
          </a:p>
          <a:p>
            <a:r>
              <a:rPr lang="en-US" sz="2800" dirty="0" smtClean="0"/>
              <a:t>algorithm for protecting encryption keys and key distribution, and a secret key is generated</a:t>
            </a:r>
          </a:p>
          <a:p>
            <a:r>
              <a:rPr lang="en-US" sz="2800" dirty="0" smtClean="0"/>
              <a:t>by a symmetric algorithm and used for bulk encryption.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3962400"/>
            <a:ext cx="7315200" cy="2286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Then there is a hybrid use of the two different algorithms: asymmetric and symmetric. Each algorithm has its pros and cons, so using them together can be the best of both worlds.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1536</Words>
  <Application>Microsoft Office PowerPoint</Application>
  <PresentationFormat>On-screen Show (4:3)</PresentationFormat>
  <Paragraphs>92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Cryptography An Introduction  Continued…</vt:lpstr>
      <vt:lpstr>3.7 Symmetric Algorithms Block and Stream Ciphers</vt:lpstr>
      <vt:lpstr>3.7.1 Block Ciphers</vt:lpstr>
      <vt:lpstr>Slide 4</vt:lpstr>
      <vt:lpstr>Block Cipher Diagram</vt:lpstr>
      <vt:lpstr>Slide 6</vt:lpstr>
      <vt:lpstr>Slide 7</vt:lpstr>
      <vt:lpstr>Confusion and Diffusion Example</vt:lpstr>
      <vt:lpstr>Confusion</vt:lpstr>
      <vt:lpstr>Diffusion</vt:lpstr>
      <vt:lpstr>Example Of A Block Cipher</vt:lpstr>
      <vt:lpstr>Slide 12</vt:lpstr>
      <vt:lpstr>S-Boxes</vt:lpstr>
      <vt:lpstr>3.7.2 Stream Ciphers</vt:lpstr>
      <vt:lpstr>Slide 15</vt:lpstr>
      <vt:lpstr>Stream Cipher Diagram</vt:lpstr>
      <vt:lpstr>Similarity With One-time Pad</vt:lpstr>
      <vt:lpstr>Function Of Key In Stream Ciphers </vt:lpstr>
      <vt:lpstr>Slide 19</vt:lpstr>
      <vt:lpstr>Function Of Key In Stream Ciphers</vt:lpstr>
      <vt:lpstr>Initialization Vectors</vt:lpstr>
      <vt:lpstr>Initialization Vectors</vt:lpstr>
      <vt:lpstr>“IV” Example</vt:lpstr>
      <vt:lpstr>Characteristics  Of Strong Stream Ciphers</vt:lpstr>
      <vt:lpstr>Stream &amp; Block Cipher Implementation</vt:lpstr>
      <vt:lpstr>Stream Ciphers Vs. One-time Pads</vt:lpstr>
      <vt:lpstr>3.7.3 Hybrid Encryption Systems</vt:lpstr>
      <vt:lpstr>Public Key Keying for Symmetric Session Keys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Cryptography An Introduction</dc:title>
  <dc:creator>Nahil Mahmood/ITG/Lahore/MCB</dc:creator>
  <cp:lastModifiedBy>Nahil Mahmood/ITG/Lahore/MCB</cp:lastModifiedBy>
  <cp:revision>85</cp:revision>
  <dcterms:created xsi:type="dcterms:W3CDTF">2010-12-30T15:12:45Z</dcterms:created>
  <dcterms:modified xsi:type="dcterms:W3CDTF">2011-09-04T16:18:15Z</dcterms:modified>
</cp:coreProperties>
</file>