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12" r:id="rId2"/>
    <p:sldId id="281" r:id="rId3"/>
    <p:sldId id="282" r:id="rId4"/>
    <p:sldId id="283" r:id="rId5"/>
    <p:sldId id="285" r:id="rId6"/>
    <p:sldId id="316" r:id="rId7"/>
    <p:sldId id="317" r:id="rId8"/>
    <p:sldId id="286" r:id="rId9"/>
    <p:sldId id="287" r:id="rId10"/>
    <p:sldId id="289" r:id="rId11"/>
    <p:sldId id="290" r:id="rId12"/>
    <p:sldId id="291" r:id="rId13"/>
    <p:sldId id="293" r:id="rId14"/>
    <p:sldId id="318" r:id="rId15"/>
    <p:sldId id="319" r:id="rId16"/>
    <p:sldId id="294" r:id="rId17"/>
    <p:sldId id="298" r:id="rId18"/>
    <p:sldId id="300" r:id="rId19"/>
    <p:sldId id="301" r:id="rId20"/>
    <p:sldId id="303" r:id="rId21"/>
    <p:sldId id="321" r:id="rId22"/>
    <p:sldId id="304" r:id="rId23"/>
    <p:sldId id="320" r:id="rId24"/>
    <p:sldId id="302" r:id="rId25"/>
    <p:sldId id="307" r:id="rId26"/>
    <p:sldId id="308" r:id="rId27"/>
    <p:sldId id="309" r:id="rId28"/>
    <p:sldId id="310" r:id="rId29"/>
    <p:sldId id="322" r:id="rId30"/>
    <p:sldId id="311" r:id="rId31"/>
    <p:sldId id="31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637331-9FDB-48E3-A1CB-02159CC0A565}" type="slidenum">
              <a:rPr lang="en-US"/>
              <a:pPr/>
              <a:t>6</a:t>
            </a:fld>
            <a:endParaRPr lang="en-US"/>
          </a:p>
        </p:txBody>
      </p:sp>
      <p:sp>
        <p:nvSpPr>
          <p:cNvPr id="860162" name="Rectangle 2"/>
          <p:cNvSpPr>
            <a:spLocks noGrp="1" noRot="1" noChangeAspect="1" noChangeArrowheads="1" noTextEdit="1"/>
          </p:cNvSpPr>
          <p:nvPr>
            <p:ph type="sldImg"/>
          </p:nvPr>
        </p:nvSpPr>
        <p:spPr>
          <a:ln/>
        </p:spPr>
      </p:sp>
      <p:sp>
        <p:nvSpPr>
          <p:cNvPr id="86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D1AD75-E0EF-4C2A-8D8E-70452D1630FC}" type="slidenum">
              <a:rPr lang="en-US"/>
              <a:pPr/>
              <a:t>7</a:t>
            </a:fld>
            <a:endParaRPr lang="en-US"/>
          </a:p>
        </p:txBody>
      </p:sp>
      <p:sp>
        <p:nvSpPr>
          <p:cNvPr id="863234" name="Rectangle 2"/>
          <p:cNvSpPr>
            <a:spLocks noGrp="1" noRot="1" noChangeAspect="1" noChangeArrowheads="1" noTextEdit="1"/>
          </p:cNvSpPr>
          <p:nvPr>
            <p:ph type="sldImg"/>
          </p:nvPr>
        </p:nvSpPr>
        <p:spPr>
          <a:ln/>
        </p:spPr>
      </p:sp>
      <p:sp>
        <p:nvSpPr>
          <p:cNvPr id="86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E37E29-9872-44ED-AA89-B57C34C8AE28}" type="slidenum">
              <a:rPr lang="en-US"/>
              <a:pPr/>
              <a:t>14</a:t>
            </a:fld>
            <a:endParaRPr lang="en-US"/>
          </a:p>
        </p:txBody>
      </p:sp>
      <p:sp>
        <p:nvSpPr>
          <p:cNvPr id="1075202" name="Rectangle 2"/>
          <p:cNvSpPr>
            <a:spLocks noGrp="1" noRot="1" noChangeAspect="1" noChangeArrowheads="1" noTextEdit="1"/>
          </p:cNvSpPr>
          <p:nvPr>
            <p:ph type="sldImg"/>
          </p:nvPr>
        </p:nvSpPr>
        <p:spPr>
          <a:ln/>
        </p:spPr>
      </p:sp>
      <p:sp>
        <p:nvSpPr>
          <p:cNvPr id="107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7B2B2F-C8A5-40F0-8ECD-48B01356BF71}" type="slidenum">
              <a:rPr lang="en-US"/>
              <a:pPr/>
              <a:t>15</a:t>
            </a:fld>
            <a:endParaRPr lang="en-US"/>
          </a:p>
        </p:txBody>
      </p:sp>
      <p:sp>
        <p:nvSpPr>
          <p:cNvPr id="1085442" name="Rectangle 2"/>
          <p:cNvSpPr>
            <a:spLocks noGrp="1" noRot="1" noChangeAspect="1" noChangeArrowheads="1" noTextEdit="1"/>
          </p:cNvSpPr>
          <p:nvPr>
            <p:ph type="sldImg"/>
          </p:nvPr>
        </p:nvSpPr>
        <p:spPr>
          <a:ln/>
        </p:spPr>
      </p:sp>
      <p:sp>
        <p:nvSpPr>
          <p:cNvPr id="108544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2"/>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3.6 Methods </a:t>
            </a:r>
            <a:r>
              <a:rPr lang="en-US" b="1" dirty="0" smtClean="0"/>
              <a:t>Of Encryption</a:t>
            </a:r>
            <a:endParaRPr lang="en-US" b="1" dirty="0"/>
          </a:p>
        </p:txBody>
      </p:sp>
      <p:sp>
        <p:nvSpPr>
          <p:cNvPr id="3" name="Content Placeholder 2"/>
          <p:cNvSpPr>
            <a:spLocks noGrp="1"/>
          </p:cNvSpPr>
          <p:nvPr>
            <p:ph idx="1"/>
          </p:nvPr>
        </p:nvSpPr>
        <p:spPr/>
        <p:txBody>
          <a:bodyPr>
            <a:normAutofit/>
          </a:bodyPr>
          <a:lstStyle/>
          <a:p>
            <a:r>
              <a:rPr lang="en-US" dirty="0"/>
              <a:t>For two entities to be </a:t>
            </a:r>
            <a:r>
              <a:rPr lang="en-US" dirty="0" smtClean="0"/>
              <a:t>able to </a:t>
            </a:r>
            <a:r>
              <a:rPr lang="en-US" dirty="0"/>
              <a:t>communicate via encryption, </a:t>
            </a:r>
            <a:r>
              <a:rPr lang="en-US" dirty="0">
                <a:solidFill>
                  <a:schemeClr val="accent1"/>
                </a:solidFill>
              </a:rPr>
              <a:t>they must use the same algorithm </a:t>
            </a:r>
            <a:r>
              <a:rPr lang="en-US" dirty="0"/>
              <a:t>and, </a:t>
            </a:r>
            <a:r>
              <a:rPr lang="en-US" dirty="0">
                <a:solidFill>
                  <a:schemeClr val="accent1"/>
                </a:solidFill>
              </a:rPr>
              <a:t>many times</a:t>
            </a:r>
            <a:r>
              <a:rPr lang="en-US" dirty="0" smtClean="0">
                <a:solidFill>
                  <a:schemeClr val="accent1"/>
                </a:solidFill>
              </a:rPr>
              <a:t>, the </a:t>
            </a:r>
            <a:r>
              <a:rPr lang="en-US" dirty="0">
                <a:solidFill>
                  <a:schemeClr val="accent1"/>
                </a:solidFill>
              </a:rPr>
              <a:t>same </a:t>
            </a:r>
            <a:r>
              <a:rPr lang="en-US" dirty="0" smtClean="0">
                <a:solidFill>
                  <a:schemeClr val="accent1"/>
                </a:solidFill>
              </a:rPr>
              <a:t>key</a:t>
            </a:r>
            <a:endParaRPr lang="en-US" dirty="0" smtClean="0"/>
          </a:p>
          <a:p>
            <a:r>
              <a:rPr lang="en-US" dirty="0" smtClean="0"/>
              <a:t>In </a:t>
            </a:r>
            <a:r>
              <a:rPr lang="en-US" dirty="0"/>
              <a:t>some encryption technologies, the receiver and the sender </a:t>
            </a:r>
            <a:r>
              <a:rPr lang="en-US" dirty="0">
                <a:solidFill>
                  <a:schemeClr val="accent1"/>
                </a:solidFill>
              </a:rPr>
              <a:t>use </a:t>
            </a:r>
            <a:r>
              <a:rPr lang="en-US" dirty="0" smtClean="0">
                <a:solidFill>
                  <a:schemeClr val="accent1"/>
                </a:solidFill>
              </a:rPr>
              <a:t>the same </a:t>
            </a:r>
            <a:r>
              <a:rPr lang="en-US" dirty="0">
                <a:solidFill>
                  <a:schemeClr val="accent1"/>
                </a:solidFill>
              </a:rPr>
              <a:t>key</a:t>
            </a:r>
            <a:r>
              <a:rPr lang="en-US" dirty="0"/>
              <a:t>, and in other encryption technologies, they must use </a:t>
            </a:r>
            <a:r>
              <a:rPr lang="en-US" dirty="0">
                <a:solidFill>
                  <a:schemeClr val="accent1"/>
                </a:solidFill>
              </a:rPr>
              <a:t>different but related </a:t>
            </a:r>
            <a:r>
              <a:rPr lang="en-US" dirty="0" smtClean="0">
                <a:solidFill>
                  <a:schemeClr val="accent1"/>
                </a:solidFill>
              </a:rPr>
              <a:t>keys for </a:t>
            </a:r>
            <a:r>
              <a:rPr lang="en-US" dirty="0">
                <a:solidFill>
                  <a:schemeClr val="accent1"/>
                </a:solidFill>
              </a:rPr>
              <a:t>encryption and decryption </a:t>
            </a:r>
            <a:r>
              <a:rPr lang="en-US" dirty="0" smtClean="0">
                <a:solidFill>
                  <a:schemeClr val="accent1"/>
                </a:solidFill>
              </a:rPr>
              <a:t>purposes</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Symmetric vs. Asymmetric Algorithms</a:t>
            </a:r>
            <a:endParaRPr lang="en-US" dirty="0"/>
          </a:p>
        </p:txBody>
      </p:sp>
      <p:sp>
        <p:nvSpPr>
          <p:cNvPr id="3" name="Content Placeholder 2"/>
          <p:cNvSpPr>
            <a:spLocks noGrp="1"/>
          </p:cNvSpPr>
          <p:nvPr>
            <p:ph idx="1"/>
          </p:nvPr>
        </p:nvSpPr>
        <p:spPr/>
        <p:txBody>
          <a:bodyPr/>
          <a:lstStyle/>
          <a:p>
            <a:r>
              <a:rPr lang="en-US" dirty="0"/>
              <a:t>Cryptography algorithms are either </a:t>
            </a:r>
            <a:r>
              <a:rPr lang="en-US" b="1" i="1" dirty="0">
                <a:solidFill>
                  <a:schemeClr val="accent1"/>
                </a:solidFill>
              </a:rPr>
              <a:t>symmetric algorithms</a:t>
            </a:r>
            <a:r>
              <a:rPr lang="en-US" i="1" dirty="0"/>
              <a:t>, which use symmetric </a:t>
            </a:r>
            <a:r>
              <a:rPr lang="en-US" i="1" dirty="0" smtClean="0"/>
              <a:t>keys </a:t>
            </a:r>
            <a:r>
              <a:rPr lang="en-US" dirty="0" smtClean="0"/>
              <a:t>(also </a:t>
            </a:r>
            <a:r>
              <a:rPr lang="en-US" dirty="0"/>
              <a:t>called </a:t>
            </a:r>
            <a:r>
              <a:rPr lang="en-US" dirty="0">
                <a:solidFill>
                  <a:schemeClr val="accent1"/>
                </a:solidFill>
              </a:rPr>
              <a:t>secret keys</a:t>
            </a:r>
            <a:r>
              <a:rPr lang="en-US" dirty="0"/>
              <a:t>), or </a:t>
            </a:r>
            <a:r>
              <a:rPr lang="en-US" b="1" i="1" dirty="0">
                <a:solidFill>
                  <a:schemeClr val="accent1"/>
                </a:solidFill>
              </a:rPr>
              <a:t>asymmetric algorithms</a:t>
            </a:r>
            <a:r>
              <a:rPr lang="en-US" b="1" i="1" dirty="0"/>
              <a:t>, </a:t>
            </a:r>
            <a:r>
              <a:rPr lang="en-US" dirty="0"/>
              <a:t>which use </a:t>
            </a:r>
            <a:r>
              <a:rPr lang="en-US" dirty="0">
                <a:solidFill>
                  <a:schemeClr val="accent1"/>
                </a:solidFill>
              </a:rPr>
              <a:t>asymmetric keys </a:t>
            </a:r>
            <a:r>
              <a:rPr lang="en-US" dirty="0"/>
              <a:t>(</a:t>
            </a:r>
            <a:r>
              <a:rPr lang="en-US" dirty="0" smtClean="0"/>
              <a:t>also called </a:t>
            </a:r>
            <a:r>
              <a:rPr lang="en-US" dirty="0">
                <a:solidFill>
                  <a:schemeClr val="accent1"/>
                </a:solidFill>
              </a:rPr>
              <a:t>public and private keys</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3.6.1 Symmetric </a:t>
            </a:r>
            <a:r>
              <a:rPr lang="en-US" b="1" dirty="0"/>
              <a:t>Cryptography</a:t>
            </a:r>
            <a:endParaRPr lang="en-US" dirty="0"/>
          </a:p>
        </p:txBody>
      </p:sp>
      <p:sp>
        <p:nvSpPr>
          <p:cNvPr id="3" name="Content Placeholder 2"/>
          <p:cNvSpPr>
            <a:spLocks noGrp="1"/>
          </p:cNvSpPr>
          <p:nvPr>
            <p:ph idx="1"/>
          </p:nvPr>
        </p:nvSpPr>
        <p:spPr/>
        <p:txBody>
          <a:bodyPr/>
          <a:lstStyle/>
          <a:p>
            <a:r>
              <a:rPr lang="en-US" dirty="0"/>
              <a:t>In a cryptosystem that uses symmetric cryptography, </a:t>
            </a:r>
            <a:r>
              <a:rPr lang="en-US" dirty="0">
                <a:solidFill>
                  <a:schemeClr val="accent1"/>
                </a:solidFill>
              </a:rPr>
              <a:t>the sender and receiver use </a:t>
            </a:r>
            <a:r>
              <a:rPr lang="en-US" dirty="0" smtClean="0">
                <a:solidFill>
                  <a:schemeClr val="accent1"/>
                </a:solidFill>
              </a:rPr>
              <a:t>two instances </a:t>
            </a:r>
            <a:r>
              <a:rPr lang="en-US" dirty="0">
                <a:solidFill>
                  <a:schemeClr val="accent1"/>
                </a:solidFill>
              </a:rPr>
              <a:t>of the same key for encryption and decryption</a:t>
            </a:r>
            <a:r>
              <a:rPr lang="en-US" dirty="0"/>
              <a:t>, as shown in </a:t>
            </a:r>
            <a:r>
              <a:rPr lang="en-US" dirty="0" smtClean="0"/>
              <a:t>the Figure</a:t>
            </a:r>
          </a:p>
          <a:p>
            <a:r>
              <a:rPr lang="en-US" dirty="0" smtClean="0"/>
              <a:t>So the </a:t>
            </a:r>
            <a:r>
              <a:rPr lang="en-US" dirty="0">
                <a:solidFill>
                  <a:schemeClr val="accent1"/>
                </a:solidFill>
              </a:rPr>
              <a:t>key has dual functionality</a:t>
            </a:r>
            <a:r>
              <a:rPr lang="en-US" dirty="0"/>
              <a:t>, in that it can carry out both encryption and </a:t>
            </a:r>
            <a:r>
              <a:rPr lang="en-US" dirty="0" smtClean="0"/>
              <a:t>decryption processes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107951" y="533400"/>
            <a:ext cx="9045576" cy="5867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7896" name="Picture 8"/>
          <p:cNvPicPr>
            <a:picLocks noChangeAspect="1" noChangeArrowheads="1"/>
          </p:cNvPicPr>
          <p:nvPr/>
        </p:nvPicPr>
        <p:blipFill>
          <a:blip r:embed="rId3"/>
          <a:srcRect/>
          <a:stretch>
            <a:fillRect/>
          </a:stretch>
        </p:blipFill>
        <p:spPr bwMode="auto">
          <a:xfrm>
            <a:off x="228600" y="2286000"/>
            <a:ext cx="8785225" cy="3095625"/>
          </a:xfrm>
          <a:prstGeom prst="rect">
            <a:avLst/>
          </a:prstGeom>
          <a:noFill/>
          <a:ln w="9525">
            <a:noFill/>
            <a:miter lim="800000"/>
            <a:headEnd/>
            <a:tailEnd/>
          </a:ln>
          <a:effectLst/>
        </p:spPr>
      </p:pic>
      <p:sp>
        <p:nvSpPr>
          <p:cNvPr id="677905" name="Rectangle 17"/>
          <p:cNvSpPr>
            <a:spLocks noChangeArrowheads="1"/>
          </p:cNvSpPr>
          <p:nvPr/>
        </p:nvSpPr>
        <p:spPr bwMode="auto">
          <a:xfrm>
            <a:off x="0" y="0"/>
            <a:ext cx="9144000" cy="685800"/>
          </a:xfrm>
          <a:prstGeom prst="rect">
            <a:avLst/>
          </a:prstGeom>
          <a:solidFill>
            <a:srgbClr val="33CCFF"/>
          </a:solidFill>
          <a:ln w="9525">
            <a:solidFill>
              <a:schemeClr val="tx1"/>
            </a:solidFill>
            <a:miter lim="800000"/>
            <a:headEnd/>
            <a:tailEnd/>
          </a:ln>
          <a:effectLst/>
        </p:spPr>
        <p:txBody>
          <a:bodyPr wrap="none" anchor="ctr"/>
          <a:lstStyle/>
          <a:p>
            <a:pPr algn="ctr"/>
            <a:endParaRPr lang="en-US" sz="3200" i="0" baseline="0">
              <a:effectLst>
                <a:outerShdw blurRad="38100" dist="38100" dir="2700000" algn="tl">
                  <a:srgbClr val="FFFFFF"/>
                </a:outerShdw>
              </a:effectLst>
            </a:endParaRPr>
          </a:p>
        </p:txBody>
      </p:sp>
      <p:sp>
        <p:nvSpPr>
          <p:cNvPr id="677904" name="Text Box 16"/>
          <p:cNvSpPr txBox="1">
            <a:spLocks noChangeArrowheads="1"/>
          </p:cNvSpPr>
          <p:nvPr/>
        </p:nvSpPr>
        <p:spPr bwMode="auto">
          <a:xfrm>
            <a:off x="1376290" y="0"/>
            <a:ext cx="6396110" cy="584775"/>
          </a:xfrm>
          <a:prstGeom prst="rect">
            <a:avLst/>
          </a:prstGeom>
          <a:noFill/>
          <a:ln w="9525">
            <a:noFill/>
            <a:miter lim="800000"/>
            <a:headEnd/>
            <a:tailEnd/>
          </a:ln>
          <a:effectLst/>
        </p:spPr>
        <p:txBody>
          <a:bodyPr wrap="none">
            <a:spAutoFit/>
          </a:bodyPr>
          <a:lstStyle/>
          <a:p>
            <a:r>
              <a:rPr lang="en-US" sz="3200" dirty="0" smtClean="0"/>
              <a:t>General idea of symmetric-key cipher</a:t>
            </a:r>
            <a:endParaRPr lang="en-US" sz="3200" baseline="0" dirty="0"/>
          </a:p>
        </p:txBody>
      </p:sp>
      <p:sp>
        <p:nvSpPr>
          <p:cNvPr id="7" name="TextBox 6"/>
          <p:cNvSpPr txBox="1"/>
          <p:nvPr/>
        </p:nvSpPr>
        <p:spPr>
          <a:xfrm>
            <a:off x="7332802" y="6019800"/>
            <a:ext cx="1049198" cy="369332"/>
          </a:xfrm>
          <a:prstGeom prst="rect">
            <a:avLst/>
          </a:prstGeom>
          <a:noFill/>
        </p:spPr>
        <p:txBody>
          <a:bodyPr wrap="none" rtlCol="0">
            <a:spAutoFit/>
          </a:bodyPr>
          <a:lstStyle/>
          <a:p>
            <a:r>
              <a:rPr lang="en-US" dirty="0" err="1" smtClean="0"/>
              <a:t>Forouzan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0"/>
          </p:nvPr>
        </p:nvSpPr>
        <p:spPr>
          <a:xfrm>
            <a:off x="6477000" y="6264275"/>
            <a:ext cx="2133600" cy="365125"/>
          </a:xfrm>
        </p:spPr>
        <p:txBody>
          <a:bodyPr/>
          <a:lstStyle/>
          <a:p>
            <a:r>
              <a:rPr lang="en-US" sz="2400" dirty="0" err="1" smtClean="0"/>
              <a:t>Forouzan</a:t>
            </a:r>
            <a:endParaRPr lang="en-US" sz="2400" dirty="0"/>
          </a:p>
        </p:txBody>
      </p:sp>
      <p:sp>
        <p:nvSpPr>
          <p:cNvPr id="678928" name="Rectangle 16"/>
          <p:cNvSpPr>
            <a:spLocks noChangeArrowheads="1"/>
          </p:cNvSpPr>
          <p:nvPr/>
        </p:nvSpPr>
        <p:spPr bwMode="auto">
          <a:xfrm>
            <a:off x="0" y="0"/>
            <a:ext cx="9144000" cy="685800"/>
          </a:xfrm>
          <a:prstGeom prst="rect">
            <a:avLst/>
          </a:prstGeom>
          <a:solidFill>
            <a:srgbClr val="33CCFF"/>
          </a:solidFill>
          <a:ln w="9525">
            <a:solidFill>
              <a:schemeClr val="tx1"/>
            </a:solidFill>
            <a:miter lim="800000"/>
            <a:headEnd/>
            <a:tailEnd/>
          </a:ln>
          <a:effectLst/>
        </p:spPr>
        <p:txBody>
          <a:bodyPr wrap="none" anchor="ctr"/>
          <a:lstStyle/>
          <a:p>
            <a:pPr algn="ctr"/>
            <a:endParaRPr lang="en-US" sz="3200" i="0" baseline="0">
              <a:effectLst>
                <a:outerShdw blurRad="38100" dist="38100" dir="2700000" algn="tl">
                  <a:srgbClr val="FFFFFF"/>
                </a:outerShdw>
              </a:effectLst>
            </a:endParaRPr>
          </a:p>
        </p:txBody>
      </p:sp>
      <p:sp>
        <p:nvSpPr>
          <p:cNvPr id="678927" name="Text Box 15"/>
          <p:cNvSpPr txBox="1">
            <a:spLocks noChangeArrowheads="1"/>
          </p:cNvSpPr>
          <p:nvPr/>
        </p:nvSpPr>
        <p:spPr bwMode="auto">
          <a:xfrm>
            <a:off x="1017806" y="30163"/>
            <a:ext cx="6983194" cy="584775"/>
          </a:xfrm>
          <a:prstGeom prst="rect">
            <a:avLst/>
          </a:prstGeom>
          <a:noFill/>
          <a:ln w="9525">
            <a:noFill/>
            <a:miter lim="800000"/>
            <a:headEnd/>
            <a:tailEnd/>
          </a:ln>
          <a:effectLst/>
        </p:spPr>
        <p:txBody>
          <a:bodyPr wrap="none">
            <a:spAutoFit/>
          </a:bodyPr>
          <a:lstStyle/>
          <a:p>
            <a:r>
              <a:rPr lang="en-US" sz="3200" dirty="0" smtClean="0"/>
              <a:t>Locking and unlocking with the same key</a:t>
            </a:r>
            <a:endParaRPr lang="en-US" sz="3200" dirty="0"/>
          </a:p>
        </p:txBody>
      </p:sp>
      <p:pic>
        <p:nvPicPr>
          <p:cNvPr id="7" name="Picture 7"/>
          <p:cNvPicPr>
            <a:picLocks noChangeAspect="1" noChangeArrowheads="1"/>
          </p:cNvPicPr>
          <p:nvPr/>
        </p:nvPicPr>
        <p:blipFill>
          <a:blip r:embed="rId3"/>
          <a:srcRect/>
          <a:stretch>
            <a:fillRect/>
          </a:stretch>
        </p:blipFill>
        <p:spPr bwMode="auto">
          <a:xfrm>
            <a:off x="1079500" y="1371600"/>
            <a:ext cx="6983413" cy="2843212"/>
          </a:xfrm>
          <a:prstGeom prst="rect">
            <a:avLst/>
          </a:prstGeom>
          <a:noFill/>
          <a:ln w="9525">
            <a:noFill/>
            <a:miter lim="800000"/>
            <a:headEnd/>
            <a:tailEnd/>
          </a:ln>
          <a:effectLst/>
        </p:spPr>
      </p:pic>
      <p:sp>
        <p:nvSpPr>
          <p:cNvPr id="8" name="Text Box 15"/>
          <p:cNvSpPr txBox="1">
            <a:spLocks noChangeArrowheads="1"/>
          </p:cNvSpPr>
          <p:nvPr/>
        </p:nvSpPr>
        <p:spPr bwMode="auto">
          <a:xfrm>
            <a:off x="2018584" y="762000"/>
            <a:ext cx="4991816" cy="584775"/>
          </a:xfrm>
          <a:prstGeom prst="rect">
            <a:avLst/>
          </a:prstGeom>
          <a:noFill/>
          <a:ln w="9525">
            <a:noFill/>
            <a:miter lim="800000"/>
            <a:headEnd/>
            <a:tailEnd/>
          </a:ln>
          <a:effectLst/>
        </p:spPr>
        <p:txBody>
          <a:bodyPr wrap="none">
            <a:spAutoFit/>
          </a:bodyPr>
          <a:lstStyle/>
          <a:p>
            <a:r>
              <a:rPr lang="en-US" sz="3200" dirty="0" smtClean="0"/>
              <a:t>Symmetric Key Cryptography</a:t>
            </a:r>
            <a:endParaRPr lang="en-US" sz="3200" dirty="0"/>
          </a:p>
        </p:txBody>
      </p:sp>
      <p:sp>
        <p:nvSpPr>
          <p:cNvPr id="9" name="Rectangle 8"/>
          <p:cNvSpPr/>
          <p:nvPr/>
        </p:nvSpPr>
        <p:spPr>
          <a:xfrm>
            <a:off x="533400" y="4648200"/>
            <a:ext cx="7924800" cy="1384995"/>
          </a:xfrm>
          <a:prstGeom prst="rect">
            <a:avLst/>
          </a:prstGeom>
        </p:spPr>
        <p:txBody>
          <a:bodyPr wrap="square">
            <a:spAutoFit/>
          </a:bodyPr>
          <a:lstStyle/>
          <a:p>
            <a:r>
              <a:rPr lang="en-US" sz="2800" dirty="0" smtClean="0">
                <a:solidFill>
                  <a:schemeClr val="accent1"/>
                </a:solidFill>
              </a:rPr>
              <a:t>Symmetric keys </a:t>
            </a:r>
            <a:r>
              <a:rPr lang="en-US" sz="2800" dirty="0" smtClean="0"/>
              <a:t>are also called </a:t>
            </a:r>
            <a:r>
              <a:rPr lang="en-US" sz="2800" i="1" dirty="0" smtClean="0">
                <a:solidFill>
                  <a:schemeClr val="accent1"/>
                </a:solidFill>
              </a:rPr>
              <a:t>secret keys</a:t>
            </a:r>
            <a:r>
              <a:rPr lang="en-US" sz="2800" i="1" dirty="0" smtClean="0"/>
              <a:t>, because this type of encryption </a:t>
            </a:r>
            <a:r>
              <a:rPr lang="en-US" sz="2800" dirty="0" smtClean="0"/>
              <a:t>relies on each user to </a:t>
            </a:r>
            <a:r>
              <a:rPr lang="en-US" sz="2800" dirty="0" smtClean="0">
                <a:solidFill>
                  <a:schemeClr val="accent1"/>
                </a:solidFill>
              </a:rPr>
              <a:t>keep the key a secret and properly protected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Each pair of users who want to exchange data using symmetric key encryption </a:t>
            </a:r>
            <a:r>
              <a:rPr lang="en-US" dirty="0" smtClean="0">
                <a:solidFill>
                  <a:schemeClr val="accent1"/>
                </a:solidFill>
              </a:rPr>
              <a:t>must have </a:t>
            </a:r>
            <a:r>
              <a:rPr lang="en-US" dirty="0">
                <a:solidFill>
                  <a:schemeClr val="accent1"/>
                </a:solidFill>
              </a:rPr>
              <a:t>two instances of the same </a:t>
            </a:r>
            <a:r>
              <a:rPr lang="en-US" dirty="0" smtClean="0">
                <a:solidFill>
                  <a:schemeClr val="accent1"/>
                </a:solidFill>
              </a:rPr>
              <a:t>key</a:t>
            </a:r>
          </a:p>
          <a:p>
            <a:r>
              <a:rPr lang="en-US" dirty="0" smtClean="0"/>
              <a:t>This </a:t>
            </a:r>
            <a:r>
              <a:rPr lang="en-US" dirty="0"/>
              <a:t>means that if </a:t>
            </a:r>
            <a:r>
              <a:rPr lang="en-US" dirty="0" smtClean="0"/>
              <a:t>Alice </a:t>
            </a:r>
            <a:r>
              <a:rPr lang="en-US" dirty="0"/>
              <a:t>and </a:t>
            </a:r>
            <a:r>
              <a:rPr lang="en-US" dirty="0" smtClean="0"/>
              <a:t>Bob </a:t>
            </a:r>
            <a:r>
              <a:rPr lang="en-US" dirty="0"/>
              <a:t>want to communicate</a:t>
            </a:r>
            <a:r>
              <a:rPr lang="en-US" dirty="0" smtClean="0"/>
              <a:t>, both </a:t>
            </a:r>
            <a:r>
              <a:rPr lang="en-US" dirty="0"/>
              <a:t>need to </a:t>
            </a:r>
            <a:r>
              <a:rPr lang="en-US" dirty="0">
                <a:solidFill>
                  <a:schemeClr val="accent1"/>
                </a:solidFill>
              </a:rPr>
              <a:t>obtain a copy of the same </a:t>
            </a:r>
            <a:r>
              <a:rPr lang="en-US" dirty="0" smtClean="0">
                <a:solidFill>
                  <a:schemeClr val="accent1"/>
                </a:solidFill>
              </a:rPr>
              <a:t>key</a:t>
            </a:r>
          </a:p>
          <a:p>
            <a:r>
              <a:rPr lang="en-US" dirty="0" smtClean="0"/>
              <a:t>If Bob </a:t>
            </a:r>
            <a:r>
              <a:rPr lang="en-US" dirty="0">
                <a:solidFill>
                  <a:schemeClr val="accent1"/>
                </a:solidFill>
              </a:rPr>
              <a:t>also wants to </a:t>
            </a:r>
            <a:r>
              <a:rPr lang="en-US" dirty="0" smtClean="0">
                <a:solidFill>
                  <a:schemeClr val="accent1"/>
                </a:solidFill>
              </a:rPr>
              <a:t>communicate using </a:t>
            </a:r>
            <a:r>
              <a:rPr lang="en-US" dirty="0">
                <a:solidFill>
                  <a:schemeClr val="accent1"/>
                </a:solidFill>
              </a:rPr>
              <a:t>symmetric encryption with Norm and Dave</a:t>
            </a:r>
            <a:r>
              <a:rPr lang="en-US" dirty="0"/>
              <a:t>, he needs to have three separate keys</a:t>
            </a:r>
            <a:r>
              <a:rPr lang="en-US" dirty="0" smtClean="0"/>
              <a:t>, </a:t>
            </a:r>
            <a:r>
              <a:rPr lang="en-US" dirty="0" smtClean="0">
                <a:solidFill>
                  <a:schemeClr val="accent1"/>
                </a:solidFill>
              </a:rPr>
              <a:t>one </a:t>
            </a:r>
            <a:r>
              <a:rPr lang="en-US" dirty="0">
                <a:solidFill>
                  <a:schemeClr val="accent1"/>
                </a:solidFill>
              </a:rPr>
              <a:t>for each </a:t>
            </a:r>
            <a:r>
              <a:rPr lang="en-US" dirty="0" smtClean="0">
                <a:solidFill>
                  <a:schemeClr val="accent1"/>
                </a:solidFill>
              </a:rPr>
              <a:t>friend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a:t>
            </a:r>
            <a:r>
              <a:rPr lang="en-US" dirty="0">
                <a:solidFill>
                  <a:schemeClr val="accent1"/>
                </a:solidFill>
              </a:rPr>
              <a:t>ten people </a:t>
            </a:r>
            <a:r>
              <a:rPr lang="en-US" dirty="0"/>
              <a:t>needed to </a:t>
            </a:r>
            <a:r>
              <a:rPr lang="en-US" dirty="0">
                <a:solidFill>
                  <a:schemeClr val="accent1"/>
                </a:solidFill>
              </a:rPr>
              <a:t>communicate securely </a:t>
            </a:r>
            <a:r>
              <a:rPr lang="en-US" dirty="0"/>
              <a:t>with each other </a:t>
            </a:r>
            <a:r>
              <a:rPr lang="en-US" dirty="0" smtClean="0"/>
              <a:t>using symmetric </a:t>
            </a:r>
            <a:r>
              <a:rPr lang="en-US" dirty="0"/>
              <a:t>keys, then </a:t>
            </a:r>
            <a:r>
              <a:rPr lang="en-US" dirty="0">
                <a:solidFill>
                  <a:schemeClr val="accent1"/>
                </a:solidFill>
              </a:rPr>
              <a:t>45 keys</a:t>
            </a:r>
            <a:r>
              <a:rPr lang="en-US" dirty="0"/>
              <a:t> would need to be kept track </a:t>
            </a:r>
            <a:r>
              <a:rPr lang="en-US" dirty="0" smtClean="0"/>
              <a:t>of</a:t>
            </a:r>
          </a:p>
          <a:p>
            <a:r>
              <a:rPr lang="en-US" dirty="0" smtClean="0"/>
              <a:t>If </a:t>
            </a:r>
            <a:r>
              <a:rPr lang="en-US" dirty="0">
                <a:solidFill>
                  <a:schemeClr val="accent1"/>
                </a:solidFill>
              </a:rPr>
              <a:t>100 people </a:t>
            </a:r>
            <a:r>
              <a:rPr lang="en-US" dirty="0"/>
              <a:t>were </a:t>
            </a:r>
            <a:r>
              <a:rPr lang="en-US" dirty="0" smtClean="0"/>
              <a:t>going to </a:t>
            </a:r>
            <a:r>
              <a:rPr lang="en-US" dirty="0"/>
              <a:t>communicate, then </a:t>
            </a:r>
            <a:r>
              <a:rPr lang="en-US" dirty="0">
                <a:solidFill>
                  <a:schemeClr val="accent1"/>
                </a:solidFill>
              </a:rPr>
              <a:t>4,950 keys </a:t>
            </a:r>
            <a:r>
              <a:rPr lang="en-US" dirty="0"/>
              <a:t>would be </a:t>
            </a:r>
            <a:r>
              <a:rPr lang="en-US" dirty="0" smtClean="0"/>
              <a:t>involved</a:t>
            </a:r>
          </a:p>
        </p:txBody>
      </p:sp>
      <p:sp>
        <p:nvSpPr>
          <p:cNvPr id="4" name="Rounded Rectangle 3"/>
          <p:cNvSpPr/>
          <p:nvPr/>
        </p:nvSpPr>
        <p:spPr>
          <a:xfrm>
            <a:off x="685800" y="4343400"/>
            <a:ext cx="80010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bg1"/>
                </a:solidFill>
              </a:rPr>
              <a:t>The equation used to calculate the number of symmetric keys needed is :</a:t>
            </a:r>
          </a:p>
          <a:p>
            <a:pPr>
              <a:buNone/>
            </a:pPr>
            <a:r>
              <a:rPr lang="en-US" sz="2800" dirty="0" smtClean="0">
                <a:solidFill>
                  <a:schemeClr val="bg1"/>
                </a:solidFill>
              </a:rPr>
              <a:t>	</a:t>
            </a:r>
          </a:p>
          <a:p>
            <a:pPr>
              <a:buNone/>
            </a:pPr>
            <a:r>
              <a:rPr lang="en-US" sz="2800" dirty="0" smtClean="0">
                <a:solidFill>
                  <a:schemeClr val="bg1"/>
                </a:solidFill>
              </a:rPr>
              <a:t>N(N – 1)/2 = number of keys</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Sharing &amp; Updating Symmetric Keys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a:t>
            </a:r>
            <a:r>
              <a:rPr lang="en-US" dirty="0"/>
              <a:t>Dan wants to communicate with Norm for </a:t>
            </a:r>
            <a:r>
              <a:rPr lang="en-US" dirty="0" smtClean="0"/>
              <a:t>the first </a:t>
            </a:r>
            <a:r>
              <a:rPr lang="en-US" dirty="0"/>
              <a:t>time, </a:t>
            </a:r>
            <a:r>
              <a:rPr lang="en-US" dirty="0">
                <a:solidFill>
                  <a:schemeClr val="accent1"/>
                </a:solidFill>
              </a:rPr>
              <a:t>Dan has to figure out how to get the right key to Norm </a:t>
            </a:r>
            <a:r>
              <a:rPr lang="en-US" dirty="0" smtClean="0">
                <a:solidFill>
                  <a:schemeClr val="accent1"/>
                </a:solidFill>
              </a:rPr>
              <a:t>securely</a:t>
            </a:r>
          </a:p>
          <a:p>
            <a:r>
              <a:rPr lang="en-US" dirty="0" smtClean="0"/>
              <a:t>It </a:t>
            </a:r>
            <a:r>
              <a:rPr lang="en-US" dirty="0"/>
              <a:t>is not </a:t>
            </a:r>
            <a:r>
              <a:rPr lang="en-US" dirty="0" smtClean="0"/>
              <a:t>safe to </a:t>
            </a:r>
            <a:r>
              <a:rPr lang="en-US" dirty="0"/>
              <a:t>just send it in an e-mail message, </a:t>
            </a:r>
            <a:r>
              <a:rPr lang="en-US" dirty="0">
                <a:solidFill>
                  <a:schemeClr val="accent1"/>
                </a:solidFill>
              </a:rPr>
              <a:t>because the key is not protected and can be </a:t>
            </a:r>
            <a:r>
              <a:rPr lang="en-US" dirty="0" smtClean="0">
                <a:solidFill>
                  <a:schemeClr val="accent1"/>
                </a:solidFill>
              </a:rPr>
              <a:t>easily intercepted</a:t>
            </a:r>
            <a:r>
              <a:rPr lang="en-US" dirty="0" smtClean="0"/>
              <a:t> </a:t>
            </a:r>
            <a:r>
              <a:rPr lang="en-US" dirty="0"/>
              <a:t>and used by attackers. </a:t>
            </a:r>
            <a:endParaRPr lang="en-US" dirty="0" smtClean="0"/>
          </a:p>
          <a:p>
            <a:r>
              <a:rPr lang="en-US" dirty="0" smtClean="0"/>
              <a:t>Thus</a:t>
            </a:r>
            <a:r>
              <a:rPr lang="en-US" dirty="0"/>
              <a:t>, Dan must get the key to Norm through an </a:t>
            </a:r>
            <a:r>
              <a:rPr lang="en-US" b="1" i="1" dirty="0" smtClean="0">
                <a:solidFill>
                  <a:schemeClr val="accent1"/>
                </a:solidFill>
              </a:rPr>
              <a:t>out-of-band</a:t>
            </a:r>
            <a:r>
              <a:rPr lang="en-US" b="1" i="1" dirty="0" smtClean="0"/>
              <a:t> </a:t>
            </a:r>
            <a:r>
              <a:rPr lang="en-US" i="1" dirty="0"/>
              <a:t>method. </a:t>
            </a:r>
            <a:endParaRPr lang="en-US" i="1" dirty="0" smtClean="0"/>
          </a:p>
          <a:p>
            <a:r>
              <a:rPr lang="en-US" i="1" dirty="0" smtClean="0"/>
              <a:t>Dan </a:t>
            </a:r>
            <a:r>
              <a:rPr lang="en-US" i="1" dirty="0"/>
              <a:t>can </a:t>
            </a:r>
            <a:r>
              <a:rPr lang="en-US" i="1" dirty="0">
                <a:solidFill>
                  <a:schemeClr val="accent1"/>
                </a:solidFill>
              </a:rPr>
              <a:t>save the key on a thumb drive and walk over to Norm’s desk</a:t>
            </a:r>
            <a:r>
              <a:rPr lang="en-US" i="1" dirty="0" smtClean="0"/>
              <a:t>, </a:t>
            </a:r>
            <a:r>
              <a:rPr lang="en-US" dirty="0" smtClean="0"/>
              <a:t>or </a:t>
            </a:r>
            <a:r>
              <a:rPr lang="en-US" dirty="0"/>
              <a:t>have a </a:t>
            </a:r>
            <a:r>
              <a:rPr lang="en-US" dirty="0">
                <a:solidFill>
                  <a:schemeClr val="accent1"/>
                </a:solidFill>
              </a:rPr>
              <a:t>secure courier </a:t>
            </a:r>
            <a:r>
              <a:rPr lang="en-US" dirty="0"/>
              <a:t>deliver it to Norm. </a:t>
            </a:r>
            <a:r>
              <a:rPr lang="en-US" dirty="0">
                <a:solidFill>
                  <a:schemeClr val="accent1"/>
                </a:solidFill>
              </a:rPr>
              <a:t>This is a huge hassle, and each method </a:t>
            </a:r>
            <a:r>
              <a:rPr lang="en-US" dirty="0" smtClean="0">
                <a:solidFill>
                  <a:schemeClr val="accent1"/>
                </a:solidFill>
              </a:rPr>
              <a:t>is insecure</a:t>
            </a:r>
            <a:r>
              <a:rPr lang="en-US" dirty="0">
                <a:solidFill>
                  <a:schemeClr val="accent1"/>
                </a:solidFill>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Strengths &amp; Weaknesses</a:t>
            </a:r>
            <a:r>
              <a:rPr lang="en-US" dirty="0" smtClean="0"/>
              <a:t> </a:t>
            </a:r>
            <a:br>
              <a:rPr lang="en-US" dirty="0" smtClean="0"/>
            </a:br>
            <a:r>
              <a:rPr lang="en-US" dirty="0" smtClean="0"/>
              <a:t>Of Symmetric Encryption</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solidFill>
                  <a:schemeClr val="accent1"/>
                </a:solidFill>
              </a:rPr>
              <a:t>Strengths</a:t>
            </a:r>
            <a:endParaRPr lang="en-US" b="1" dirty="0">
              <a:solidFill>
                <a:schemeClr val="accent1"/>
              </a:solidFill>
            </a:endParaRPr>
          </a:p>
          <a:p>
            <a:r>
              <a:rPr lang="en-US" dirty="0" smtClean="0">
                <a:solidFill>
                  <a:schemeClr val="accent1"/>
                </a:solidFill>
              </a:rPr>
              <a:t>Much </a:t>
            </a:r>
            <a:r>
              <a:rPr lang="en-US" dirty="0">
                <a:solidFill>
                  <a:schemeClr val="accent1"/>
                </a:solidFill>
              </a:rPr>
              <a:t>faster </a:t>
            </a:r>
            <a:r>
              <a:rPr lang="en-US" dirty="0"/>
              <a:t>(less computationally intensive) </a:t>
            </a:r>
            <a:r>
              <a:rPr lang="en-US" dirty="0">
                <a:solidFill>
                  <a:schemeClr val="accent1"/>
                </a:solidFill>
              </a:rPr>
              <a:t>than asymmetric </a:t>
            </a:r>
            <a:r>
              <a:rPr lang="en-US" dirty="0" smtClean="0">
                <a:solidFill>
                  <a:schemeClr val="accent1"/>
                </a:solidFill>
              </a:rPr>
              <a:t>systems</a:t>
            </a:r>
            <a:endParaRPr lang="en-US" dirty="0">
              <a:solidFill>
                <a:schemeClr val="accent1"/>
              </a:solidFill>
            </a:endParaRPr>
          </a:p>
          <a:p>
            <a:r>
              <a:rPr lang="en-US" dirty="0" smtClean="0">
                <a:solidFill>
                  <a:schemeClr val="accent1"/>
                </a:solidFill>
              </a:rPr>
              <a:t>Hard </a:t>
            </a:r>
            <a:r>
              <a:rPr lang="en-US" dirty="0">
                <a:solidFill>
                  <a:schemeClr val="accent1"/>
                </a:solidFill>
              </a:rPr>
              <a:t>to break if using a large key </a:t>
            </a:r>
            <a:r>
              <a:rPr lang="en-US" dirty="0" smtClean="0">
                <a:solidFill>
                  <a:schemeClr val="accent1"/>
                </a:solidFill>
              </a:rPr>
              <a:t>size</a:t>
            </a:r>
            <a:endParaRPr lang="en-US" dirty="0">
              <a:solidFill>
                <a:schemeClr val="accent1"/>
              </a:solidFill>
            </a:endParaRPr>
          </a:p>
          <a:p>
            <a:pPr>
              <a:buNone/>
            </a:pPr>
            <a:r>
              <a:rPr lang="en-US" b="1" dirty="0" smtClean="0"/>
              <a:t>	</a:t>
            </a:r>
          </a:p>
          <a:p>
            <a:pPr>
              <a:buNone/>
            </a:pPr>
            <a:r>
              <a:rPr lang="en-US" b="1" dirty="0" smtClean="0">
                <a:solidFill>
                  <a:schemeClr val="accent1"/>
                </a:solidFill>
              </a:rPr>
              <a:t>Weaknesses</a:t>
            </a:r>
            <a:endParaRPr lang="en-US" b="1" dirty="0">
              <a:solidFill>
                <a:schemeClr val="accent1"/>
              </a:solidFill>
            </a:endParaRPr>
          </a:p>
          <a:p>
            <a:r>
              <a:rPr lang="en-US" dirty="0" smtClean="0"/>
              <a:t>Requires </a:t>
            </a:r>
            <a:r>
              <a:rPr lang="en-US" dirty="0"/>
              <a:t>a </a:t>
            </a:r>
            <a:r>
              <a:rPr lang="en-US" dirty="0">
                <a:solidFill>
                  <a:schemeClr val="accent1"/>
                </a:solidFill>
              </a:rPr>
              <a:t>secure mechanism to deliver keys</a:t>
            </a:r>
            <a:r>
              <a:rPr lang="en-US" dirty="0"/>
              <a:t> </a:t>
            </a:r>
            <a:r>
              <a:rPr lang="en-US" dirty="0" smtClean="0"/>
              <a:t>properly</a:t>
            </a:r>
            <a:endParaRPr lang="en-US" dirty="0"/>
          </a:p>
          <a:p>
            <a:r>
              <a:rPr lang="en-US" dirty="0" smtClean="0">
                <a:solidFill>
                  <a:schemeClr val="accent1"/>
                </a:solidFill>
              </a:rPr>
              <a:t>Each </a:t>
            </a:r>
            <a:r>
              <a:rPr lang="en-US" dirty="0">
                <a:solidFill>
                  <a:schemeClr val="accent1"/>
                </a:solidFill>
              </a:rPr>
              <a:t>pair of users needs a unique key</a:t>
            </a:r>
            <a:r>
              <a:rPr lang="en-US" dirty="0"/>
              <a:t>, so as the number of </a:t>
            </a:r>
            <a:r>
              <a:rPr lang="en-US" dirty="0" smtClean="0"/>
              <a:t>individuals increases</a:t>
            </a:r>
            <a:r>
              <a:rPr lang="en-US" dirty="0"/>
              <a:t>, so does the number of keys, possibly making </a:t>
            </a:r>
            <a:r>
              <a:rPr lang="en-US" dirty="0">
                <a:solidFill>
                  <a:schemeClr val="accent1"/>
                </a:solidFill>
              </a:rPr>
              <a:t>key </a:t>
            </a:r>
            <a:r>
              <a:rPr lang="en-US" dirty="0" smtClean="0">
                <a:solidFill>
                  <a:schemeClr val="accent1"/>
                </a:solidFill>
              </a:rPr>
              <a:t>management overwhelming</a:t>
            </a:r>
            <a:endParaRPr lang="en-US" dirty="0">
              <a:solidFill>
                <a:schemeClr val="accent1"/>
              </a:solidFill>
            </a:endParaRPr>
          </a:p>
          <a:p>
            <a:r>
              <a:rPr lang="en-US" dirty="0" smtClean="0"/>
              <a:t>Provides </a:t>
            </a:r>
            <a:r>
              <a:rPr lang="en-US" dirty="0">
                <a:solidFill>
                  <a:schemeClr val="accent1"/>
                </a:solidFill>
              </a:rPr>
              <a:t>confidentiality</a:t>
            </a:r>
            <a:r>
              <a:rPr lang="en-US" dirty="0"/>
              <a:t> but not </a:t>
            </a:r>
            <a:r>
              <a:rPr lang="en-US" dirty="0">
                <a:solidFill>
                  <a:schemeClr val="accent1"/>
                </a:solidFill>
              </a:rPr>
              <a:t>authenticity or </a:t>
            </a:r>
            <a:r>
              <a:rPr lang="en-US" dirty="0" err="1" smtClean="0">
                <a:solidFill>
                  <a:schemeClr val="accent1"/>
                </a:solidFill>
              </a:rPr>
              <a:t>nonrepudiation</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E</a:t>
            </a:r>
            <a:r>
              <a:rPr lang="en-US" dirty="0" smtClean="0">
                <a:solidFill>
                  <a:schemeClr val="accent1"/>
                </a:solidFill>
              </a:rPr>
              <a:t>xamples</a:t>
            </a:r>
            <a:r>
              <a:rPr lang="en-US" dirty="0" smtClean="0"/>
              <a:t> of </a:t>
            </a:r>
            <a:r>
              <a:rPr lang="en-US" dirty="0" smtClean="0">
                <a:solidFill>
                  <a:schemeClr val="accent1"/>
                </a:solidFill>
              </a:rPr>
              <a:t>Symmetric Algorithms</a:t>
            </a:r>
            <a:endParaRPr lang="en-US" dirty="0"/>
          </a:p>
        </p:txBody>
      </p:sp>
      <p:sp>
        <p:nvSpPr>
          <p:cNvPr id="3" name="Content Placeholder 2"/>
          <p:cNvSpPr>
            <a:spLocks noGrp="1"/>
          </p:cNvSpPr>
          <p:nvPr>
            <p:ph idx="1"/>
          </p:nvPr>
        </p:nvSpPr>
        <p:spPr/>
        <p:txBody>
          <a:bodyPr>
            <a:normAutofit/>
          </a:bodyPr>
          <a:lstStyle/>
          <a:p>
            <a:r>
              <a:rPr lang="en-US" dirty="0" smtClean="0"/>
              <a:t>Data Encryption Standard (</a:t>
            </a:r>
            <a:r>
              <a:rPr lang="en-US" dirty="0" smtClean="0">
                <a:solidFill>
                  <a:schemeClr val="accent1"/>
                </a:solidFill>
              </a:rPr>
              <a:t>DES</a:t>
            </a:r>
            <a:r>
              <a:rPr lang="en-US" dirty="0" smtClean="0"/>
              <a:t>)</a:t>
            </a:r>
          </a:p>
          <a:p>
            <a:r>
              <a:rPr lang="en-US" dirty="0" smtClean="0"/>
              <a:t>Triple-DES (</a:t>
            </a:r>
            <a:r>
              <a:rPr lang="en-US" dirty="0" smtClean="0">
                <a:solidFill>
                  <a:schemeClr val="accent1"/>
                </a:solidFill>
              </a:rPr>
              <a:t>3DES</a:t>
            </a:r>
            <a:r>
              <a:rPr lang="en-US" dirty="0" smtClean="0"/>
              <a:t>)</a:t>
            </a:r>
          </a:p>
          <a:p>
            <a:r>
              <a:rPr lang="en-US" dirty="0" smtClean="0"/>
              <a:t>Blowfish</a:t>
            </a:r>
          </a:p>
          <a:p>
            <a:r>
              <a:rPr lang="en-US" dirty="0" smtClean="0">
                <a:solidFill>
                  <a:schemeClr val="accent1"/>
                </a:solidFill>
              </a:rPr>
              <a:t>IDEA</a:t>
            </a:r>
            <a:r>
              <a:rPr lang="en-US" dirty="0" smtClean="0"/>
              <a:t> (International Data Encryption Algorithm)</a:t>
            </a:r>
          </a:p>
          <a:p>
            <a:r>
              <a:rPr lang="en-US" dirty="0" smtClean="0"/>
              <a:t>RC4, RC5, and </a:t>
            </a:r>
            <a:r>
              <a:rPr lang="en-US" dirty="0" smtClean="0">
                <a:solidFill>
                  <a:schemeClr val="accent1"/>
                </a:solidFill>
              </a:rPr>
              <a:t>RC6</a:t>
            </a:r>
          </a:p>
          <a:p>
            <a:r>
              <a:rPr lang="en-US" dirty="0" smtClean="0"/>
              <a:t>Advanced Encryption Standard (</a:t>
            </a:r>
            <a:r>
              <a:rPr lang="en-US" dirty="0" smtClean="0">
                <a:solidFill>
                  <a:schemeClr val="accent1"/>
                </a:solidFill>
              </a:rPr>
              <a:t>AES</a:t>
            </a:r>
            <a:r>
              <a:rPr lang="en-US" dirty="0" smtClean="0"/>
              <a:t>)</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3.6.2 Asymmetric </a:t>
            </a:r>
            <a:r>
              <a:rPr lang="en-US" b="1" dirty="0"/>
              <a:t>Cryptography</a:t>
            </a:r>
            <a:endParaRPr lang="en-US" dirty="0"/>
          </a:p>
        </p:txBody>
      </p:sp>
      <p:sp>
        <p:nvSpPr>
          <p:cNvPr id="3" name="Content Placeholder 2"/>
          <p:cNvSpPr>
            <a:spLocks noGrp="1"/>
          </p:cNvSpPr>
          <p:nvPr>
            <p:ph idx="1"/>
          </p:nvPr>
        </p:nvSpPr>
        <p:spPr/>
        <p:txBody>
          <a:bodyPr>
            <a:normAutofit/>
          </a:bodyPr>
          <a:lstStyle/>
          <a:p>
            <a:r>
              <a:rPr lang="en-US" dirty="0"/>
              <a:t>In symmetric key cryptography, a single secret key is used between entities, </a:t>
            </a:r>
            <a:r>
              <a:rPr lang="en-US" dirty="0" smtClean="0">
                <a:solidFill>
                  <a:schemeClr val="accent1"/>
                </a:solidFill>
              </a:rPr>
              <a:t>whereas in </a:t>
            </a:r>
            <a:r>
              <a:rPr lang="en-US" dirty="0">
                <a:solidFill>
                  <a:schemeClr val="accent1"/>
                </a:solidFill>
              </a:rPr>
              <a:t>public key systems, each entity has different keys, or </a:t>
            </a:r>
            <a:r>
              <a:rPr lang="en-US" b="1" i="1" dirty="0">
                <a:solidFill>
                  <a:schemeClr val="accent1"/>
                </a:solidFill>
              </a:rPr>
              <a:t>asymmetric </a:t>
            </a:r>
            <a:r>
              <a:rPr lang="en-US" b="1" i="1" dirty="0" smtClean="0">
                <a:solidFill>
                  <a:schemeClr val="accent1"/>
                </a:solidFill>
              </a:rPr>
              <a:t>keys</a:t>
            </a:r>
            <a:endParaRPr lang="en-US" b="1" i="1" dirty="0" smtClean="0"/>
          </a:p>
          <a:p>
            <a:r>
              <a:rPr lang="en-US" dirty="0" smtClean="0"/>
              <a:t>The </a:t>
            </a:r>
            <a:r>
              <a:rPr lang="en-US" dirty="0">
                <a:solidFill>
                  <a:schemeClr val="accent1"/>
                </a:solidFill>
              </a:rPr>
              <a:t>two </a:t>
            </a:r>
            <a:r>
              <a:rPr lang="en-US" dirty="0" smtClean="0">
                <a:solidFill>
                  <a:schemeClr val="accent1"/>
                </a:solidFill>
              </a:rPr>
              <a:t>different asymmetric </a:t>
            </a:r>
            <a:r>
              <a:rPr lang="en-US" dirty="0">
                <a:solidFill>
                  <a:schemeClr val="accent1"/>
                </a:solidFill>
              </a:rPr>
              <a:t>keys are mathematically related</a:t>
            </a:r>
            <a:r>
              <a:rPr lang="en-US" dirty="0"/>
              <a:t>. If a message is </a:t>
            </a:r>
            <a:r>
              <a:rPr lang="en-US" dirty="0">
                <a:solidFill>
                  <a:schemeClr val="accent1"/>
                </a:solidFill>
              </a:rPr>
              <a:t>encrypted by one key</a:t>
            </a:r>
            <a:r>
              <a:rPr lang="en-US" dirty="0" smtClean="0"/>
              <a:t>, the </a:t>
            </a:r>
            <a:r>
              <a:rPr lang="en-US" dirty="0">
                <a:solidFill>
                  <a:schemeClr val="accent1"/>
                </a:solidFill>
              </a:rPr>
              <a:t>other key </a:t>
            </a:r>
            <a:r>
              <a:rPr lang="en-US" dirty="0"/>
              <a:t>is required in order to </a:t>
            </a:r>
            <a:r>
              <a:rPr lang="en-US" dirty="0">
                <a:solidFill>
                  <a:schemeClr val="accent1"/>
                </a:solidFill>
              </a:rPr>
              <a:t>decrypt the </a:t>
            </a:r>
            <a:r>
              <a:rPr lang="en-US" dirty="0" smtClean="0">
                <a:solidFill>
                  <a:schemeClr val="accent1"/>
                </a:solidFill>
              </a:rPr>
              <a:t>message</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
          <p:cNvSpPr>
            <a:spLocks noGrp="1"/>
          </p:cNvSpPr>
          <p:nvPr>
            <p:ph type="sldNum" sz="quarter" idx="10"/>
          </p:nvPr>
        </p:nvSpPr>
        <p:spPr>
          <a:xfrm>
            <a:off x="4191000" y="6096000"/>
            <a:ext cx="2133600" cy="549275"/>
          </a:xfrm>
        </p:spPr>
        <p:txBody>
          <a:bodyPr/>
          <a:lstStyle/>
          <a:p>
            <a:r>
              <a:rPr lang="en-US" sz="2400" dirty="0" err="1" smtClean="0">
                <a:solidFill>
                  <a:schemeClr val="tx1"/>
                </a:solidFill>
              </a:rPr>
              <a:t>Forouzan</a:t>
            </a:r>
            <a:endParaRPr lang="en-US" sz="2400" dirty="0">
              <a:solidFill>
                <a:schemeClr val="tx1"/>
              </a:solidFill>
            </a:endParaRPr>
          </a:p>
        </p:txBody>
      </p:sp>
      <p:sp>
        <p:nvSpPr>
          <p:cNvPr id="1074178" name="Rectangle 2"/>
          <p:cNvSpPr>
            <a:spLocks noChangeArrowheads="1"/>
          </p:cNvSpPr>
          <p:nvPr/>
        </p:nvSpPr>
        <p:spPr bwMode="ltGray">
          <a:xfrm>
            <a:off x="366713" y="107950"/>
            <a:ext cx="438150" cy="474663"/>
          </a:xfrm>
          <a:prstGeom prst="rect">
            <a:avLst/>
          </a:prstGeom>
          <a:solidFill>
            <a:schemeClr val="accent2"/>
          </a:soli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7417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74180" name="Rectangle 4"/>
          <p:cNvSpPr>
            <a:spLocks noChangeArrowheads="1"/>
          </p:cNvSpPr>
          <p:nvPr/>
        </p:nvSpPr>
        <p:spPr bwMode="ltGray">
          <a:xfrm>
            <a:off x="490538" y="530225"/>
            <a:ext cx="422275" cy="474663"/>
          </a:xfrm>
          <a:prstGeom prst="rect">
            <a:avLst/>
          </a:prstGeom>
          <a:solidFill>
            <a:schemeClr val="folHlink"/>
          </a:soli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7418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7418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74183" name="Rectangle 7"/>
          <p:cNvSpPr>
            <a:spLocks noChangeArrowheads="1"/>
          </p:cNvSpPr>
          <p:nvPr/>
        </p:nvSpPr>
        <p:spPr bwMode="gray">
          <a:xfrm>
            <a:off x="711200" y="0"/>
            <a:ext cx="31750" cy="1052513"/>
          </a:xfrm>
          <a:prstGeom prst="rect">
            <a:avLst/>
          </a:prstGeom>
          <a:solidFill>
            <a:schemeClr val="bg2"/>
          </a:soli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7418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74185" name="Rectangle 9"/>
          <p:cNvSpPr>
            <a:spLocks noChangeArrowheads="1"/>
          </p:cNvSpPr>
          <p:nvPr/>
        </p:nvSpPr>
        <p:spPr bwMode="auto">
          <a:xfrm>
            <a:off x="228600" y="990600"/>
            <a:ext cx="8686800" cy="946150"/>
          </a:xfrm>
          <a:prstGeom prst="rect">
            <a:avLst/>
          </a:prstGeom>
          <a:solidFill>
            <a:schemeClr val="bg1"/>
          </a:solidFill>
          <a:ln w="9525">
            <a:noFill/>
            <a:miter lim="800000"/>
            <a:headEnd/>
            <a:tailEnd/>
          </a:ln>
          <a:effectLst/>
        </p:spPr>
        <p:txBody>
          <a:bodyPr>
            <a:spAutoFit/>
          </a:bodyPr>
          <a:lstStyle/>
          <a:p>
            <a:pPr algn="just"/>
            <a:r>
              <a:rPr lang="en-US" sz="2800" i="1">
                <a:latin typeface="Times New Roman" pitchFamily="18" charset="0"/>
              </a:rPr>
              <a:t>Asymmetric key cryptography uses two separate keys: one private and one public. </a:t>
            </a:r>
          </a:p>
        </p:txBody>
      </p:sp>
      <p:sp>
        <p:nvSpPr>
          <p:cNvPr id="1074187" name="Text Box 11"/>
          <p:cNvSpPr txBox="1">
            <a:spLocks noChangeArrowheads="1"/>
          </p:cNvSpPr>
          <p:nvPr/>
        </p:nvSpPr>
        <p:spPr bwMode="auto">
          <a:xfrm>
            <a:off x="647700" y="2286000"/>
            <a:ext cx="8140370" cy="523220"/>
          </a:xfrm>
          <a:prstGeom prst="rect">
            <a:avLst/>
          </a:prstGeom>
          <a:noFill/>
          <a:ln w="9525">
            <a:noFill/>
            <a:miter lim="800000"/>
            <a:headEnd/>
            <a:tailEnd/>
          </a:ln>
          <a:effectLst/>
        </p:spPr>
        <p:txBody>
          <a:bodyPr wrap="none">
            <a:spAutoFit/>
          </a:bodyPr>
          <a:lstStyle/>
          <a:p>
            <a:r>
              <a:rPr lang="en-US" sz="2800" i="1" dirty="0" smtClean="0">
                <a:latin typeface="Times New Roman" pitchFamily="18" charset="0"/>
              </a:rPr>
              <a:t>Locking </a:t>
            </a:r>
            <a:r>
              <a:rPr lang="en-US" sz="2800" i="1" dirty="0">
                <a:latin typeface="Times New Roman" pitchFamily="18" charset="0"/>
              </a:rPr>
              <a:t>and unlocking in asymmetric-key cryptosystem</a:t>
            </a:r>
          </a:p>
        </p:txBody>
      </p:sp>
      <p:pic>
        <p:nvPicPr>
          <p:cNvPr id="1074188" name="Picture 12"/>
          <p:cNvPicPr>
            <a:picLocks noChangeAspect="1" noChangeArrowheads="1"/>
          </p:cNvPicPr>
          <p:nvPr/>
        </p:nvPicPr>
        <p:blipFill>
          <a:blip r:embed="rId3"/>
          <a:srcRect/>
          <a:stretch>
            <a:fillRect/>
          </a:stretch>
        </p:blipFill>
        <p:spPr bwMode="auto">
          <a:xfrm>
            <a:off x="933450" y="3048000"/>
            <a:ext cx="7048500" cy="3470275"/>
          </a:xfrm>
          <a:prstGeom prst="rect">
            <a:avLst/>
          </a:prstGeom>
          <a:noFill/>
          <a:ln w="9525">
            <a:noFill/>
            <a:miter lim="800000"/>
            <a:headEnd/>
            <a:tailEnd/>
          </a:ln>
          <a:effectLst/>
        </p:spPr>
      </p:pic>
      <p:sp>
        <p:nvSpPr>
          <p:cNvPr id="16" name="Slide Number Placeholder 1"/>
          <p:cNvSpPr>
            <a:spLocks noGrp="1"/>
          </p:cNvSpPr>
          <p:nvPr>
            <p:ph type="sldNum" sz="quarter" idx="10"/>
          </p:nvPr>
        </p:nvSpPr>
        <p:spPr>
          <a:xfrm>
            <a:off x="5181600" y="6156325"/>
            <a:ext cx="2133600" cy="625475"/>
          </a:xfrm>
        </p:spPr>
        <p:txBody>
          <a:bodyPr/>
          <a:lstStyle/>
          <a:p>
            <a:r>
              <a:rPr lang="en-US" sz="2400" dirty="0" err="1" smtClean="0">
                <a:solidFill>
                  <a:schemeClr val="tx1"/>
                </a:solidFill>
              </a:rPr>
              <a:t>Forouzan</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
          <p:cNvSpPr>
            <a:spLocks noGrp="1"/>
          </p:cNvSpPr>
          <p:nvPr>
            <p:ph type="sldNum" sz="quarter" idx="10"/>
          </p:nvPr>
        </p:nvSpPr>
        <p:spPr>
          <a:xfrm>
            <a:off x="6477000" y="5638800"/>
            <a:ext cx="2133600" cy="625475"/>
          </a:xfrm>
        </p:spPr>
        <p:txBody>
          <a:bodyPr/>
          <a:lstStyle/>
          <a:p>
            <a:r>
              <a:rPr lang="en-US" sz="2400" dirty="0" err="1" smtClean="0">
                <a:solidFill>
                  <a:schemeClr val="tx1"/>
                </a:solidFill>
              </a:rPr>
              <a:t>Forouzan</a:t>
            </a:r>
            <a:endParaRPr lang="en-US" sz="2400" dirty="0">
              <a:solidFill>
                <a:schemeClr val="tx1"/>
              </a:solidFill>
            </a:endParaRPr>
          </a:p>
        </p:txBody>
      </p:sp>
      <p:sp>
        <p:nvSpPr>
          <p:cNvPr id="1084418" name="Rectangle 2"/>
          <p:cNvSpPr>
            <a:spLocks noChangeArrowheads="1"/>
          </p:cNvSpPr>
          <p:nvPr/>
        </p:nvSpPr>
        <p:spPr bwMode="ltGray">
          <a:xfrm>
            <a:off x="366713" y="107950"/>
            <a:ext cx="438150" cy="474663"/>
          </a:xfrm>
          <a:prstGeom prst="rect">
            <a:avLst/>
          </a:prstGeom>
          <a:solidFill>
            <a:schemeClr val="accent2"/>
          </a:soli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8441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84420" name="Rectangle 4"/>
          <p:cNvSpPr>
            <a:spLocks noChangeArrowheads="1"/>
          </p:cNvSpPr>
          <p:nvPr/>
        </p:nvSpPr>
        <p:spPr bwMode="ltGray">
          <a:xfrm>
            <a:off x="490538" y="530225"/>
            <a:ext cx="422275" cy="474663"/>
          </a:xfrm>
          <a:prstGeom prst="rect">
            <a:avLst/>
          </a:prstGeom>
          <a:solidFill>
            <a:schemeClr val="folHlink"/>
          </a:soli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8442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8442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84423" name="Rectangle 7"/>
          <p:cNvSpPr>
            <a:spLocks noChangeArrowheads="1"/>
          </p:cNvSpPr>
          <p:nvPr/>
        </p:nvSpPr>
        <p:spPr bwMode="gray">
          <a:xfrm>
            <a:off x="711200" y="0"/>
            <a:ext cx="31750" cy="1052513"/>
          </a:xfrm>
          <a:prstGeom prst="rect">
            <a:avLst/>
          </a:prstGeom>
          <a:solidFill>
            <a:schemeClr val="bg2"/>
          </a:soli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8442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en-US" sz="2400" b="0">
              <a:latin typeface="Tahoma" charset="0"/>
            </a:endParaRPr>
          </a:p>
        </p:txBody>
      </p:sp>
      <p:sp>
        <p:nvSpPr>
          <p:cNvPr id="1084425" name="Rectangle 9"/>
          <p:cNvSpPr>
            <a:spLocks noChangeArrowheads="1"/>
          </p:cNvSpPr>
          <p:nvPr/>
        </p:nvSpPr>
        <p:spPr bwMode="auto">
          <a:xfrm>
            <a:off x="228600" y="990600"/>
            <a:ext cx="8686800" cy="519113"/>
          </a:xfrm>
          <a:prstGeom prst="rect">
            <a:avLst/>
          </a:prstGeom>
          <a:solidFill>
            <a:schemeClr val="bg1"/>
          </a:solidFill>
          <a:ln w="9525">
            <a:noFill/>
            <a:miter lim="800000"/>
            <a:headEnd/>
            <a:tailEnd/>
          </a:ln>
          <a:effectLst/>
        </p:spPr>
        <p:txBody>
          <a:bodyPr>
            <a:spAutoFit/>
          </a:bodyPr>
          <a:lstStyle/>
          <a:p>
            <a:pPr algn="just"/>
            <a:endParaRPr lang="en-US" sz="2800" i="1">
              <a:latin typeface="Times New Roman" pitchFamily="18" charset="0"/>
            </a:endParaRPr>
          </a:p>
        </p:txBody>
      </p:sp>
      <p:sp>
        <p:nvSpPr>
          <p:cNvPr id="1084427" name="Text Box 11"/>
          <p:cNvSpPr txBox="1">
            <a:spLocks noChangeArrowheads="1"/>
          </p:cNvSpPr>
          <p:nvPr/>
        </p:nvSpPr>
        <p:spPr bwMode="auto">
          <a:xfrm>
            <a:off x="1270000" y="1219200"/>
            <a:ext cx="6734536" cy="523220"/>
          </a:xfrm>
          <a:prstGeom prst="rect">
            <a:avLst/>
          </a:prstGeom>
          <a:noFill/>
          <a:ln w="9525">
            <a:noFill/>
            <a:miter lim="800000"/>
            <a:headEnd/>
            <a:tailEnd/>
          </a:ln>
          <a:effectLst/>
        </p:spPr>
        <p:txBody>
          <a:bodyPr wrap="none">
            <a:spAutoFit/>
          </a:bodyPr>
          <a:lstStyle/>
          <a:p>
            <a:r>
              <a:rPr lang="en-US" sz="2800" i="1" dirty="0" smtClean="0">
                <a:latin typeface="Times New Roman" pitchFamily="18" charset="0"/>
              </a:rPr>
              <a:t>General </a:t>
            </a:r>
            <a:r>
              <a:rPr lang="en-US" sz="2800" i="1" dirty="0">
                <a:latin typeface="Times New Roman" pitchFamily="18" charset="0"/>
              </a:rPr>
              <a:t>idea of asymmetric-key cryptosystem</a:t>
            </a:r>
          </a:p>
        </p:txBody>
      </p:sp>
      <p:pic>
        <p:nvPicPr>
          <p:cNvPr id="1084428" name="Picture 12"/>
          <p:cNvPicPr>
            <a:picLocks noChangeAspect="1" noChangeArrowheads="1"/>
          </p:cNvPicPr>
          <p:nvPr/>
        </p:nvPicPr>
        <p:blipFill>
          <a:blip r:embed="rId3"/>
          <a:srcRect/>
          <a:stretch>
            <a:fillRect/>
          </a:stretch>
        </p:blipFill>
        <p:spPr bwMode="auto">
          <a:xfrm>
            <a:off x="533400" y="1922463"/>
            <a:ext cx="7997825" cy="3259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In a public key system, the pair of keys is made up of </a:t>
            </a:r>
            <a:r>
              <a:rPr lang="en-US" dirty="0">
                <a:solidFill>
                  <a:schemeClr val="accent1"/>
                </a:solidFill>
              </a:rPr>
              <a:t>one public key and one </a:t>
            </a:r>
            <a:r>
              <a:rPr lang="en-US" dirty="0" smtClean="0">
                <a:solidFill>
                  <a:schemeClr val="accent1"/>
                </a:solidFill>
              </a:rPr>
              <a:t>private key</a:t>
            </a:r>
            <a:r>
              <a:rPr lang="en-US" dirty="0"/>
              <a:t>. The </a:t>
            </a:r>
            <a:r>
              <a:rPr lang="en-US" i="1" dirty="0">
                <a:solidFill>
                  <a:schemeClr val="accent1"/>
                </a:solidFill>
              </a:rPr>
              <a:t>public key can be known to everyone</a:t>
            </a:r>
            <a:r>
              <a:rPr lang="en-US" i="1" dirty="0"/>
              <a:t>, and the </a:t>
            </a:r>
            <a:r>
              <a:rPr lang="en-US" b="1" i="1" dirty="0">
                <a:solidFill>
                  <a:schemeClr val="accent1"/>
                </a:solidFill>
              </a:rPr>
              <a:t>private key </a:t>
            </a:r>
            <a:r>
              <a:rPr lang="en-US" i="1" dirty="0">
                <a:solidFill>
                  <a:schemeClr val="accent1"/>
                </a:solidFill>
              </a:rPr>
              <a:t>must be known </a:t>
            </a:r>
            <a:r>
              <a:rPr lang="en-US" i="1" dirty="0" smtClean="0">
                <a:solidFill>
                  <a:schemeClr val="accent1"/>
                </a:solidFill>
              </a:rPr>
              <a:t>and used </a:t>
            </a:r>
            <a:r>
              <a:rPr lang="en-US" i="1" dirty="0">
                <a:solidFill>
                  <a:schemeClr val="accent1"/>
                </a:solidFill>
              </a:rPr>
              <a:t>only by the owner</a:t>
            </a:r>
            <a:r>
              <a:rPr lang="en-US" dirty="0"/>
              <a:t>. </a:t>
            </a:r>
            <a:endParaRPr lang="en-US" dirty="0" smtClean="0"/>
          </a:p>
          <a:p>
            <a:r>
              <a:rPr lang="en-US" dirty="0" smtClean="0"/>
              <a:t>Many </a:t>
            </a:r>
            <a:r>
              <a:rPr lang="en-US" dirty="0"/>
              <a:t>times, </a:t>
            </a:r>
            <a:r>
              <a:rPr lang="en-US" dirty="0">
                <a:solidFill>
                  <a:schemeClr val="accent1"/>
                </a:solidFill>
              </a:rPr>
              <a:t>public keys are listed in directories and </a:t>
            </a:r>
            <a:r>
              <a:rPr lang="en-US" dirty="0" smtClean="0">
                <a:solidFill>
                  <a:schemeClr val="accent1"/>
                </a:solidFill>
              </a:rPr>
              <a:t>databases of </a:t>
            </a:r>
            <a:r>
              <a:rPr lang="en-US" dirty="0">
                <a:solidFill>
                  <a:schemeClr val="accent1"/>
                </a:solidFill>
              </a:rPr>
              <a:t>e-mail addresses so they are available to anyone who wants to use these keys </a:t>
            </a:r>
            <a:r>
              <a:rPr lang="en-US" dirty="0" smtClean="0"/>
              <a:t>to encrypt </a:t>
            </a:r>
            <a:r>
              <a:rPr lang="en-US" dirty="0"/>
              <a:t>or decrypt data when communicating with a particular </a:t>
            </a:r>
            <a:r>
              <a:rPr lang="en-US" dirty="0" smtClean="0"/>
              <a:t>person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 public and private keys of an asymmetric cryptosystem are </a:t>
            </a:r>
            <a:r>
              <a:rPr lang="en-US" dirty="0">
                <a:solidFill>
                  <a:schemeClr val="accent1"/>
                </a:solidFill>
              </a:rPr>
              <a:t>mathematically </a:t>
            </a:r>
            <a:r>
              <a:rPr lang="en-US" dirty="0" smtClean="0">
                <a:solidFill>
                  <a:schemeClr val="accent1"/>
                </a:solidFill>
              </a:rPr>
              <a:t>related</a:t>
            </a:r>
            <a:endParaRPr lang="en-US" dirty="0" smtClean="0"/>
          </a:p>
          <a:p>
            <a:r>
              <a:rPr lang="en-US" dirty="0" smtClean="0"/>
              <a:t>…but </a:t>
            </a:r>
            <a:r>
              <a:rPr lang="en-US" dirty="0"/>
              <a:t>if someone gets </a:t>
            </a:r>
            <a:r>
              <a:rPr lang="en-US" dirty="0">
                <a:solidFill>
                  <a:schemeClr val="accent1"/>
                </a:solidFill>
              </a:rPr>
              <a:t>another person’s public key</a:t>
            </a:r>
            <a:r>
              <a:rPr lang="en-US" dirty="0"/>
              <a:t>, </a:t>
            </a:r>
            <a:r>
              <a:rPr lang="en-US" dirty="0" smtClean="0"/>
              <a:t>he </a:t>
            </a:r>
            <a:r>
              <a:rPr lang="en-US" dirty="0">
                <a:solidFill>
                  <a:schemeClr val="accent1"/>
                </a:solidFill>
              </a:rPr>
              <a:t>should not be able to </a:t>
            </a:r>
            <a:r>
              <a:rPr lang="en-US" dirty="0" smtClean="0">
                <a:solidFill>
                  <a:schemeClr val="accent1"/>
                </a:solidFill>
              </a:rPr>
              <a:t>figure out </a:t>
            </a:r>
            <a:r>
              <a:rPr lang="en-US" dirty="0">
                <a:solidFill>
                  <a:schemeClr val="accent1"/>
                </a:solidFill>
              </a:rPr>
              <a:t>the corresponding private </a:t>
            </a:r>
            <a:r>
              <a:rPr lang="en-US" dirty="0" smtClean="0">
                <a:solidFill>
                  <a:schemeClr val="accent1"/>
                </a:solidFill>
              </a:rPr>
              <a:t>key</a:t>
            </a:r>
          </a:p>
          <a:p>
            <a:r>
              <a:rPr lang="en-US" dirty="0" smtClean="0"/>
              <a:t>This </a:t>
            </a:r>
            <a:r>
              <a:rPr lang="en-US" dirty="0"/>
              <a:t>means that if an evildoer gets a copy of </a:t>
            </a:r>
            <a:r>
              <a:rPr lang="en-US" dirty="0" smtClean="0"/>
              <a:t>Bob’s public </a:t>
            </a:r>
            <a:r>
              <a:rPr lang="en-US" dirty="0"/>
              <a:t>key, </a:t>
            </a:r>
            <a:r>
              <a:rPr lang="en-US" dirty="0">
                <a:solidFill>
                  <a:schemeClr val="accent1"/>
                </a:solidFill>
              </a:rPr>
              <a:t>it does not mean </a:t>
            </a:r>
            <a:r>
              <a:rPr lang="en-US" dirty="0" smtClean="0">
                <a:solidFill>
                  <a:schemeClr val="accent1"/>
                </a:solidFill>
              </a:rPr>
              <a:t>he </a:t>
            </a:r>
            <a:r>
              <a:rPr lang="en-US" dirty="0">
                <a:solidFill>
                  <a:schemeClr val="accent1"/>
                </a:solidFill>
              </a:rPr>
              <a:t>can employ some mathematical magic and find </a:t>
            </a:r>
            <a:r>
              <a:rPr lang="en-US" dirty="0" smtClean="0">
                <a:solidFill>
                  <a:schemeClr val="accent1"/>
                </a:solidFill>
              </a:rPr>
              <a:t>out Bob’s </a:t>
            </a:r>
            <a:r>
              <a:rPr lang="en-US" dirty="0">
                <a:solidFill>
                  <a:schemeClr val="accent1"/>
                </a:solidFill>
              </a:rPr>
              <a:t>private </a:t>
            </a:r>
            <a:r>
              <a:rPr lang="en-US" dirty="0" smtClean="0">
                <a:solidFill>
                  <a:schemeClr val="accent1"/>
                </a:solidFill>
              </a:rPr>
              <a:t>key</a:t>
            </a:r>
          </a:p>
          <a:p>
            <a:r>
              <a:rPr lang="en-US" dirty="0" smtClean="0"/>
              <a:t>But </a:t>
            </a:r>
            <a:r>
              <a:rPr lang="en-US" dirty="0">
                <a:solidFill>
                  <a:schemeClr val="accent1"/>
                </a:solidFill>
              </a:rPr>
              <a:t>if someone got Bob’s private key, then there is big </a:t>
            </a:r>
            <a:r>
              <a:rPr lang="en-US" dirty="0" smtClean="0">
                <a:solidFill>
                  <a:schemeClr val="accent1"/>
                </a:solidFill>
              </a:rPr>
              <a:t>trouble—no one </a:t>
            </a:r>
            <a:r>
              <a:rPr lang="en-US" dirty="0">
                <a:solidFill>
                  <a:schemeClr val="accent1"/>
                </a:solidFill>
              </a:rPr>
              <a:t>other than the owner should have access to a private </a:t>
            </a:r>
            <a:r>
              <a:rPr lang="en-US" dirty="0" smtClean="0">
                <a:solidFill>
                  <a:schemeClr val="accent1"/>
                </a:solidFill>
              </a:rPr>
              <a:t>key</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ounded Rectangle 3"/>
          <p:cNvSpPr/>
          <p:nvPr/>
        </p:nvSpPr>
        <p:spPr>
          <a:xfrm>
            <a:off x="533400" y="1905000"/>
            <a:ext cx="8153400" cy="426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t>It is not possible to </a:t>
            </a:r>
            <a:r>
              <a:rPr lang="en-US" sz="3600" dirty="0" smtClean="0"/>
              <a:t>encrypt and </a:t>
            </a:r>
            <a:r>
              <a:rPr lang="en-US" sz="3600" dirty="0"/>
              <a:t>decrypt using the same key when using an asymmetric key encryption </a:t>
            </a:r>
            <a:r>
              <a:rPr lang="en-US" sz="3600" dirty="0" smtClean="0"/>
              <a:t>technology because</a:t>
            </a:r>
            <a:r>
              <a:rPr lang="en-US" sz="3600" dirty="0"/>
              <a:t>, although mathematically related, the two keys are not the same key, as they </a:t>
            </a:r>
            <a:r>
              <a:rPr lang="en-US" sz="3600" dirty="0" smtClean="0"/>
              <a:t>are in </a:t>
            </a:r>
            <a:r>
              <a:rPr lang="en-US" sz="3600" dirty="0"/>
              <a:t>symmetric </a:t>
            </a:r>
            <a:r>
              <a:rPr lang="en-US" sz="3600" dirty="0" smtClean="0"/>
              <a:t>cryptography</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Authentication</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chemeClr val="accent1"/>
                </a:solidFill>
              </a:rPr>
              <a:t>Bob can encrypt data with his private key, and the </a:t>
            </a:r>
            <a:r>
              <a:rPr lang="en-US" dirty="0" smtClean="0">
                <a:solidFill>
                  <a:schemeClr val="accent1"/>
                </a:solidFill>
              </a:rPr>
              <a:t>receiver can </a:t>
            </a:r>
            <a:r>
              <a:rPr lang="en-US" dirty="0">
                <a:solidFill>
                  <a:schemeClr val="accent1"/>
                </a:solidFill>
              </a:rPr>
              <a:t>then decrypt it with Bob’s public </a:t>
            </a:r>
            <a:r>
              <a:rPr lang="en-US" dirty="0" smtClean="0">
                <a:solidFill>
                  <a:schemeClr val="accent1"/>
                </a:solidFill>
              </a:rPr>
              <a:t>key </a:t>
            </a:r>
          </a:p>
          <a:p>
            <a:r>
              <a:rPr lang="en-US" dirty="0" smtClean="0">
                <a:solidFill>
                  <a:schemeClr val="accent1"/>
                </a:solidFill>
              </a:rPr>
              <a:t>By </a:t>
            </a:r>
            <a:r>
              <a:rPr lang="en-US" dirty="0">
                <a:solidFill>
                  <a:schemeClr val="accent1"/>
                </a:solidFill>
              </a:rPr>
              <a:t>decrypting the message with Bob’s </a:t>
            </a:r>
            <a:r>
              <a:rPr lang="en-US" dirty="0" smtClean="0">
                <a:solidFill>
                  <a:schemeClr val="accent1"/>
                </a:solidFill>
              </a:rPr>
              <a:t>public key</a:t>
            </a:r>
            <a:r>
              <a:rPr lang="en-US" dirty="0">
                <a:solidFill>
                  <a:schemeClr val="accent1"/>
                </a:solidFill>
              </a:rPr>
              <a:t>, the receiver can be sure the message really came from </a:t>
            </a:r>
            <a:r>
              <a:rPr lang="en-US" dirty="0" smtClean="0">
                <a:solidFill>
                  <a:schemeClr val="accent1"/>
                </a:solidFill>
              </a:rPr>
              <a:t>Bob</a:t>
            </a:r>
          </a:p>
          <a:p>
            <a:r>
              <a:rPr lang="en-US" dirty="0" smtClean="0"/>
              <a:t>A </a:t>
            </a:r>
            <a:r>
              <a:rPr lang="en-US" dirty="0"/>
              <a:t>message can be </a:t>
            </a:r>
            <a:r>
              <a:rPr lang="en-US" dirty="0" smtClean="0"/>
              <a:t>decrypted with </a:t>
            </a:r>
            <a:r>
              <a:rPr lang="en-US" dirty="0"/>
              <a:t>a public key only if the message was encrypted with the </a:t>
            </a:r>
            <a:r>
              <a:rPr lang="en-US" dirty="0" smtClean="0"/>
              <a:t>corresponding private key</a:t>
            </a:r>
          </a:p>
          <a:p>
            <a:r>
              <a:rPr lang="en-US" dirty="0" smtClean="0">
                <a:solidFill>
                  <a:schemeClr val="accent1"/>
                </a:solidFill>
              </a:rPr>
              <a:t>This </a:t>
            </a:r>
            <a:r>
              <a:rPr lang="en-US" dirty="0">
                <a:solidFill>
                  <a:schemeClr val="accent1"/>
                </a:solidFill>
              </a:rPr>
              <a:t>provides authentication, because Bob is the only one who is </a:t>
            </a:r>
            <a:r>
              <a:rPr lang="en-US" dirty="0" smtClean="0">
                <a:solidFill>
                  <a:schemeClr val="accent1"/>
                </a:solidFill>
              </a:rPr>
              <a:t>supposed to </a:t>
            </a:r>
            <a:r>
              <a:rPr lang="en-US" dirty="0">
                <a:solidFill>
                  <a:schemeClr val="accent1"/>
                </a:solidFill>
              </a:rPr>
              <a:t>have his private </a:t>
            </a:r>
            <a:r>
              <a:rPr lang="en-US" dirty="0" smtClean="0">
                <a:solidFill>
                  <a:schemeClr val="accent1"/>
                </a:solidFill>
              </a:rPr>
              <a:t>key </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Open Message Format</a:t>
            </a:r>
            <a:endParaRPr lang="en-US" dirty="0">
              <a:solidFill>
                <a:schemeClr val="accent1"/>
              </a:solidFill>
            </a:endParaRPr>
          </a:p>
        </p:txBody>
      </p:sp>
      <p:sp>
        <p:nvSpPr>
          <p:cNvPr id="3" name="Content Placeholder 2"/>
          <p:cNvSpPr>
            <a:spLocks noGrp="1"/>
          </p:cNvSpPr>
          <p:nvPr>
            <p:ph idx="1"/>
          </p:nvPr>
        </p:nvSpPr>
        <p:spPr/>
        <p:txBody>
          <a:bodyPr>
            <a:normAutofit fontScale="92500" lnSpcReduction="20000"/>
          </a:bodyPr>
          <a:lstStyle/>
          <a:p>
            <a:r>
              <a:rPr lang="en-US" dirty="0">
                <a:solidFill>
                  <a:schemeClr val="accent1"/>
                </a:solidFill>
              </a:rPr>
              <a:t>If authentication is the most important security service to the sender, then </a:t>
            </a:r>
            <a:r>
              <a:rPr lang="en-US" dirty="0" smtClean="0">
                <a:solidFill>
                  <a:schemeClr val="accent1"/>
                </a:solidFill>
              </a:rPr>
              <a:t>he would </a:t>
            </a:r>
            <a:r>
              <a:rPr lang="en-US" dirty="0">
                <a:solidFill>
                  <a:schemeClr val="accent1"/>
                </a:solidFill>
              </a:rPr>
              <a:t>encrypt the data with </a:t>
            </a:r>
            <a:r>
              <a:rPr lang="en-US" dirty="0" smtClean="0">
                <a:solidFill>
                  <a:schemeClr val="accent1"/>
                </a:solidFill>
              </a:rPr>
              <a:t>his </a:t>
            </a:r>
            <a:r>
              <a:rPr lang="en-US" dirty="0">
                <a:solidFill>
                  <a:schemeClr val="accent1"/>
                </a:solidFill>
              </a:rPr>
              <a:t>private key. </a:t>
            </a:r>
            <a:endParaRPr lang="en-US" dirty="0" smtClean="0">
              <a:solidFill>
                <a:schemeClr val="accent1"/>
              </a:solidFill>
            </a:endParaRPr>
          </a:p>
          <a:p>
            <a:r>
              <a:rPr lang="en-US" dirty="0" smtClean="0"/>
              <a:t>This </a:t>
            </a:r>
            <a:r>
              <a:rPr lang="en-US" dirty="0"/>
              <a:t>provides </a:t>
            </a:r>
            <a:r>
              <a:rPr lang="en-US" dirty="0">
                <a:solidFill>
                  <a:schemeClr val="accent1"/>
                </a:solidFill>
              </a:rPr>
              <a:t>assurance to the receiver </a:t>
            </a:r>
            <a:r>
              <a:rPr lang="en-US" dirty="0" smtClean="0">
                <a:solidFill>
                  <a:schemeClr val="accent1"/>
                </a:solidFill>
              </a:rPr>
              <a:t>that the </a:t>
            </a:r>
            <a:r>
              <a:rPr lang="en-US" dirty="0">
                <a:solidFill>
                  <a:schemeClr val="accent1"/>
                </a:solidFill>
              </a:rPr>
              <a:t>only person who could have encrypted the data is the individual who has </a:t>
            </a:r>
            <a:r>
              <a:rPr lang="en-US" dirty="0" smtClean="0">
                <a:solidFill>
                  <a:schemeClr val="accent1"/>
                </a:solidFill>
              </a:rPr>
              <a:t>possession of </a:t>
            </a:r>
            <a:r>
              <a:rPr lang="en-US" dirty="0">
                <a:solidFill>
                  <a:schemeClr val="accent1"/>
                </a:solidFill>
              </a:rPr>
              <a:t>that private </a:t>
            </a:r>
            <a:r>
              <a:rPr lang="en-US" dirty="0" smtClean="0">
                <a:solidFill>
                  <a:schemeClr val="accent1"/>
                </a:solidFill>
              </a:rPr>
              <a:t>key</a:t>
            </a:r>
          </a:p>
          <a:p>
            <a:r>
              <a:rPr lang="en-US" dirty="0" smtClean="0"/>
              <a:t>If </a:t>
            </a:r>
            <a:r>
              <a:rPr lang="en-US" dirty="0"/>
              <a:t>the sender encrypted the data with the receiver’s public key</a:t>
            </a:r>
            <a:r>
              <a:rPr lang="en-US" dirty="0" smtClean="0"/>
              <a:t>, </a:t>
            </a:r>
            <a:r>
              <a:rPr lang="en-US" dirty="0" smtClean="0">
                <a:solidFill>
                  <a:schemeClr val="accent1"/>
                </a:solidFill>
              </a:rPr>
              <a:t>authentication </a:t>
            </a:r>
            <a:r>
              <a:rPr lang="en-US" dirty="0">
                <a:solidFill>
                  <a:schemeClr val="accent1"/>
                </a:solidFill>
              </a:rPr>
              <a:t>is not provided </a:t>
            </a:r>
            <a:r>
              <a:rPr lang="en-US" dirty="0"/>
              <a:t>because this public key is available to </a:t>
            </a:r>
            <a:r>
              <a:rPr lang="en-US" dirty="0" smtClean="0"/>
              <a:t>anyone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Open Message Format</a:t>
            </a:r>
            <a:endParaRPr lang="en-US" dirty="0"/>
          </a:p>
        </p:txBody>
      </p:sp>
      <p:sp>
        <p:nvSpPr>
          <p:cNvPr id="5" name="Rounded Rectangle 4"/>
          <p:cNvSpPr/>
          <p:nvPr/>
        </p:nvSpPr>
        <p:spPr>
          <a:xfrm>
            <a:off x="457200" y="1981200"/>
            <a:ext cx="8229600" cy="3733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bg1"/>
                </a:solidFill>
              </a:rPr>
              <a:t>Encrypting data with the sender’s private key is called an </a:t>
            </a:r>
            <a:r>
              <a:rPr lang="en-US" sz="3200" b="1" i="1" dirty="0" smtClean="0">
                <a:solidFill>
                  <a:schemeClr val="bg1"/>
                </a:solidFill>
              </a:rPr>
              <a:t>open message format </a:t>
            </a:r>
            <a:r>
              <a:rPr lang="en-US" sz="3200" dirty="0" smtClean="0">
                <a:solidFill>
                  <a:schemeClr val="bg1"/>
                </a:solidFill>
              </a:rPr>
              <a:t>because anyone with a copy of the corresponding public key can decrypt the message </a:t>
            </a:r>
          </a:p>
          <a:p>
            <a:endParaRPr lang="en-US" sz="3200" dirty="0" smtClean="0">
              <a:solidFill>
                <a:schemeClr val="bg1"/>
              </a:solidFill>
            </a:endParaRPr>
          </a:p>
          <a:p>
            <a:r>
              <a:rPr lang="en-US" sz="3200" dirty="0" smtClean="0">
                <a:solidFill>
                  <a:schemeClr val="bg1"/>
                </a:solidFill>
              </a:rPr>
              <a:t>Confidentiality is not ensured.</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Confidentiality </a:t>
            </a:r>
            <a:endParaRPr lang="en-US" dirty="0">
              <a:solidFill>
                <a:schemeClr val="accent1"/>
              </a:solidFill>
            </a:endParaRPr>
          </a:p>
        </p:txBody>
      </p:sp>
      <p:sp>
        <p:nvSpPr>
          <p:cNvPr id="3" name="Content Placeholder 2"/>
          <p:cNvSpPr>
            <a:spLocks noGrp="1"/>
          </p:cNvSpPr>
          <p:nvPr>
            <p:ph idx="1"/>
          </p:nvPr>
        </p:nvSpPr>
        <p:spPr/>
        <p:txBody>
          <a:bodyPr>
            <a:normAutofit lnSpcReduction="10000"/>
          </a:bodyPr>
          <a:lstStyle/>
          <a:p>
            <a:r>
              <a:rPr lang="en-US" dirty="0">
                <a:solidFill>
                  <a:schemeClr val="accent1"/>
                </a:solidFill>
              </a:rPr>
              <a:t>Bob can encrypt data with </a:t>
            </a:r>
            <a:r>
              <a:rPr lang="en-US" dirty="0" smtClean="0">
                <a:solidFill>
                  <a:schemeClr val="accent1"/>
                </a:solidFill>
              </a:rPr>
              <a:t>the receivers public </a:t>
            </a:r>
            <a:r>
              <a:rPr lang="en-US" dirty="0">
                <a:solidFill>
                  <a:schemeClr val="accent1"/>
                </a:solidFill>
              </a:rPr>
              <a:t>key, and the </a:t>
            </a:r>
            <a:r>
              <a:rPr lang="en-US" dirty="0" smtClean="0">
                <a:solidFill>
                  <a:schemeClr val="accent1"/>
                </a:solidFill>
              </a:rPr>
              <a:t>receiver can </a:t>
            </a:r>
            <a:r>
              <a:rPr lang="en-US" dirty="0">
                <a:solidFill>
                  <a:schemeClr val="accent1"/>
                </a:solidFill>
              </a:rPr>
              <a:t>then decrypt it with </a:t>
            </a:r>
            <a:r>
              <a:rPr lang="en-US" dirty="0" smtClean="0">
                <a:solidFill>
                  <a:schemeClr val="accent1"/>
                </a:solidFill>
              </a:rPr>
              <a:t>his private key </a:t>
            </a:r>
          </a:p>
          <a:p>
            <a:r>
              <a:rPr lang="en-US" dirty="0" smtClean="0"/>
              <a:t>By </a:t>
            </a:r>
            <a:r>
              <a:rPr lang="en-US" dirty="0"/>
              <a:t>decrypting the message with </a:t>
            </a:r>
            <a:r>
              <a:rPr lang="en-US" dirty="0" smtClean="0"/>
              <a:t>his private key</a:t>
            </a:r>
            <a:r>
              <a:rPr lang="en-US" dirty="0"/>
              <a:t>, </a:t>
            </a:r>
            <a:r>
              <a:rPr lang="en-US" dirty="0">
                <a:solidFill>
                  <a:schemeClr val="accent1"/>
                </a:solidFill>
              </a:rPr>
              <a:t>the receiver can be sure </a:t>
            </a:r>
            <a:r>
              <a:rPr lang="en-US" dirty="0" smtClean="0">
                <a:solidFill>
                  <a:schemeClr val="accent1"/>
                </a:solidFill>
              </a:rPr>
              <a:t>no one else can view this message </a:t>
            </a:r>
          </a:p>
          <a:p>
            <a:r>
              <a:rPr lang="en-US" dirty="0" smtClean="0"/>
              <a:t>This </a:t>
            </a:r>
            <a:r>
              <a:rPr lang="en-US" dirty="0"/>
              <a:t>provides </a:t>
            </a:r>
            <a:r>
              <a:rPr lang="en-US" dirty="0" smtClean="0">
                <a:solidFill>
                  <a:schemeClr val="accent1"/>
                </a:solidFill>
              </a:rPr>
              <a:t>confidentiality, </a:t>
            </a:r>
            <a:r>
              <a:rPr lang="en-US" dirty="0">
                <a:solidFill>
                  <a:schemeClr val="accent1"/>
                </a:solidFill>
              </a:rPr>
              <a:t>because </a:t>
            </a:r>
            <a:r>
              <a:rPr lang="en-US" dirty="0" smtClean="0">
                <a:solidFill>
                  <a:schemeClr val="accent1"/>
                </a:solidFill>
              </a:rPr>
              <a:t>the receiver </a:t>
            </a:r>
            <a:r>
              <a:rPr lang="en-US" dirty="0">
                <a:solidFill>
                  <a:schemeClr val="accent1"/>
                </a:solidFill>
              </a:rPr>
              <a:t>is the only one who is </a:t>
            </a:r>
            <a:r>
              <a:rPr lang="en-US" dirty="0" smtClean="0">
                <a:solidFill>
                  <a:schemeClr val="accent1"/>
                </a:solidFill>
              </a:rPr>
              <a:t>supposed to </a:t>
            </a:r>
            <a:r>
              <a:rPr lang="en-US" dirty="0">
                <a:solidFill>
                  <a:schemeClr val="accent1"/>
                </a:solidFill>
              </a:rPr>
              <a:t>have his private </a:t>
            </a:r>
            <a:r>
              <a:rPr lang="en-US" dirty="0" smtClean="0">
                <a:solidFill>
                  <a:schemeClr val="accent1"/>
                </a:solidFill>
              </a:rPr>
              <a:t>key</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0"/>
          </p:nvPr>
        </p:nvSpPr>
        <p:spPr>
          <a:xfrm>
            <a:off x="6705600" y="6096000"/>
            <a:ext cx="2133600" cy="365125"/>
          </a:xfrm>
        </p:spPr>
        <p:txBody>
          <a:bodyPr/>
          <a:lstStyle/>
          <a:p>
            <a:r>
              <a:rPr lang="en-US" sz="2000" dirty="0" smtClean="0"/>
              <a:t>Raymond R. </a:t>
            </a:r>
            <a:r>
              <a:rPr lang="en-US" sz="2000" dirty="0" err="1" smtClean="0"/>
              <a:t>Panko</a:t>
            </a:r>
            <a:endParaRPr lang="en-US" sz="2000" dirty="0"/>
          </a:p>
        </p:txBody>
      </p:sp>
      <p:sp>
        <p:nvSpPr>
          <p:cNvPr id="5" name="Title 4"/>
          <p:cNvSpPr>
            <a:spLocks noGrp="1"/>
          </p:cNvSpPr>
          <p:nvPr>
            <p:ph type="title"/>
          </p:nvPr>
        </p:nvSpPr>
        <p:spPr>
          <a:xfrm>
            <a:off x="457200" y="274638"/>
            <a:ext cx="8229600" cy="944562"/>
          </a:xfrm>
        </p:spPr>
        <p:txBody>
          <a:bodyPr>
            <a:noAutofit/>
          </a:bodyPr>
          <a:lstStyle/>
          <a:p>
            <a:pPr fontAlgn="auto">
              <a:spcAft>
                <a:spcPts val="0"/>
              </a:spcAft>
              <a:defRPr/>
            </a:pPr>
            <a:r>
              <a:rPr lang="en-US" sz="2800" dirty="0" smtClean="0"/>
              <a:t>Public Key Encryption for Confidentiality</a:t>
            </a:r>
            <a:endParaRPr lang="en-US" sz="2800" dirty="0"/>
          </a:p>
        </p:txBody>
      </p:sp>
      <p:pic>
        <p:nvPicPr>
          <p:cNvPr id="48132" name="Picture 1" descr="S2C03F13 Public Key Encryption for confidentiality"/>
          <p:cNvPicPr>
            <a:picLocks noChangeAspect="1" noChangeArrowheads="1"/>
          </p:cNvPicPr>
          <p:nvPr/>
        </p:nvPicPr>
        <p:blipFill>
          <a:blip r:embed="rId2"/>
          <a:srcRect l="3593" t="4167" r="6219" b="4167"/>
          <a:stretch>
            <a:fillRect/>
          </a:stretch>
        </p:blipFill>
        <p:spPr bwMode="auto">
          <a:xfrm>
            <a:off x="49213" y="1295400"/>
            <a:ext cx="9040812" cy="4572000"/>
          </a:xfrm>
          <a:prstGeom prst="rect">
            <a:avLst/>
          </a:prstGeom>
          <a:noFill/>
          <a:ln w="9525">
            <a:noFill/>
            <a:miter lim="800000"/>
            <a:headEnd/>
            <a:tailEnd/>
          </a:ln>
        </p:spPr>
      </p:pic>
      <p:sp>
        <p:nvSpPr>
          <p:cNvPr id="7" name="Rounded Rectangle 6"/>
          <p:cNvSpPr/>
          <p:nvPr/>
        </p:nvSpPr>
        <p:spPr>
          <a:xfrm>
            <a:off x="7239000" y="2819400"/>
            <a:ext cx="1371600" cy="1524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33400" y="2819400"/>
            <a:ext cx="1371600" cy="1524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Secure Message Format</a:t>
            </a:r>
            <a:endParaRPr lang="en-US" dirty="0"/>
          </a:p>
        </p:txBody>
      </p:sp>
      <p:sp>
        <p:nvSpPr>
          <p:cNvPr id="3" name="Content Placeholder 2"/>
          <p:cNvSpPr>
            <a:spLocks noGrp="1"/>
          </p:cNvSpPr>
          <p:nvPr>
            <p:ph idx="1"/>
          </p:nvPr>
        </p:nvSpPr>
        <p:spPr/>
        <p:txBody>
          <a:bodyPr/>
          <a:lstStyle/>
          <a:p>
            <a:r>
              <a:rPr lang="en-US" dirty="0"/>
              <a:t>If </a:t>
            </a:r>
            <a:r>
              <a:rPr lang="en-US" dirty="0">
                <a:solidFill>
                  <a:schemeClr val="accent1"/>
                </a:solidFill>
              </a:rPr>
              <a:t>confidentiality is the most important security service to a sender, </a:t>
            </a:r>
            <a:r>
              <a:rPr lang="en-US" dirty="0" smtClean="0">
                <a:solidFill>
                  <a:schemeClr val="accent1"/>
                </a:solidFill>
              </a:rPr>
              <a:t>he </a:t>
            </a:r>
            <a:r>
              <a:rPr lang="en-US" dirty="0">
                <a:solidFill>
                  <a:schemeClr val="accent1"/>
                </a:solidFill>
              </a:rPr>
              <a:t>would </a:t>
            </a:r>
            <a:r>
              <a:rPr lang="en-US" dirty="0" smtClean="0">
                <a:solidFill>
                  <a:schemeClr val="accent1"/>
                </a:solidFill>
              </a:rPr>
              <a:t>encrypt the </a:t>
            </a:r>
            <a:r>
              <a:rPr lang="en-US" dirty="0">
                <a:solidFill>
                  <a:schemeClr val="accent1"/>
                </a:solidFill>
              </a:rPr>
              <a:t>file with the receiver’s public </a:t>
            </a:r>
            <a:r>
              <a:rPr lang="en-US" dirty="0" smtClean="0">
                <a:solidFill>
                  <a:schemeClr val="accent1"/>
                </a:solidFill>
              </a:rPr>
              <a:t>key</a:t>
            </a:r>
          </a:p>
          <a:p>
            <a:r>
              <a:rPr lang="en-US" dirty="0" smtClean="0"/>
              <a:t>This </a:t>
            </a:r>
            <a:r>
              <a:rPr lang="en-US" dirty="0"/>
              <a:t>is called a </a:t>
            </a:r>
            <a:r>
              <a:rPr lang="en-US" b="1" i="1" dirty="0">
                <a:solidFill>
                  <a:schemeClr val="accent1"/>
                </a:solidFill>
              </a:rPr>
              <a:t>secure message format </a:t>
            </a:r>
            <a:r>
              <a:rPr lang="en-US" dirty="0" smtClean="0"/>
              <a:t>because</a:t>
            </a:r>
            <a:r>
              <a:rPr lang="en-US" b="1" i="1" dirty="0" smtClean="0"/>
              <a:t> </a:t>
            </a:r>
            <a:r>
              <a:rPr lang="en-US" dirty="0" smtClean="0"/>
              <a:t>it </a:t>
            </a:r>
            <a:r>
              <a:rPr lang="en-US" dirty="0">
                <a:solidFill>
                  <a:schemeClr val="accent1"/>
                </a:solidFill>
              </a:rPr>
              <a:t>can only be decrypted by the person who has the corresponding private </a:t>
            </a:r>
            <a:r>
              <a:rPr lang="en-US" dirty="0" smtClean="0">
                <a:solidFill>
                  <a:schemeClr val="accent1"/>
                </a:solidFill>
              </a:rPr>
              <a:t>key</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solidFill>
                  <a:schemeClr val="accent1"/>
                </a:solidFill>
              </a:rPr>
              <a:t>Asymmetric algorithms are slower </a:t>
            </a:r>
            <a:r>
              <a:rPr lang="en-US" dirty="0"/>
              <a:t>than symmetric algorithms </a:t>
            </a:r>
            <a:r>
              <a:rPr lang="en-US" dirty="0">
                <a:solidFill>
                  <a:schemeClr val="accent1"/>
                </a:solidFill>
              </a:rPr>
              <a:t>because they </a:t>
            </a:r>
            <a:r>
              <a:rPr lang="en-US" dirty="0" smtClean="0">
                <a:solidFill>
                  <a:schemeClr val="accent1"/>
                </a:solidFill>
              </a:rPr>
              <a:t>use much </a:t>
            </a:r>
            <a:r>
              <a:rPr lang="en-US" dirty="0">
                <a:solidFill>
                  <a:schemeClr val="accent1"/>
                </a:solidFill>
              </a:rPr>
              <a:t>more complex mathematics to carry out their functions</a:t>
            </a:r>
            <a:r>
              <a:rPr lang="en-US" dirty="0"/>
              <a:t>, which requires </a:t>
            </a:r>
            <a:r>
              <a:rPr lang="en-US" dirty="0" smtClean="0"/>
              <a:t>more processing time</a:t>
            </a:r>
          </a:p>
          <a:p>
            <a:r>
              <a:rPr lang="en-US" dirty="0" smtClean="0"/>
              <a:t>Although </a:t>
            </a:r>
            <a:r>
              <a:rPr lang="en-US" dirty="0"/>
              <a:t>they are slower, asymmetric algorithms can provide </a:t>
            </a:r>
            <a:r>
              <a:rPr lang="en-US" dirty="0" smtClean="0">
                <a:solidFill>
                  <a:schemeClr val="accent1"/>
                </a:solidFill>
              </a:rPr>
              <a:t>authentication and </a:t>
            </a:r>
            <a:r>
              <a:rPr lang="en-US" dirty="0" err="1">
                <a:solidFill>
                  <a:schemeClr val="accent1"/>
                </a:solidFill>
              </a:rPr>
              <a:t>nonrepudiation</a:t>
            </a:r>
            <a:r>
              <a:rPr lang="en-US" dirty="0">
                <a:solidFill>
                  <a:schemeClr val="accent1"/>
                </a:solidFill>
              </a:rPr>
              <a:t>,</a:t>
            </a:r>
            <a:r>
              <a:rPr lang="en-US" dirty="0"/>
              <a:t> depending on the type of algorithm being </a:t>
            </a:r>
            <a:r>
              <a:rPr lang="en-US" dirty="0" smtClean="0"/>
              <a:t>used</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ounded Rectangle 3"/>
          <p:cNvSpPr/>
          <p:nvPr/>
        </p:nvSpPr>
        <p:spPr>
          <a:xfrm>
            <a:off x="457200" y="1752600"/>
            <a:ext cx="8229600" cy="472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Asymmetric systems also provide for easier and more manageable key distribution than symmetric systems and do not have the scalability issues of symmetric systems. The reason for these differences is that, with asymmetric systems, you can send out your public key to all of the people you need to communicate with, instead of keeping track of a unique key for each one of them.</a:t>
            </a:r>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ounded Rectangle 4"/>
          <p:cNvSpPr/>
          <p:nvPr/>
        </p:nvSpPr>
        <p:spPr>
          <a:xfrm>
            <a:off x="457200" y="1828800"/>
            <a:ext cx="8153400" cy="434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t>Public key cryptography is asymmetric cryptography. The terms can </a:t>
            </a:r>
            <a:r>
              <a:rPr lang="en-US" sz="4000" dirty="0" smtClean="0"/>
              <a:t>be used interchangeably</a:t>
            </a:r>
            <a:r>
              <a:rPr lang="en-US" sz="4000" dirty="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Strengths &amp; Weaknesses </a:t>
            </a:r>
            <a:r>
              <a:rPr lang="en-US" dirty="0" smtClean="0"/>
              <a:t/>
            </a:r>
            <a:br>
              <a:rPr lang="en-US" dirty="0" smtClean="0"/>
            </a:br>
            <a:r>
              <a:rPr lang="en-US" dirty="0" smtClean="0"/>
              <a:t>Of </a:t>
            </a:r>
            <a:r>
              <a:rPr lang="en-US" dirty="0" smtClean="0">
                <a:solidFill>
                  <a:schemeClr val="accent1"/>
                </a:solidFill>
              </a:rPr>
              <a:t>Asymmetric</a:t>
            </a:r>
            <a:r>
              <a:rPr lang="en-US" dirty="0" smtClean="0"/>
              <a:t> Encryption</a:t>
            </a:r>
            <a:endParaRPr lang="en-US" dirty="0"/>
          </a:p>
        </p:txBody>
      </p:sp>
      <p:sp>
        <p:nvSpPr>
          <p:cNvPr id="3" name="Content Placeholder 2"/>
          <p:cNvSpPr>
            <a:spLocks noGrp="1"/>
          </p:cNvSpPr>
          <p:nvPr>
            <p:ph idx="1"/>
          </p:nvPr>
        </p:nvSpPr>
        <p:spPr/>
        <p:txBody>
          <a:bodyPr>
            <a:normAutofit fontScale="92500"/>
          </a:bodyPr>
          <a:lstStyle/>
          <a:p>
            <a:pPr>
              <a:buNone/>
            </a:pPr>
            <a:r>
              <a:rPr lang="en-US" b="1" dirty="0">
                <a:solidFill>
                  <a:schemeClr val="accent1"/>
                </a:solidFill>
              </a:rPr>
              <a:t>Strengths</a:t>
            </a:r>
          </a:p>
          <a:p>
            <a:r>
              <a:rPr lang="en-US" dirty="0" smtClean="0">
                <a:solidFill>
                  <a:schemeClr val="accent1"/>
                </a:solidFill>
              </a:rPr>
              <a:t>Better </a:t>
            </a:r>
            <a:r>
              <a:rPr lang="en-US" dirty="0">
                <a:solidFill>
                  <a:schemeClr val="accent1"/>
                </a:solidFill>
              </a:rPr>
              <a:t>key distribution </a:t>
            </a:r>
            <a:r>
              <a:rPr lang="en-US" dirty="0"/>
              <a:t>than symmetric systems</a:t>
            </a:r>
          </a:p>
          <a:p>
            <a:r>
              <a:rPr lang="en-US" dirty="0" smtClean="0">
                <a:solidFill>
                  <a:schemeClr val="accent1"/>
                </a:solidFill>
              </a:rPr>
              <a:t>Better </a:t>
            </a:r>
            <a:r>
              <a:rPr lang="en-US" dirty="0">
                <a:solidFill>
                  <a:schemeClr val="accent1"/>
                </a:solidFill>
              </a:rPr>
              <a:t>scalability </a:t>
            </a:r>
            <a:r>
              <a:rPr lang="en-US" dirty="0"/>
              <a:t>than symmetric systems</a:t>
            </a:r>
          </a:p>
          <a:p>
            <a:r>
              <a:rPr lang="en-US" dirty="0" smtClean="0"/>
              <a:t>Can </a:t>
            </a:r>
            <a:r>
              <a:rPr lang="en-US" dirty="0"/>
              <a:t>provide </a:t>
            </a:r>
            <a:r>
              <a:rPr lang="en-US" dirty="0">
                <a:solidFill>
                  <a:schemeClr val="accent1"/>
                </a:solidFill>
              </a:rPr>
              <a:t>authentication and </a:t>
            </a:r>
            <a:r>
              <a:rPr lang="en-US" dirty="0" err="1">
                <a:solidFill>
                  <a:schemeClr val="accent1"/>
                </a:solidFill>
              </a:rPr>
              <a:t>nonrepudiation</a:t>
            </a:r>
            <a:endParaRPr lang="en-US" dirty="0">
              <a:solidFill>
                <a:schemeClr val="accent1"/>
              </a:solidFill>
            </a:endParaRPr>
          </a:p>
          <a:p>
            <a:pPr>
              <a:buNone/>
            </a:pPr>
            <a:r>
              <a:rPr lang="en-US" b="1" dirty="0" smtClean="0">
                <a:solidFill>
                  <a:schemeClr val="accent1"/>
                </a:solidFill>
              </a:rPr>
              <a:t>Weaknesses</a:t>
            </a:r>
            <a:endParaRPr lang="en-US" b="1" dirty="0">
              <a:solidFill>
                <a:schemeClr val="accent1"/>
              </a:solidFill>
            </a:endParaRPr>
          </a:p>
          <a:p>
            <a:r>
              <a:rPr lang="en-US" dirty="0" smtClean="0">
                <a:solidFill>
                  <a:schemeClr val="accent1"/>
                </a:solidFill>
              </a:rPr>
              <a:t>Works </a:t>
            </a:r>
            <a:r>
              <a:rPr lang="en-US" dirty="0">
                <a:solidFill>
                  <a:schemeClr val="accent1"/>
                </a:solidFill>
              </a:rPr>
              <a:t>much more slowly </a:t>
            </a:r>
            <a:r>
              <a:rPr lang="en-US" dirty="0"/>
              <a:t>than symmetric systems</a:t>
            </a:r>
          </a:p>
          <a:p>
            <a:r>
              <a:rPr lang="en-US" dirty="0" smtClean="0">
                <a:solidFill>
                  <a:schemeClr val="accent1"/>
                </a:solidFill>
              </a:rPr>
              <a:t>Mathematically </a:t>
            </a:r>
            <a:r>
              <a:rPr lang="en-US" dirty="0">
                <a:solidFill>
                  <a:schemeClr val="accent1"/>
                </a:solidFill>
              </a:rPr>
              <a:t>intensive </a:t>
            </a:r>
            <a:r>
              <a:rPr lang="en-US" dirty="0" smtClean="0">
                <a:solidFill>
                  <a:schemeClr val="accent1"/>
                </a:solidFill>
              </a:rPr>
              <a:t>tasks</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Examples</a:t>
            </a:r>
            <a:r>
              <a:rPr lang="en-US" dirty="0" smtClean="0"/>
              <a:t> of </a:t>
            </a:r>
            <a:r>
              <a:rPr lang="en-US" dirty="0" smtClean="0">
                <a:solidFill>
                  <a:schemeClr val="accent1"/>
                </a:solidFill>
              </a:rPr>
              <a:t>Asymmetric Key </a:t>
            </a:r>
            <a:r>
              <a:rPr lang="en-US" dirty="0" smtClean="0"/>
              <a:t>Algorithms</a:t>
            </a:r>
            <a:endParaRPr lang="en-US" dirty="0"/>
          </a:p>
        </p:txBody>
      </p:sp>
      <p:sp>
        <p:nvSpPr>
          <p:cNvPr id="3" name="Content Placeholder 2"/>
          <p:cNvSpPr>
            <a:spLocks noGrp="1"/>
          </p:cNvSpPr>
          <p:nvPr>
            <p:ph idx="1"/>
          </p:nvPr>
        </p:nvSpPr>
        <p:spPr/>
        <p:txBody>
          <a:bodyPr>
            <a:normAutofit/>
          </a:bodyPr>
          <a:lstStyle/>
          <a:p>
            <a:r>
              <a:rPr lang="en-US" dirty="0" smtClean="0">
                <a:solidFill>
                  <a:schemeClr val="accent1"/>
                </a:solidFill>
              </a:rPr>
              <a:t>RSA (</a:t>
            </a:r>
            <a:r>
              <a:rPr lang="en-US" dirty="0" err="1" smtClean="0">
                <a:solidFill>
                  <a:schemeClr val="accent1"/>
                </a:solidFill>
              </a:rPr>
              <a:t>Rivest</a:t>
            </a:r>
            <a:r>
              <a:rPr lang="en-US" dirty="0" smtClean="0">
                <a:solidFill>
                  <a:schemeClr val="accent1"/>
                </a:solidFill>
              </a:rPr>
              <a:t>-Shamir-</a:t>
            </a:r>
            <a:r>
              <a:rPr lang="en-US" dirty="0" err="1" smtClean="0">
                <a:solidFill>
                  <a:schemeClr val="accent1"/>
                </a:solidFill>
              </a:rPr>
              <a:t>Adleman</a:t>
            </a:r>
            <a:r>
              <a:rPr lang="en-US" dirty="0" smtClean="0">
                <a:solidFill>
                  <a:schemeClr val="accent1"/>
                </a:solidFill>
              </a:rPr>
              <a:t>)</a:t>
            </a:r>
          </a:p>
          <a:p>
            <a:r>
              <a:rPr lang="en-US" dirty="0" smtClean="0"/>
              <a:t>Elliptic curve cryptosystem (</a:t>
            </a:r>
            <a:r>
              <a:rPr lang="en-US" dirty="0" smtClean="0">
                <a:solidFill>
                  <a:schemeClr val="accent1"/>
                </a:solidFill>
              </a:rPr>
              <a:t>ECC</a:t>
            </a:r>
            <a:r>
              <a:rPr lang="en-US" dirty="0" smtClean="0"/>
              <a:t>)</a:t>
            </a:r>
          </a:p>
          <a:p>
            <a:r>
              <a:rPr lang="en-US" dirty="0" err="1" smtClean="0">
                <a:solidFill>
                  <a:schemeClr val="accent1"/>
                </a:solidFill>
              </a:rPr>
              <a:t>Diffie</a:t>
            </a:r>
            <a:r>
              <a:rPr lang="en-US" dirty="0" smtClean="0">
                <a:solidFill>
                  <a:schemeClr val="accent1"/>
                </a:solidFill>
              </a:rPr>
              <a:t>-Hellman</a:t>
            </a:r>
          </a:p>
          <a:p>
            <a:r>
              <a:rPr lang="en-US" dirty="0" smtClean="0">
                <a:solidFill>
                  <a:schemeClr val="accent1"/>
                </a:solidFill>
              </a:rPr>
              <a:t>El </a:t>
            </a:r>
            <a:r>
              <a:rPr lang="en-US" dirty="0" err="1" smtClean="0">
                <a:solidFill>
                  <a:schemeClr val="accent1"/>
                </a:solidFill>
              </a:rPr>
              <a:t>Gamal</a:t>
            </a:r>
            <a:endParaRPr lang="en-US" dirty="0" smtClean="0">
              <a:solidFill>
                <a:schemeClr val="accent1"/>
              </a:solidFill>
            </a:endParaRPr>
          </a:p>
          <a:p>
            <a:r>
              <a:rPr lang="en-US" dirty="0" smtClean="0"/>
              <a:t>Digital Signature Algorithm (DSA)</a:t>
            </a:r>
          </a:p>
          <a:p>
            <a:r>
              <a:rPr lang="en-US" dirty="0" err="1" smtClean="0"/>
              <a:t>Merkle</a:t>
            </a:r>
            <a:r>
              <a:rPr lang="en-US" dirty="0" smtClean="0"/>
              <a:t>-Hellman Knapsack</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1840407"/>
            <a:ext cx="9144000" cy="4026993"/>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Symmetric Vs. Asymmetric</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0"/>
          </p:nvPr>
        </p:nvSpPr>
        <p:spPr>
          <a:xfrm>
            <a:off x="6629400" y="6096000"/>
            <a:ext cx="2133600" cy="365125"/>
          </a:xfrm>
        </p:spPr>
        <p:txBody>
          <a:bodyPr/>
          <a:lstStyle/>
          <a:p>
            <a:r>
              <a:rPr lang="en-US" sz="2000" dirty="0" smtClean="0"/>
              <a:t>Raymond R. </a:t>
            </a:r>
            <a:r>
              <a:rPr lang="en-US" sz="2000" dirty="0" err="1" smtClean="0"/>
              <a:t>Panko</a:t>
            </a:r>
            <a:endParaRPr lang="en-US" sz="2000" dirty="0"/>
          </a:p>
        </p:txBody>
      </p:sp>
      <p:sp>
        <p:nvSpPr>
          <p:cNvPr id="5" name="Title 4"/>
          <p:cNvSpPr>
            <a:spLocks noGrp="1"/>
          </p:cNvSpPr>
          <p:nvPr>
            <p:ph type="title"/>
          </p:nvPr>
        </p:nvSpPr>
        <p:spPr>
          <a:xfrm>
            <a:off x="457200" y="76200"/>
            <a:ext cx="8229600" cy="685800"/>
          </a:xfrm>
        </p:spPr>
        <p:txBody>
          <a:bodyPr>
            <a:noAutofit/>
          </a:bodyPr>
          <a:lstStyle/>
          <a:p>
            <a:pPr fontAlgn="auto">
              <a:spcAft>
                <a:spcPts val="0"/>
              </a:spcAft>
              <a:defRPr/>
            </a:pPr>
            <a:r>
              <a:rPr lang="en-US" sz="3200" dirty="0" smtClean="0"/>
              <a:t>Core Cryptographic Processes</a:t>
            </a:r>
            <a:endParaRPr lang="en-US" sz="3200" dirty="0"/>
          </a:p>
        </p:txBody>
      </p:sp>
      <p:graphicFrame>
        <p:nvGraphicFramePr>
          <p:cNvPr id="7" name="Table 6"/>
          <p:cNvGraphicFramePr>
            <a:graphicFrameLocks noGrp="1"/>
          </p:cNvGraphicFramePr>
          <p:nvPr/>
        </p:nvGraphicFramePr>
        <p:xfrm>
          <a:off x="228600" y="838200"/>
          <a:ext cx="8686800" cy="4800600"/>
        </p:xfrm>
        <a:graphic>
          <a:graphicData uri="http://schemas.openxmlformats.org/drawingml/2006/table">
            <a:tbl>
              <a:tblPr firstRow="1" firstCol="1">
                <a:tableStyleId>{00A15C55-8517-42AA-B614-E9B94910E393}</a:tableStyleId>
              </a:tblPr>
              <a:tblGrid>
                <a:gridCol w="2133600"/>
                <a:gridCol w="2667000"/>
                <a:gridCol w="3886200"/>
              </a:tblGrid>
              <a:tr h="414903">
                <a:tc>
                  <a:txBody>
                    <a:bodyPr/>
                    <a:lstStyle/>
                    <a:p>
                      <a:pPr marL="0" marR="0" hangingPunct="0">
                        <a:spcBef>
                          <a:spcPts val="300"/>
                        </a:spcBef>
                        <a:spcAft>
                          <a:spcPts val="300"/>
                        </a:spcAft>
                      </a:pPr>
                      <a:endParaRPr lang="en-US" sz="2400" dirty="0">
                        <a:latin typeface="Arial"/>
                        <a:ea typeface="Times New Roman"/>
                        <a:cs typeface="Times New Roman"/>
                      </a:endParaRPr>
                    </a:p>
                  </a:txBody>
                  <a:tcPr marL="115436" marR="115436" marT="0" marB="0"/>
                </a:tc>
                <a:tc>
                  <a:txBody>
                    <a:bodyPr/>
                    <a:lstStyle/>
                    <a:p>
                      <a:pPr marL="0" marR="0" algn="ctr" hangingPunct="0">
                        <a:spcBef>
                          <a:spcPts val="900"/>
                        </a:spcBef>
                        <a:spcAft>
                          <a:spcPts val="300"/>
                        </a:spcAft>
                      </a:pPr>
                      <a:r>
                        <a:rPr lang="en-US" sz="2400" dirty="0"/>
                        <a:t>Confidentiality</a:t>
                      </a:r>
                      <a:endParaRPr lang="en-US" sz="2400" b="1" dirty="0">
                        <a:solidFill>
                          <a:srgbClr val="0000FF"/>
                        </a:solidFill>
                        <a:latin typeface="Arial"/>
                        <a:ea typeface="Times New Roman"/>
                        <a:cs typeface="Times New Roman"/>
                      </a:endParaRPr>
                    </a:p>
                  </a:txBody>
                  <a:tcPr marL="115436" marR="115436" marT="0" marB="0"/>
                </a:tc>
                <a:tc>
                  <a:txBody>
                    <a:bodyPr/>
                    <a:lstStyle/>
                    <a:p>
                      <a:pPr marL="0" marR="0" algn="ctr" hangingPunct="0">
                        <a:spcBef>
                          <a:spcPts val="900"/>
                        </a:spcBef>
                        <a:spcAft>
                          <a:spcPts val="300"/>
                        </a:spcAft>
                      </a:pPr>
                      <a:r>
                        <a:rPr lang="en-US" sz="2400" dirty="0"/>
                        <a:t>Authentication</a:t>
                      </a:r>
                      <a:endParaRPr lang="en-US" sz="2400" b="1" dirty="0">
                        <a:solidFill>
                          <a:srgbClr val="0000FF"/>
                        </a:solidFill>
                        <a:latin typeface="Arial"/>
                        <a:ea typeface="Times New Roman"/>
                        <a:cs typeface="Times New Roman"/>
                      </a:endParaRPr>
                    </a:p>
                  </a:txBody>
                  <a:tcPr marL="115436" marR="115436" marT="0" marB="0"/>
                </a:tc>
              </a:tr>
              <a:tr h="1659610">
                <a:tc>
                  <a:txBody>
                    <a:bodyPr/>
                    <a:lstStyle/>
                    <a:p>
                      <a:pPr marL="0" marR="0" hangingPunct="0">
                        <a:spcBef>
                          <a:spcPts val="300"/>
                        </a:spcBef>
                        <a:spcAft>
                          <a:spcPts val="300"/>
                        </a:spcAft>
                      </a:pPr>
                      <a:r>
                        <a:rPr lang="en-US" sz="2400"/>
                        <a:t>Symmetric Key Encryption</a:t>
                      </a:r>
                      <a:endParaRPr lang="en-US" sz="2400">
                        <a:latin typeface="Arial"/>
                        <a:ea typeface="Times New Roman"/>
                        <a:cs typeface="Times New Roman"/>
                      </a:endParaRPr>
                    </a:p>
                  </a:txBody>
                  <a:tcPr marL="115436" marR="115436" marT="0" marB="0"/>
                </a:tc>
                <a:tc>
                  <a:txBody>
                    <a:bodyPr/>
                    <a:lstStyle/>
                    <a:p>
                      <a:pPr marL="0" marR="0" algn="l" hangingPunct="0">
                        <a:spcBef>
                          <a:spcPts val="300"/>
                        </a:spcBef>
                        <a:spcAft>
                          <a:spcPts val="300"/>
                        </a:spcAft>
                      </a:pPr>
                      <a:r>
                        <a:rPr lang="en-US" sz="2400" dirty="0"/>
                        <a:t>Applicable. Sender encrypts with key shared with the receiver.</a:t>
                      </a:r>
                      <a:endParaRPr lang="en-US" sz="2400" dirty="0">
                        <a:latin typeface="Arial"/>
                        <a:ea typeface="Times New Roman"/>
                        <a:cs typeface="Times New Roman"/>
                      </a:endParaRPr>
                    </a:p>
                  </a:txBody>
                  <a:tcPr marL="115436" marR="115436" marT="0" marB="0">
                    <a:solidFill>
                      <a:schemeClr val="accent4">
                        <a:lumMod val="20000"/>
                        <a:lumOff val="80000"/>
                      </a:schemeClr>
                    </a:solidFill>
                  </a:tcPr>
                </a:tc>
                <a:tc>
                  <a:txBody>
                    <a:bodyPr/>
                    <a:lstStyle/>
                    <a:p>
                      <a:pPr marL="0" marR="0" algn="l" hangingPunct="0">
                        <a:spcBef>
                          <a:spcPts val="300"/>
                        </a:spcBef>
                        <a:spcAft>
                          <a:spcPts val="300"/>
                        </a:spcAft>
                      </a:pPr>
                      <a:r>
                        <a:rPr lang="en-US" sz="2400" dirty="0"/>
                        <a:t>Not applicable.</a:t>
                      </a:r>
                      <a:endParaRPr lang="en-US" sz="2400" dirty="0">
                        <a:latin typeface="Arial"/>
                        <a:ea typeface="Times New Roman"/>
                        <a:cs typeface="Times New Roman"/>
                      </a:endParaRPr>
                    </a:p>
                  </a:txBody>
                  <a:tcPr marL="115436" marR="115436" marT="0" marB="0">
                    <a:solidFill>
                      <a:schemeClr val="bg1"/>
                    </a:solidFill>
                  </a:tcPr>
                </a:tc>
              </a:tr>
              <a:tr h="2726087">
                <a:tc>
                  <a:txBody>
                    <a:bodyPr/>
                    <a:lstStyle/>
                    <a:p>
                      <a:pPr marL="0" marR="0" hangingPunct="0">
                        <a:spcBef>
                          <a:spcPts val="300"/>
                        </a:spcBef>
                        <a:spcAft>
                          <a:spcPts val="300"/>
                        </a:spcAft>
                      </a:pPr>
                      <a:r>
                        <a:rPr lang="en-US" sz="2400"/>
                        <a:t>Public Key Encryption</a:t>
                      </a:r>
                      <a:endParaRPr lang="en-US" sz="2400">
                        <a:latin typeface="Arial"/>
                        <a:ea typeface="Times New Roman"/>
                        <a:cs typeface="Times New Roman"/>
                      </a:endParaRPr>
                    </a:p>
                  </a:txBody>
                  <a:tcPr marL="115436" marR="115436" marT="0" marB="0"/>
                </a:tc>
                <a:tc>
                  <a:txBody>
                    <a:bodyPr/>
                    <a:lstStyle/>
                    <a:p>
                      <a:pPr marL="0" marR="0" algn="l" hangingPunct="0">
                        <a:spcBef>
                          <a:spcPts val="300"/>
                        </a:spcBef>
                        <a:spcAft>
                          <a:spcPts val="300"/>
                        </a:spcAft>
                      </a:pPr>
                      <a:r>
                        <a:rPr lang="en-US" sz="2400" dirty="0"/>
                        <a:t>Applicable. Sender encrypts with receiver’s public key. Receiver decrypts with the receiver’s own private key.</a:t>
                      </a:r>
                      <a:endParaRPr lang="en-US" sz="2400" dirty="0">
                        <a:latin typeface="Arial"/>
                        <a:ea typeface="Times New Roman"/>
                        <a:cs typeface="Times New Roman"/>
                      </a:endParaRPr>
                    </a:p>
                  </a:txBody>
                  <a:tcPr marL="115436" marR="115436" marT="0" marB="0">
                    <a:solidFill>
                      <a:schemeClr val="accent4">
                        <a:lumMod val="20000"/>
                        <a:lumOff val="80000"/>
                      </a:schemeClr>
                    </a:solidFill>
                  </a:tcPr>
                </a:tc>
                <a:tc>
                  <a:txBody>
                    <a:bodyPr/>
                    <a:lstStyle/>
                    <a:p>
                      <a:pPr marL="0" marR="0" algn="l" hangingPunct="0">
                        <a:spcBef>
                          <a:spcPts val="300"/>
                        </a:spcBef>
                        <a:spcAft>
                          <a:spcPts val="300"/>
                        </a:spcAft>
                      </a:pPr>
                      <a:r>
                        <a:rPr lang="en-US" sz="2400" dirty="0"/>
                        <a:t>Applicable. Sender (supplicant) encrypts with own private key. Receiver (verifier) decrypts with the public key of the true party, usually obtained from the true party’s digital certificate.</a:t>
                      </a:r>
                      <a:endParaRPr lang="en-US" sz="2400" dirty="0">
                        <a:latin typeface="Arial"/>
                        <a:ea typeface="Times New Roman"/>
                        <a:cs typeface="Times New Roman"/>
                      </a:endParaRPr>
                    </a:p>
                  </a:txBody>
                  <a:tcPr marL="115436" marR="115436" marT="0" marB="0">
                    <a:solidFill>
                      <a:schemeClr val="accent4">
                        <a:lumMod val="20000"/>
                        <a:lumOff val="80000"/>
                      </a:schemeClr>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700</TotalTime>
  <Words>1372</Words>
  <Application>Microsoft Office PowerPoint</Application>
  <PresentationFormat>On-screen Show (4:3)</PresentationFormat>
  <Paragraphs>118</Paragraphs>
  <Slides>31</Slides>
  <Notes>4</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Cryptography An Introduction  Continued…</vt:lpstr>
      <vt:lpstr>3.6 Methods Of Encryption</vt:lpstr>
      <vt:lpstr>Symmetric vs. Asymmetric Algorithms</vt:lpstr>
      <vt:lpstr>3.6.1 Symmetric Cryptography</vt:lpstr>
      <vt:lpstr>Slide 5</vt:lpstr>
      <vt:lpstr>Slide 6</vt:lpstr>
      <vt:lpstr>Slide 7</vt:lpstr>
      <vt:lpstr>Slide 8</vt:lpstr>
      <vt:lpstr>Slide 9</vt:lpstr>
      <vt:lpstr>Sharing &amp; Updating Symmetric Keys</vt:lpstr>
      <vt:lpstr>Strengths &amp; Weaknesses  Of Symmetric Encryption</vt:lpstr>
      <vt:lpstr>Examples of Symmetric Algorithms</vt:lpstr>
      <vt:lpstr>3.6.2 Asymmetric Cryptography</vt:lpstr>
      <vt:lpstr>Slide 14</vt:lpstr>
      <vt:lpstr>Slide 15</vt:lpstr>
      <vt:lpstr>Slide 16</vt:lpstr>
      <vt:lpstr>Slide 17</vt:lpstr>
      <vt:lpstr>Slide 18</vt:lpstr>
      <vt:lpstr>Authentication </vt:lpstr>
      <vt:lpstr>Open Message Format</vt:lpstr>
      <vt:lpstr>Open Message Format</vt:lpstr>
      <vt:lpstr>Confidentiality </vt:lpstr>
      <vt:lpstr>Public Key Encryption for Confidentiality</vt:lpstr>
      <vt:lpstr>Secure Message Format</vt:lpstr>
      <vt:lpstr>Slide 25</vt:lpstr>
      <vt:lpstr>Slide 26</vt:lpstr>
      <vt:lpstr>Slide 27</vt:lpstr>
      <vt:lpstr>Strengths &amp; Weaknesses  Of Asymmetric Encryption</vt:lpstr>
      <vt:lpstr>Examples of Asymmetric Key Algorithms</vt:lpstr>
      <vt:lpstr>Symmetric Vs. Asymmetric</vt:lpstr>
      <vt:lpstr>Core Cryptographic Processes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45</cp:revision>
  <dcterms:created xsi:type="dcterms:W3CDTF">2010-12-30T15:12:45Z</dcterms:created>
  <dcterms:modified xsi:type="dcterms:W3CDTF">2011-09-04T16:13:41Z</dcterms:modified>
</cp:coreProperties>
</file>