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9"/>
  </p:notesMasterIdLst>
  <p:sldIdLst>
    <p:sldId id="324" r:id="rId2"/>
    <p:sldId id="357" r:id="rId3"/>
    <p:sldId id="424" r:id="rId4"/>
    <p:sldId id="423" r:id="rId5"/>
    <p:sldId id="363" r:id="rId6"/>
    <p:sldId id="425" r:id="rId7"/>
    <p:sldId id="364" r:id="rId8"/>
    <p:sldId id="366" r:id="rId9"/>
    <p:sldId id="365" r:id="rId10"/>
    <p:sldId id="367" r:id="rId11"/>
    <p:sldId id="374" r:id="rId12"/>
    <p:sldId id="372" r:id="rId13"/>
    <p:sldId id="370" r:id="rId14"/>
    <p:sldId id="391" r:id="rId15"/>
    <p:sldId id="378" r:id="rId16"/>
    <p:sldId id="379" r:id="rId17"/>
    <p:sldId id="38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78500" autoAdjust="0"/>
  </p:normalViewPr>
  <p:slideViewPr>
    <p:cSldViewPr>
      <p:cViewPr varScale="1">
        <p:scale>
          <a:sx n="61" d="100"/>
          <a:sy n="61" d="100"/>
        </p:scale>
        <p:origin x="-14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02A3C-2DDE-4DC3-AE4B-AD74652E6BAD}" type="datetimeFigureOut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46F53-D582-4300-9452-6D2EE33531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00.26-00.32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02.11-02.40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03.02-03.20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07.00-07.04,07.28-07.31,07.39-07.43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09.29-09.32,09.50-10.03,10.07-10.27,10.50-10.57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11.45-11.56,12.15-12.32,14.00-14.06,15.44-14.52,16.36-16.40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22.06-22.12,22.33-22.40,23.46-23.54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25.39-25.54,27.16-27.46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28.20-28.30,29.56-30.02,31.20-31.50,32.02-32.08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33.37-33.49,35.00-35.22,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35.42-36.58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38.58-39.10,39.18-39.28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40.00-40.20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42.12-43.02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83A978-D630-4F4C-8966-5763A5A5BFD8}" type="slidenum">
              <a:rPr lang="en-US"/>
              <a:pPr/>
              <a:t>15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35" y="4344229"/>
            <a:ext cx="5028732" cy="4114387"/>
          </a:xfrm>
        </p:spPr>
        <p:txBody>
          <a:bodyPr/>
          <a:lstStyle/>
          <a:p>
            <a:r>
              <a:rPr lang="en-US" dirty="0" smtClean="0"/>
              <a:t>45.12-45.22,45.20-45.43,46.48-47.04,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48.03-49.13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52.50-53.20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46F53-D582-4300-9452-6D2EE33531CE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6FD576D-8E2F-4735-9901-BC21F841E03D}" type="datetime1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97E5F-6618-4172-882E-7CC99F637425}" type="datetime1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661-6836-4AA3-BE14-605523FFE69E}" type="datetime1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731F-B6A9-4356-AE6A-4132492EA477}" type="datetime1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72FE58-2580-4DA8-88AD-B6F9053AFE7E}" type="datetime1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79998EA-4739-456F-85B2-DCA6E3753609}" type="datetime1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562F5-3DCA-4DD7-9156-DA868918C5A8}" type="datetime1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762BE-D7FA-4879-9CBD-B461C15A9356}" type="datetime1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34FC-9415-4695-B1A0-D00B3988F574}" type="datetime1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03684-C2B1-4EB2-B4AD-C3AA8017AE7E}" type="datetime1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A34E-F957-471D-B02C-115CCEB78864}" type="datetime1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56B038C-2D74-4D05-BA75-13FFA7F5E65D}" type="datetime1">
              <a:rPr lang="en-US" smtClean="0"/>
              <a:pPr/>
              <a:t>1/24/2011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F5E9895-BF61-4431-B17A-0FDBA5D33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358008"/>
          </a:xfrm>
        </p:spPr>
        <p:txBody>
          <a:bodyPr/>
          <a:lstStyle/>
          <a:p>
            <a:pPr algn="ctr"/>
            <a:r>
              <a:rPr lang="en-GB" b="1" dirty="0" smtClean="0"/>
              <a:t>Software Design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3505576"/>
          </a:xfr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buNone/>
            </a:pPr>
            <a:endParaRPr lang="en-GB" sz="40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en-GB" sz="40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r>
              <a:rPr lang="en-GB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Lecture : 8</a:t>
            </a:r>
            <a:endParaRPr lang="en-US" sz="40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836712"/>
            <a:ext cx="792088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066800"/>
          </a:xfrm>
        </p:spPr>
        <p:txBody>
          <a:bodyPr/>
          <a:lstStyle/>
          <a:p>
            <a:r>
              <a:rPr lang="en-GB" dirty="0" smtClean="0"/>
              <a:t>Complete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/>
              <a:t>Each component has all relevant features within the abstraction; a general interface can be reused.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en-GB" dirty="0" smtClean="0"/>
              <a:t>Plausible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/>
              <a:t>The decomposition of modules can be easily and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   intuitively be understood</a:t>
            </a:r>
          </a:p>
          <a:p>
            <a:pPr>
              <a:lnSpc>
                <a:spcPct val="150000"/>
              </a:lnSpc>
              <a:buNone/>
            </a:pPr>
            <a:endParaRPr lang="en-GB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GB" dirty="0" smtClean="0"/>
              <a:t>Complexity is not a criteria for a good software design.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lang="en-US" dirty="0" smtClean="0"/>
              <a:t>Homogeneous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GB" dirty="0" smtClean="0"/>
              <a:t>All the layers / subsystems should focus in same problem set.</a:t>
            </a:r>
          </a:p>
          <a:p>
            <a:endParaRPr lang="en-GB" dirty="0" smtClean="0"/>
          </a:p>
          <a:p>
            <a:pPr>
              <a:buFont typeface="Wingdings" pitchFamily="2" charset="2"/>
              <a:buChar char="Ø"/>
            </a:pPr>
            <a:r>
              <a:rPr lang="en-GB" b="1" dirty="0" smtClean="0"/>
              <a:t>Example:</a:t>
            </a:r>
          </a:p>
          <a:p>
            <a:endParaRPr lang="en-GB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GB" dirty="0" smtClean="0"/>
              <a:t>While calculating the  annual interest on savings bank  should not include details about customer Education!!!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1066800"/>
          </a:xfrm>
        </p:spPr>
        <p:txBody>
          <a:bodyPr/>
          <a:lstStyle/>
          <a:p>
            <a:r>
              <a:rPr lang="en-GB" dirty="0" smtClean="0"/>
              <a:t>3-Tier Architecture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31840" y="2071678"/>
            <a:ext cx="252028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Presentation Layer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59832" y="3850788"/>
            <a:ext cx="259228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Business Logic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131840" y="5589240"/>
            <a:ext cx="259228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Data Layer</a:t>
            </a:r>
            <a:endParaRPr lang="en-US" dirty="0"/>
          </a:p>
        </p:txBody>
      </p:sp>
      <p:sp>
        <p:nvSpPr>
          <p:cNvPr id="8" name="Up-Down Arrow 7"/>
          <p:cNvSpPr/>
          <p:nvPr/>
        </p:nvSpPr>
        <p:spPr>
          <a:xfrm>
            <a:off x="4139951" y="3067250"/>
            <a:ext cx="360041" cy="57606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-Down Arrow 8"/>
          <p:cNvSpPr/>
          <p:nvPr/>
        </p:nvSpPr>
        <p:spPr>
          <a:xfrm flipH="1">
            <a:off x="4204994" y="4857760"/>
            <a:ext cx="314321" cy="57606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/>
          <a:lstStyle/>
          <a:p>
            <a:r>
              <a:rPr lang="en-GB" dirty="0" smtClean="0"/>
              <a:t>Focused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smtClean="0"/>
              <a:t>Separation of concerns Principle</a:t>
            </a:r>
          </a:p>
          <a:p>
            <a:pPr>
              <a:buFont typeface="Wingdings" pitchFamily="2" charset="2"/>
              <a:buChar char="Ø"/>
            </a:pPr>
            <a:endParaRPr lang="en-GB" dirty="0" smtClean="0"/>
          </a:p>
          <a:p>
            <a:r>
              <a:rPr lang="en-US" dirty="0" smtClean="0"/>
              <a:t>Decomposition according to the responsibilities within the system</a:t>
            </a:r>
          </a:p>
          <a:p>
            <a:pPr>
              <a:buNone/>
            </a:pPr>
            <a:endParaRPr lang="en-GB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Components working on different tasks should be separated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066800"/>
          </a:xfrm>
        </p:spPr>
        <p:txBody>
          <a:bodyPr/>
          <a:lstStyle/>
          <a:p>
            <a:r>
              <a:rPr lang="en-GB" dirty="0" smtClean="0"/>
              <a:t>Separation of Concern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5089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/>
              <a:t>Separation of concerns is a recognition of the need for human beings to work within a limited context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/>
              <a:t>The important factor is minimization of interaction points to achieve </a:t>
            </a:r>
            <a:r>
              <a:rPr lang="en-US" b="1" dirty="0" smtClean="0"/>
              <a:t>high cohesion and low coupling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/>
          <a:lstStyle/>
          <a:p>
            <a:r>
              <a:rPr lang="en-GB" dirty="0" smtClean="0"/>
              <a:t>Example of Separation of Concern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b="1" dirty="0" smtClean="0"/>
              <a:t>Web Content Management</a:t>
            </a:r>
          </a:p>
          <a:p>
            <a:endParaRPr lang="en-GB" dirty="0" smtClean="0"/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HTML represents abstract structure of the document over the internet.</a:t>
            </a:r>
          </a:p>
          <a:p>
            <a:pPr>
              <a:buFont typeface="Wingdings" pitchFamily="2" charset="2"/>
              <a:buChar char="ü"/>
            </a:pPr>
            <a:endParaRPr lang="en-GB" dirty="0" smtClean="0"/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CSS is used to separate data from style</a:t>
            </a:r>
          </a:p>
          <a:p>
            <a:pPr>
              <a:buFont typeface="Wingdings" pitchFamily="2" charset="2"/>
              <a:buChar char="ü"/>
            </a:pPr>
            <a:endParaRPr lang="en-GB" dirty="0" smtClean="0"/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Two separate files are maintained </a:t>
            </a:r>
            <a:r>
              <a:rPr lang="en-GB" dirty="0" err="1" smtClean="0"/>
              <a:t>i</a:t>
            </a:r>
            <a:r>
              <a:rPr lang="en-GB" dirty="0" smtClean="0"/>
              <a:t>-e one for Data (HTML) and other for style (CSS)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496944" cy="1066800"/>
          </a:xfrm>
        </p:spPr>
        <p:txBody>
          <a:bodyPr>
            <a:normAutofit/>
          </a:bodyPr>
          <a:lstStyle/>
          <a:p>
            <a:r>
              <a:rPr lang="en-US" b="1" dirty="0" smtClean="0"/>
              <a:t>Loosely coupled / Highly Cohesive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smtClean="0"/>
              <a:t>Coupling</a:t>
            </a:r>
          </a:p>
          <a:p>
            <a:pPr>
              <a:buFont typeface="Wingdings" pitchFamily="2" charset="2"/>
              <a:buChar char="Ø"/>
            </a:pPr>
            <a:endParaRPr lang="en-GB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This refers to how many dependencies there are between modules and the nature of the links.  A module which is highly coupled means that it has to use many other modules for its own functionality to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3" name="Rectangle 45"/>
          <p:cNvSpPr>
            <a:spLocks noChangeArrowheads="1"/>
          </p:cNvSpPr>
          <p:nvPr/>
        </p:nvSpPr>
        <p:spPr bwMode="auto">
          <a:xfrm>
            <a:off x="4267200" y="4267200"/>
            <a:ext cx="4800600" cy="2286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/>
              <a:t>Coupling: Degree of dependence among components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990600" y="21336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990600" y="28194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1981200" y="28194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981200" y="21336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5029200" y="20574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5029200" y="2743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6019800" y="2743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6019800" y="20574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838200" y="40386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838200" y="47244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1828800" y="47244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1828800" y="40386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974725" y="3236913"/>
            <a:ext cx="1962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No dependencies</a:t>
            </a:r>
          </a:p>
        </p:txBody>
      </p:sp>
      <p:sp>
        <p:nvSpPr>
          <p:cNvPr id="12309" name="Text Box 21"/>
          <p:cNvSpPr txBox="1">
            <a:spLocks noChangeArrowheads="1"/>
          </p:cNvSpPr>
          <p:nvPr/>
        </p:nvSpPr>
        <p:spPr bwMode="auto">
          <a:xfrm>
            <a:off x="4191000" y="3160713"/>
            <a:ext cx="3956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Loosely coupled-some dependencies</a:t>
            </a:r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5715000" y="2209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51816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2" name="Line 24"/>
          <p:cNvSpPr>
            <a:spLocks noChangeShapeType="1"/>
          </p:cNvSpPr>
          <p:nvPr/>
        </p:nvSpPr>
        <p:spPr bwMode="auto">
          <a:xfrm>
            <a:off x="63246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3" name="Line 25"/>
          <p:cNvSpPr>
            <a:spLocks noChangeShapeType="1"/>
          </p:cNvSpPr>
          <p:nvPr/>
        </p:nvSpPr>
        <p:spPr bwMode="auto">
          <a:xfrm flipV="1">
            <a:off x="54102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 flipV="1">
            <a:off x="65532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 flipH="1">
            <a:off x="5715000" y="2971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6" name="Line 28"/>
          <p:cNvSpPr>
            <a:spLocks noChangeShapeType="1"/>
          </p:cNvSpPr>
          <p:nvPr/>
        </p:nvSpPr>
        <p:spPr bwMode="auto">
          <a:xfrm flipV="1">
            <a:off x="990600" y="441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 flipV="1">
            <a:off x="1143000" y="441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 flipV="1">
            <a:off x="1295400" y="441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 flipV="1">
            <a:off x="1905000" y="441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 flipV="1">
            <a:off x="2057400" y="441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2" name="Line 34"/>
          <p:cNvSpPr>
            <a:spLocks noChangeShapeType="1"/>
          </p:cNvSpPr>
          <p:nvPr/>
        </p:nvSpPr>
        <p:spPr bwMode="auto">
          <a:xfrm>
            <a:off x="1524000" y="4114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3" name="Line 35"/>
          <p:cNvSpPr>
            <a:spLocks noChangeShapeType="1"/>
          </p:cNvSpPr>
          <p:nvPr/>
        </p:nvSpPr>
        <p:spPr bwMode="auto">
          <a:xfrm>
            <a:off x="1524000" y="4343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4" name="Line 36"/>
          <p:cNvSpPr>
            <a:spLocks noChangeShapeType="1"/>
          </p:cNvSpPr>
          <p:nvPr/>
        </p:nvSpPr>
        <p:spPr bwMode="auto">
          <a:xfrm>
            <a:off x="1524000" y="4876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5" name="Line 37"/>
          <p:cNvSpPr>
            <a:spLocks noChangeShapeType="1"/>
          </p:cNvSpPr>
          <p:nvPr/>
        </p:nvSpPr>
        <p:spPr bwMode="auto">
          <a:xfrm flipH="1">
            <a:off x="1524000" y="4191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6" name="Line 38"/>
          <p:cNvSpPr>
            <a:spLocks noChangeShapeType="1"/>
          </p:cNvSpPr>
          <p:nvPr/>
        </p:nvSpPr>
        <p:spPr bwMode="auto">
          <a:xfrm>
            <a:off x="1524000" y="4267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7" name="Line 39"/>
          <p:cNvSpPr>
            <a:spLocks noChangeShapeType="1"/>
          </p:cNvSpPr>
          <p:nvPr/>
        </p:nvSpPr>
        <p:spPr bwMode="auto">
          <a:xfrm flipH="1">
            <a:off x="1524000" y="495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8" name="Line 40"/>
          <p:cNvSpPr>
            <a:spLocks noChangeShapeType="1"/>
          </p:cNvSpPr>
          <p:nvPr/>
        </p:nvSpPr>
        <p:spPr bwMode="auto">
          <a:xfrm flipH="1">
            <a:off x="1524000" y="5029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29" name="Line 41"/>
          <p:cNvSpPr>
            <a:spLocks noChangeShapeType="1"/>
          </p:cNvSpPr>
          <p:nvPr/>
        </p:nvSpPr>
        <p:spPr bwMode="auto">
          <a:xfrm flipV="1">
            <a:off x="1447800" y="44196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30" name="Line 42"/>
          <p:cNvSpPr>
            <a:spLocks noChangeShapeType="1"/>
          </p:cNvSpPr>
          <p:nvPr/>
        </p:nvSpPr>
        <p:spPr bwMode="auto">
          <a:xfrm flipV="1">
            <a:off x="1447800" y="44958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31" name="Text Box 43"/>
          <p:cNvSpPr txBox="1">
            <a:spLocks noChangeArrowheads="1"/>
          </p:cNvSpPr>
          <p:nvPr/>
        </p:nvSpPr>
        <p:spPr bwMode="auto">
          <a:xfrm>
            <a:off x="381000" y="5218113"/>
            <a:ext cx="380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Highly coupled-many dependencies</a:t>
            </a:r>
          </a:p>
        </p:txBody>
      </p:sp>
      <p:sp>
        <p:nvSpPr>
          <p:cNvPr id="12332" name="Rectangle 44"/>
          <p:cNvSpPr>
            <a:spLocks noChangeArrowheads="1"/>
          </p:cNvSpPr>
          <p:nvPr/>
        </p:nvSpPr>
        <p:spPr bwMode="auto">
          <a:xfrm>
            <a:off x="4267200" y="4221088"/>
            <a:ext cx="4876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dirty="0">
                <a:solidFill>
                  <a:schemeClr val="bg1"/>
                </a:solidFill>
              </a:rPr>
              <a:t>High coupling makes modifying parts of the system difficult, e.g., modifying a component affects all the components to which the component is connected.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/>
          <a:lstStyle/>
          <a:p>
            <a:r>
              <a:rPr lang="en-GB" dirty="0" smtClean="0"/>
              <a:t>Desired Coupling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060848"/>
            <a:ext cx="8568952" cy="4513688"/>
          </a:xfrm>
        </p:spPr>
        <p:txBody>
          <a:bodyPr/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GB" dirty="0" smtClean="0"/>
              <a:t>The Components should </a:t>
            </a:r>
            <a:r>
              <a:rPr lang="en-GB" b="1" dirty="0" smtClean="0"/>
              <a:t>“Loosely Coupled”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GB" dirty="0" smtClean="0"/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GB" dirty="0" smtClean="0"/>
              <a:t>Loose Coupling promotes </a:t>
            </a:r>
            <a:r>
              <a:rPr lang="en-GB" b="1" dirty="0" smtClean="0"/>
              <a:t>“Separation of concern”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/>
          <a:lstStyle/>
          <a:p>
            <a:r>
              <a:rPr lang="en-GB" dirty="0" smtClean="0"/>
              <a:t>Coupling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For example, if both component A and B need to access a database, it would be sensible to put the functionality to handle a database in a single module and allow A and B to use it, rather than building in that functionality to both A and 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9895-BF61-4431-B17A-0FDBA5D3353D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229600" cy="1069848"/>
          </a:xfrm>
        </p:spPr>
        <p:txBody>
          <a:bodyPr/>
          <a:lstStyle/>
          <a:p>
            <a:r>
              <a:rPr lang="en-US" dirty="0"/>
              <a:t>Range of Coupling</a:t>
            </a:r>
          </a:p>
        </p:txBody>
      </p:sp>
      <p:sp>
        <p:nvSpPr>
          <p:cNvPr id="59395" name="AutoShape 3"/>
          <p:cNvSpPr>
            <a:spLocks noChangeArrowheads="1"/>
          </p:cNvSpPr>
          <p:nvPr/>
        </p:nvSpPr>
        <p:spPr bwMode="auto">
          <a:xfrm>
            <a:off x="2057400" y="1752600"/>
            <a:ext cx="5029200" cy="4191000"/>
          </a:xfrm>
          <a:prstGeom prst="upArrow">
            <a:avLst>
              <a:gd name="adj1" fmla="val 54352"/>
              <a:gd name="adj2" fmla="val 543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5546725" y="1995488"/>
            <a:ext cx="1746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/>
              <a:t>High Coupling</a:t>
            </a: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5927725" y="4052888"/>
            <a:ext cx="857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/>
              <a:t>Loose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080125" y="5638800"/>
            <a:ext cx="641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 smtClean="0"/>
              <a:t>Low</a:t>
            </a:r>
            <a:endParaRPr lang="en-US" b="1" dirty="0"/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3753480" y="2286000"/>
            <a:ext cx="147829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Content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Common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Control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Stamp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Data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Uncoupled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7667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Content </a:t>
            </a:r>
            <a:r>
              <a:rPr lang="en-US" dirty="0" smtClean="0"/>
              <a:t>coupling – Highest Coupling</a:t>
            </a:r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endParaRPr lang="en-US" dirty="0"/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Component </a:t>
            </a:r>
            <a:r>
              <a:rPr lang="en-US" dirty="0">
                <a:solidFill>
                  <a:schemeClr val="tx1"/>
                </a:solidFill>
              </a:rPr>
              <a:t>directly modifies another’s </a:t>
            </a:r>
            <a:r>
              <a:rPr lang="en-US" dirty="0" smtClean="0">
                <a:solidFill>
                  <a:schemeClr val="tx1"/>
                </a:solidFill>
              </a:rPr>
              <a:t>data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Component refers to local data of another component in terms of numerical displacement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/>
          <a:lstStyle/>
          <a:p>
            <a:r>
              <a:rPr lang="en-US" dirty="0"/>
              <a:t>Example of Content Coupling-1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07338" cy="4525963"/>
          </a:xfrm>
        </p:spPr>
        <p:txBody>
          <a:bodyPr/>
          <a:lstStyle/>
          <a:p>
            <a:pPr marL="0" indent="0">
              <a:buFontTx/>
              <a:buNone/>
            </a:pPr>
            <a:endParaRPr lang="en-US" sz="2400" dirty="0"/>
          </a:p>
          <a:p>
            <a:pPr marL="0" indent="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/>
              <a:t>Part of program handles lookup for customer.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/>
              <a:t>When customer not found, component adds customer by directly modifying the contents of the data structure containing customer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76672"/>
            <a:ext cx="8229600" cy="1066800"/>
          </a:xfrm>
        </p:spPr>
        <p:txBody>
          <a:bodyPr/>
          <a:lstStyle/>
          <a:p>
            <a:r>
              <a:rPr lang="en-US" dirty="0"/>
              <a:t>Example of Content Coupling-2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264" cy="4925144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Part of program handles lookup for customer.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/>
              <a:t>When customer not found, component adds customer by directly modifying the contents of the data structure containing customer data.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endParaRPr lang="en-US" sz="2400" dirty="0"/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en-US" sz="2400" b="1" dirty="0"/>
              <a:t>Improvement: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en-US" sz="2400" dirty="0"/>
              <a:t>When customer not found, component calls the </a:t>
            </a:r>
            <a:r>
              <a:rPr lang="en-US" sz="2400" dirty="0" smtClean="0"/>
              <a:t>Add Customer</a:t>
            </a:r>
            <a:r>
              <a:rPr lang="en-US" sz="2400" dirty="0"/>
              <a:t>() method that is responsible for maintaining customer </a:t>
            </a:r>
            <a:r>
              <a:rPr lang="en-US" sz="2400" dirty="0" smtClean="0"/>
              <a:t> data rather than directly modifying data structure.</a:t>
            </a:r>
            <a:endParaRPr lang="en-US" sz="2400" dirty="0"/>
          </a:p>
          <a:p>
            <a:pPr marL="0" indent="0">
              <a:lnSpc>
                <a:spcPct val="90000"/>
              </a:lnSpc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1620</TotalTime>
  <Words>502</Words>
  <Application>Microsoft Office PowerPoint</Application>
  <PresentationFormat>On-screen Show (4:3)</PresentationFormat>
  <Paragraphs>132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Urban</vt:lpstr>
      <vt:lpstr>Software Design</vt:lpstr>
      <vt:lpstr>Slide 2</vt:lpstr>
      <vt:lpstr>Complete </vt:lpstr>
      <vt:lpstr>Plausible</vt:lpstr>
      <vt:lpstr>Homogeneous</vt:lpstr>
      <vt:lpstr>3-Tier Architecture</vt:lpstr>
      <vt:lpstr>Focused</vt:lpstr>
      <vt:lpstr>Separation of Concern</vt:lpstr>
      <vt:lpstr>Example of Separation of Concern</vt:lpstr>
      <vt:lpstr>Loosely coupled / Highly Cohesive</vt:lpstr>
      <vt:lpstr>Coupling: Degree of dependence among components</vt:lpstr>
      <vt:lpstr>Desired Coupling</vt:lpstr>
      <vt:lpstr>Coupling Example</vt:lpstr>
      <vt:lpstr>Range of Coupling</vt:lpstr>
      <vt:lpstr>Content coupling – Highest Coupling</vt:lpstr>
      <vt:lpstr>Example of Content Coupling-1</vt:lpstr>
      <vt:lpstr>Example of Content Coupling-2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Design</dc:title>
  <dc:creator>Valued Packard Bell Customer</dc:creator>
  <cp:lastModifiedBy>sysadmin</cp:lastModifiedBy>
  <cp:revision>686</cp:revision>
  <dcterms:created xsi:type="dcterms:W3CDTF">2010-12-18T10:20:39Z</dcterms:created>
  <dcterms:modified xsi:type="dcterms:W3CDTF">2011-01-24T00:31:24Z</dcterms:modified>
</cp:coreProperties>
</file>