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7"/>
  </p:notesMasterIdLst>
  <p:sldIdLst>
    <p:sldId id="324" r:id="rId2"/>
    <p:sldId id="386" r:id="rId3"/>
    <p:sldId id="387" r:id="rId4"/>
    <p:sldId id="388" r:id="rId5"/>
    <p:sldId id="389" r:id="rId6"/>
    <p:sldId id="390" r:id="rId7"/>
    <p:sldId id="391" r:id="rId8"/>
    <p:sldId id="348" r:id="rId9"/>
    <p:sldId id="342" r:id="rId10"/>
    <p:sldId id="349" r:id="rId11"/>
    <p:sldId id="350" r:id="rId12"/>
    <p:sldId id="343" r:id="rId13"/>
    <p:sldId id="353" r:id="rId14"/>
    <p:sldId id="352" r:id="rId15"/>
    <p:sldId id="34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3500" autoAdjust="0"/>
  </p:normalViewPr>
  <p:slideViewPr>
    <p:cSldViewPr>
      <p:cViewPr varScale="1">
        <p:scale>
          <a:sx n="57" d="100"/>
          <a:sy n="57" d="100"/>
        </p:scale>
        <p:origin x="-153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F02A3C-2DDE-4DC3-AE4B-AD74652E6BAD}" type="datetimeFigureOut">
              <a:rPr lang="en-US" smtClean="0"/>
              <a:pPr/>
              <a:t>1/24/2011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46F53-D582-4300-9452-6D2EE33531C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00.13-00.18</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02.08-02.13,02.49-03.16,04.35-05.01</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06.04-07.24</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08.55-09.46,11.12-11.31</a:t>
            </a:r>
            <a:r>
              <a:rPr lang="en-GB" b="1" dirty="0" smtClean="0"/>
              <a:t>,(15.52-15.57) has to put in slide no 7</a:t>
            </a:r>
            <a:endParaRPr lang="en-US" b="1"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01.10.36-0.13.40,08.55-09.46,11.12-11.31</a:t>
            </a:r>
            <a:r>
              <a:rPr lang="en-GB" b="1" dirty="0" smtClean="0"/>
              <a:t>,(15.52-15.57) from slide no 6</a:t>
            </a:r>
            <a:endParaRPr lang="en-US" b="1" dirty="0" smtClean="0"/>
          </a:p>
          <a:p>
            <a:r>
              <a:rPr lang="en-GB" dirty="0" smtClean="0"/>
              <a:t>17.03-17.10,18.01-18.10,01.16.38-01.16.49,01.17.09-21.33,21.52-22.20</a:t>
            </a:r>
          </a:p>
          <a:p>
            <a:endParaRPr lang="en-GB" dirty="0" smtClean="0"/>
          </a:p>
          <a:p>
            <a:endParaRPr lang="en-GB" dirty="0" smtClean="0"/>
          </a:p>
          <a:p>
            <a:r>
              <a:rPr lang="en-GB" dirty="0" smtClean="0"/>
              <a:t>Time jump</a:t>
            </a:r>
            <a:endParaRPr lang="en-US" dirty="0" smtClean="0"/>
          </a:p>
        </p:txBody>
      </p:sp>
      <p:sp>
        <p:nvSpPr>
          <p:cNvPr id="4" name="Slide Number Placeholder 3"/>
          <p:cNvSpPr>
            <a:spLocks noGrp="1"/>
          </p:cNvSpPr>
          <p:nvPr>
            <p:ph type="sldNum" sz="quarter" idx="10"/>
          </p:nvPr>
        </p:nvSpPr>
        <p:spPr/>
        <p:txBody>
          <a:bodyPr/>
          <a:lstStyle/>
          <a:p>
            <a:fld id="{B4046F53-D582-4300-9452-6D2EE33531CE}"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26.51-27.59,28.33-28.40</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29.56-30.05,30.27-30.40</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01.32.20-01.32.48</a:t>
            </a:r>
          </a:p>
          <a:p>
            <a:endParaRPr lang="en-GB" dirty="0" smtClean="0"/>
          </a:p>
          <a:p>
            <a:r>
              <a:rPr lang="en-GB" dirty="0" smtClean="0"/>
              <a:t>Time jump</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37.31-37.37,38.45-37.52,38.57-39.04</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42.20-42.56</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45.16-45.40</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01.44.48-0.48.12,48.28-48.50</a:t>
            </a:r>
          </a:p>
          <a:p>
            <a:endParaRPr lang="en-GB" dirty="0" smtClean="0"/>
          </a:p>
          <a:p>
            <a:endParaRPr lang="en-GB" dirty="0" smtClean="0"/>
          </a:p>
          <a:p>
            <a:r>
              <a:rPr lang="en-GB" dirty="0" smtClean="0"/>
              <a:t>Time jump</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52.50-53.10</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55.06-55.13,54.52-54.56</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54.58-55.53</a:t>
            </a:r>
            <a:endParaRPr lang="en-US" dirty="0"/>
          </a:p>
        </p:txBody>
      </p:sp>
      <p:sp>
        <p:nvSpPr>
          <p:cNvPr id="4" name="Slide Number Placeholder 3"/>
          <p:cNvSpPr>
            <a:spLocks noGrp="1"/>
          </p:cNvSpPr>
          <p:nvPr>
            <p:ph type="sldNum" sz="quarter" idx="10"/>
          </p:nvPr>
        </p:nvSpPr>
        <p:spPr/>
        <p:txBody>
          <a:bodyPr/>
          <a:lstStyle/>
          <a:p>
            <a:fld id="{B4046F53-D582-4300-9452-6D2EE33531CE}" type="slidenum">
              <a:rPr lang="en-US" smtClean="0"/>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6FD576D-8E2F-4735-9901-BC21F841E03D}" type="datetime1">
              <a:rPr lang="en-US" smtClean="0"/>
              <a:pPr/>
              <a:t>1/24/2011</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endParaRPr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2F5E9895-BF61-4431-B17A-0FDBA5D3353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697E5F-6618-4172-882E-7CC99F637425}" type="datetime1">
              <a:rPr lang="en-US" smtClean="0"/>
              <a:pPr/>
              <a:t>1/24/2011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CD1661-6836-4AA3-BE14-605523FFE69E}" type="datetime1">
              <a:rPr lang="en-US" smtClean="0"/>
              <a:pPr/>
              <a:t>1/24/2011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F6A731F-B6A9-4356-AE6A-4132492EA477}" type="datetime1">
              <a:rPr lang="en-US" smtClean="0"/>
              <a:pPr/>
              <a:t>1/24/2011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F272FE58-2580-4DA8-88AD-B6F9053AFE7E}" type="datetime1">
              <a:rPr lang="en-US" smtClean="0"/>
              <a:pPr/>
              <a:t>1/24/2011</a:t>
            </a:fld>
            <a:endParaRPr lang="en-US" dirty="0"/>
          </a:p>
        </p:txBody>
      </p:sp>
      <p:sp>
        <p:nvSpPr>
          <p:cNvPr id="27" name="Slide Number Placeholder 26"/>
          <p:cNvSpPr>
            <a:spLocks noGrp="1"/>
          </p:cNvSpPr>
          <p:nvPr>
            <p:ph type="sldNum" sz="quarter" idx="11"/>
          </p:nvPr>
        </p:nvSpPr>
        <p:spPr/>
        <p:txBody>
          <a:bodyPr rtlCol="0"/>
          <a:lstStyle/>
          <a:p>
            <a:fld id="{2F5E9895-BF61-4431-B17A-0FDBA5D3353D}" type="slidenum">
              <a:rPr lang="en-US" smtClean="0"/>
              <a:pPr/>
              <a:t>‹#›</a:t>
            </a:fld>
            <a:endParaRPr lang="en-US" dirty="0"/>
          </a:p>
        </p:txBody>
      </p:sp>
      <p:sp>
        <p:nvSpPr>
          <p:cNvPr id="28" name="Footer Placeholder 27"/>
          <p:cNvSpPr>
            <a:spLocks noGrp="1"/>
          </p:cNvSpPr>
          <p:nvPr>
            <p:ph type="ftr" sz="quarter" idx="12"/>
          </p:nvPr>
        </p:nvSpPr>
        <p:spPr/>
        <p:txBody>
          <a:bodyPr rtlCol="0"/>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279998EA-4739-456F-85B2-DCA6E3753609}" type="datetime1">
              <a:rPr lang="en-US" smtClean="0"/>
              <a:pPr/>
              <a:t>1/24/2011</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2F5E9895-BF61-4431-B17A-0FDBA5D3353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A562F5-3DCA-4DD7-9156-DA868918C5A8}" type="datetime1">
              <a:rPr lang="en-US" smtClean="0"/>
              <a:pPr/>
              <a:t>1/24/2011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4762BE-D7FA-4879-9CBD-B461C15A9356}" type="datetime1">
              <a:rPr lang="en-US" smtClean="0"/>
              <a:pPr/>
              <a:t>1/24/2011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92D34FC-9415-4695-B1A0-D00B3988F574}" type="datetime1">
              <a:rPr lang="en-US" smtClean="0"/>
              <a:pPr/>
              <a:t>1/24/2011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603684-C2B1-4EB2-B4AD-C3AA8017AE7E}" type="datetime1">
              <a:rPr lang="en-US" smtClean="0"/>
              <a:pPr/>
              <a:t>1/24/2011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19A34E-F957-471D-B02C-115CCEB78864}" type="datetime1">
              <a:rPr lang="en-US" smtClean="0"/>
              <a:pPr/>
              <a:t>1/24/2011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56B038C-2D74-4D05-BA75-13FFA7F5E65D}" type="datetime1">
              <a:rPr lang="en-US" smtClean="0"/>
              <a:pPr/>
              <a:t>1/24/2011</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F5E9895-BF61-4431-B17A-0FDBA5D3353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2358008"/>
          </a:xfrm>
        </p:spPr>
        <p:txBody>
          <a:bodyPr/>
          <a:lstStyle/>
          <a:p>
            <a:pPr algn="ctr"/>
            <a:r>
              <a:rPr lang="en-GB" b="1" dirty="0" smtClean="0"/>
              <a:t>Software Design</a:t>
            </a:r>
            <a:endParaRPr lang="en-US" b="1" dirty="0"/>
          </a:p>
        </p:txBody>
      </p:sp>
      <p:sp>
        <p:nvSpPr>
          <p:cNvPr id="3" name="Content Placeholder 2"/>
          <p:cNvSpPr>
            <a:spLocks noGrp="1"/>
          </p:cNvSpPr>
          <p:nvPr>
            <p:ph idx="1"/>
          </p:nvPr>
        </p:nvSpPr>
        <p:spPr>
          <a:xfrm>
            <a:off x="467544" y="2492896"/>
            <a:ext cx="8229600" cy="3505576"/>
          </a:xfrm>
        </p:spPr>
        <p:txBody>
          <a:bodyPr>
            <a:normAutofit/>
          </a:bodyPr>
          <a:lstStyle/>
          <a:p>
            <a:pPr algn="ctr">
              <a:spcBef>
                <a:spcPct val="0"/>
              </a:spcBef>
              <a:buNone/>
            </a:pPr>
            <a:endParaRPr lang="en-GB" sz="4000" b="1" dirty="0" smtClean="0">
              <a:solidFill>
                <a:schemeClr val="tx2"/>
              </a:solidFill>
              <a:latin typeface="+mj-lt"/>
              <a:ea typeface="+mj-ea"/>
              <a:cs typeface="+mj-cs"/>
            </a:endParaRPr>
          </a:p>
          <a:p>
            <a:pPr algn="ctr">
              <a:spcBef>
                <a:spcPct val="0"/>
              </a:spcBef>
              <a:buNone/>
            </a:pPr>
            <a:endParaRPr lang="en-GB" sz="4000" b="1" dirty="0" smtClean="0">
              <a:solidFill>
                <a:schemeClr val="tx2"/>
              </a:solidFill>
              <a:latin typeface="+mj-lt"/>
              <a:ea typeface="+mj-ea"/>
              <a:cs typeface="+mj-cs"/>
            </a:endParaRPr>
          </a:p>
          <a:p>
            <a:pPr algn="ctr">
              <a:spcBef>
                <a:spcPct val="0"/>
              </a:spcBef>
              <a:buNone/>
            </a:pPr>
            <a:r>
              <a:rPr lang="en-GB" sz="4000" b="1" dirty="0" smtClean="0">
                <a:solidFill>
                  <a:schemeClr val="tx2"/>
                </a:solidFill>
                <a:latin typeface="+mj-lt"/>
                <a:ea typeface="+mj-ea"/>
                <a:cs typeface="+mj-cs"/>
              </a:rPr>
              <a:t>Lecture : 7</a:t>
            </a:r>
            <a:endParaRPr lang="en-US" sz="4000" b="1" dirty="0" smtClean="0">
              <a:solidFill>
                <a:schemeClr val="tx2"/>
              </a:solidFill>
              <a:latin typeface="+mj-lt"/>
              <a:ea typeface="+mj-ea"/>
              <a:cs typeface="+mj-cs"/>
            </a:endParaRPr>
          </a:p>
        </p:txBody>
      </p:sp>
      <p:sp>
        <p:nvSpPr>
          <p:cNvPr id="4" name="Slide Number Placeholder 3"/>
          <p:cNvSpPr>
            <a:spLocks noGrp="1"/>
          </p:cNvSpPr>
          <p:nvPr>
            <p:ph type="sldNum" sz="quarter" idx="12"/>
          </p:nvPr>
        </p:nvSpPr>
        <p:spPr/>
        <p:txBody>
          <a:bodyPr/>
          <a:lstStyle/>
          <a:p>
            <a:fld id="{2F5E9895-BF61-4431-B17A-0FDBA5D3353D}"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066800"/>
          </a:xfrm>
        </p:spPr>
        <p:txBody>
          <a:bodyPr>
            <a:normAutofit fontScale="90000"/>
          </a:bodyPr>
          <a:lstStyle/>
          <a:p>
            <a:r>
              <a:rPr lang="en-US" b="1" dirty="0" smtClean="0"/>
              <a:t>Tree-Structures</a:t>
            </a:r>
            <a:br>
              <a:rPr lang="en-US" b="1" dirty="0" smtClean="0"/>
            </a:br>
            <a:endParaRPr lang="en-US" dirty="0"/>
          </a:p>
        </p:txBody>
      </p:sp>
      <p:sp>
        <p:nvSpPr>
          <p:cNvPr id="3" name="Content Placeholder 2"/>
          <p:cNvSpPr>
            <a:spLocks noGrp="1"/>
          </p:cNvSpPr>
          <p:nvPr>
            <p:ph idx="1"/>
          </p:nvPr>
        </p:nvSpPr>
        <p:spPr>
          <a:xfrm>
            <a:off x="457200" y="1700808"/>
            <a:ext cx="8229600" cy="4873728"/>
          </a:xfrm>
        </p:spPr>
        <p:txBody>
          <a:bodyPr>
            <a:normAutofit fontScale="92500" lnSpcReduction="10000"/>
          </a:bodyPr>
          <a:lstStyle/>
          <a:p>
            <a:pPr>
              <a:lnSpc>
                <a:spcPct val="150000"/>
              </a:lnSpc>
              <a:buFont typeface="Wingdings" pitchFamily="2" charset="2"/>
              <a:buChar char="ü"/>
            </a:pPr>
            <a:r>
              <a:rPr lang="en-US" dirty="0" smtClean="0"/>
              <a:t>It’s a combination of subsystem and layers</a:t>
            </a:r>
          </a:p>
          <a:p>
            <a:pPr>
              <a:lnSpc>
                <a:spcPct val="150000"/>
              </a:lnSpc>
              <a:buNone/>
            </a:pPr>
            <a:endParaRPr lang="en-US" dirty="0" smtClean="0"/>
          </a:p>
          <a:p>
            <a:pPr>
              <a:lnSpc>
                <a:spcPct val="150000"/>
              </a:lnSpc>
              <a:buFont typeface="Wingdings" pitchFamily="2" charset="2"/>
              <a:buChar char="ü"/>
            </a:pPr>
            <a:r>
              <a:rPr lang="en-US" dirty="0" smtClean="0"/>
              <a:t> When you start at the root each node can be reached in exactly one way</a:t>
            </a:r>
          </a:p>
          <a:p>
            <a:pPr>
              <a:lnSpc>
                <a:spcPct val="150000"/>
              </a:lnSpc>
              <a:buNone/>
            </a:pPr>
            <a:endParaRPr lang="en-US" dirty="0" smtClean="0"/>
          </a:p>
          <a:p>
            <a:pPr>
              <a:lnSpc>
                <a:spcPct val="150000"/>
              </a:lnSpc>
              <a:buFont typeface="Wingdings" pitchFamily="2" charset="2"/>
              <a:buChar char="ü"/>
            </a:pPr>
            <a:r>
              <a:rPr lang="en-US" dirty="0" smtClean="0"/>
              <a:t> Usually the nodes can be placed in different layers  a node can be considered as the representative of his subtree</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3</a:t>
            </a:fld>
            <a:endParaRPr lang="en-US"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251520" y="980728"/>
            <a:ext cx="8604448"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066800"/>
          </a:xfrm>
        </p:spPr>
        <p:txBody>
          <a:bodyPr/>
          <a:lstStyle/>
          <a:p>
            <a:r>
              <a:rPr lang="en-GB" dirty="0" smtClean="0"/>
              <a:t>Problem</a:t>
            </a:r>
            <a:endParaRPr lang="en-US" dirty="0"/>
          </a:p>
        </p:txBody>
      </p:sp>
      <p:sp>
        <p:nvSpPr>
          <p:cNvPr id="3" name="Content Placeholder 2"/>
          <p:cNvSpPr>
            <a:spLocks noGrp="1"/>
          </p:cNvSpPr>
          <p:nvPr>
            <p:ph idx="1"/>
          </p:nvPr>
        </p:nvSpPr>
        <p:spPr>
          <a:xfrm>
            <a:off x="0" y="1484784"/>
            <a:ext cx="8686800" cy="5089752"/>
          </a:xfrm>
        </p:spPr>
        <p:txBody>
          <a:bodyPr>
            <a:normAutofit fontScale="92500"/>
          </a:bodyPr>
          <a:lstStyle/>
          <a:p>
            <a:pPr algn="just">
              <a:lnSpc>
                <a:spcPct val="150000"/>
              </a:lnSpc>
              <a:buFont typeface="Wingdings" pitchFamily="2" charset="2"/>
              <a:buChar char="ü"/>
            </a:pPr>
            <a:r>
              <a:rPr lang="en-US" sz="2600" dirty="0" smtClean="0"/>
              <a:t>An automated ticket issuing system used by passengers at a railway station. The System should also allow reservation of seats and give some route information. The passenger should be able to pay for the ticket at the counter also.</a:t>
            </a:r>
          </a:p>
          <a:p>
            <a:pPr>
              <a:lnSpc>
                <a:spcPct val="150000"/>
              </a:lnSpc>
              <a:buNone/>
            </a:pPr>
            <a:endParaRPr lang="en-GB" dirty="0" smtClean="0"/>
          </a:p>
          <a:p>
            <a:pPr algn="just">
              <a:lnSpc>
                <a:spcPct val="150000"/>
              </a:lnSpc>
              <a:buNone/>
            </a:pPr>
            <a:r>
              <a:rPr lang="en-GB" b="1" dirty="0" smtClean="0"/>
              <a:t>To Do : </a:t>
            </a:r>
            <a:r>
              <a:rPr lang="en-GB" sz="2600" dirty="0" smtClean="0"/>
              <a:t>We have to design  the architecture of the above system after selecting a specific principle and proper assumptions.</a:t>
            </a:r>
            <a:endParaRPr lang="en-US" sz="26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36712"/>
            <a:ext cx="8229600" cy="1066800"/>
          </a:xfrm>
        </p:spPr>
        <p:txBody>
          <a:bodyPr>
            <a:normAutofit fontScale="90000"/>
          </a:bodyPr>
          <a:lstStyle/>
          <a:p>
            <a:r>
              <a:rPr lang="en-GB" dirty="0" smtClean="0"/>
              <a:t>Possible Solution  - Subsystem Based</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5</a:t>
            </a:fld>
            <a:endParaRPr lang="en-US" dirty="0"/>
          </a:p>
        </p:txBody>
      </p:sp>
      <p:sp>
        <p:nvSpPr>
          <p:cNvPr id="5" name="Rectangle 4"/>
          <p:cNvSpPr/>
          <p:nvPr/>
        </p:nvSpPr>
        <p:spPr>
          <a:xfrm>
            <a:off x="2987824" y="1916832"/>
            <a:ext cx="266429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Automated Ticketing System</a:t>
            </a:r>
            <a:endParaRPr lang="en-US" dirty="0"/>
          </a:p>
        </p:txBody>
      </p:sp>
      <p:sp>
        <p:nvSpPr>
          <p:cNvPr id="6" name="Rectangle 5"/>
          <p:cNvSpPr/>
          <p:nvPr/>
        </p:nvSpPr>
        <p:spPr>
          <a:xfrm>
            <a:off x="539552" y="3356992"/>
            <a:ext cx="2232248"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Seat Reservation</a:t>
            </a:r>
            <a:endParaRPr lang="en-US" dirty="0"/>
          </a:p>
        </p:txBody>
      </p:sp>
      <p:sp>
        <p:nvSpPr>
          <p:cNvPr id="7" name="Rectangle 6"/>
          <p:cNvSpPr/>
          <p:nvPr/>
        </p:nvSpPr>
        <p:spPr>
          <a:xfrm>
            <a:off x="6228184" y="3356992"/>
            <a:ext cx="223224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Transaction</a:t>
            </a:r>
            <a:endParaRPr lang="en-US" dirty="0"/>
          </a:p>
        </p:txBody>
      </p:sp>
      <p:sp>
        <p:nvSpPr>
          <p:cNvPr id="8" name="Rectangle 7"/>
          <p:cNvSpPr/>
          <p:nvPr/>
        </p:nvSpPr>
        <p:spPr>
          <a:xfrm>
            <a:off x="827584" y="5085184"/>
            <a:ext cx="187220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Train Data</a:t>
            </a:r>
            <a:endParaRPr lang="en-US" dirty="0"/>
          </a:p>
        </p:txBody>
      </p:sp>
      <p:sp>
        <p:nvSpPr>
          <p:cNvPr id="9" name="Rectangle 8"/>
          <p:cNvSpPr/>
          <p:nvPr/>
        </p:nvSpPr>
        <p:spPr>
          <a:xfrm>
            <a:off x="6732240" y="5157192"/>
            <a:ext cx="165618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Bank Data</a:t>
            </a:r>
            <a:endParaRPr lang="en-US" dirty="0"/>
          </a:p>
        </p:txBody>
      </p:sp>
      <p:sp>
        <p:nvSpPr>
          <p:cNvPr id="10" name="Rectangle 9"/>
          <p:cNvSpPr/>
          <p:nvPr/>
        </p:nvSpPr>
        <p:spPr>
          <a:xfrm>
            <a:off x="3275856" y="3356992"/>
            <a:ext cx="244827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Route Information</a:t>
            </a:r>
            <a:endParaRPr lang="en-US" dirty="0"/>
          </a:p>
        </p:txBody>
      </p:sp>
      <p:cxnSp>
        <p:nvCxnSpPr>
          <p:cNvPr id="12" name="Straight Connector 11"/>
          <p:cNvCxnSpPr/>
          <p:nvPr/>
        </p:nvCxnSpPr>
        <p:spPr>
          <a:xfrm rot="5400000">
            <a:off x="863588" y="4689140"/>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flipV="1">
            <a:off x="2339752" y="4149080"/>
            <a:ext cx="1008112" cy="8640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912260" y="4689140"/>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2123728" y="2492896"/>
            <a:ext cx="936104" cy="8640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0" idx="0"/>
          </p:cNvCxnSpPr>
          <p:nvPr/>
        </p:nvCxnSpPr>
        <p:spPr>
          <a:xfrm rot="5400000" flipH="1" flipV="1">
            <a:off x="4175956" y="3032956"/>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724128" y="2636912"/>
            <a:ext cx="864096" cy="72008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08720"/>
            <a:ext cx="8229600" cy="1066800"/>
          </a:xfrm>
        </p:spPr>
        <p:txBody>
          <a:bodyPr/>
          <a:lstStyle/>
          <a:p>
            <a:r>
              <a:rPr lang="en-GB" dirty="0" smtClean="0"/>
              <a:t>Possible Solution  - Layer Based</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6</a:t>
            </a:fld>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755576" y="2564904"/>
            <a:ext cx="7200800" cy="36724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normAutofit fontScale="90000"/>
          </a:bodyPr>
          <a:lstStyle/>
          <a:p>
            <a:r>
              <a:rPr lang="en-GB" dirty="0" smtClean="0"/>
              <a:t>Internal Abstraction : Modularization</a:t>
            </a:r>
            <a:endParaRPr lang="en-US" dirty="0"/>
          </a:p>
        </p:txBody>
      </p:sp>
      <p:sp>
        <p:nvSpPr>
          <p:cNvPr id="3" name="Content Placeholder 2"/>
          <p:cNvSpPr>
            <a:spLocks noGrp="1"/>
          </p:cNvSpPr>
          <p:nvPr>
            <p:ph idx="1"/>
          </p:nvPr>
        </p:nvSpPr>
        <p:spPr>
          <a:xfrm>
            <a:off x="467544" y="1916832"/>
            <a:ext cx="8229600" cy="4325112"/>
          </a:xfrm>
        </p:spPr>
        <p:txBody>
          <a:bodyPr/>
          <a:lstStyle/>
          <a:p>
            <a:pPr algn="just">
              <a:lnSpc>
                <a:spcPct val="150000"/>
              </a:lnSpc>
              <a:buNone/>
            </a:pPr>
            <a:endParaRPr lang="en-US" dirty="0" smtClean="0"/>
          </a:p>
          <a:p>
            <a:pPr algn="just">
              <a:lnSpc>
                <a:spcPct val="150000"/>
              </a:lnSpc>
              <a:buNone/>
            </a:pPr>
            <a:r>
              <a:rPr lang="en-US" dirty="0" smtClean="0"/>
              <a:t>“The process of breaking a system into components to facilitate design and development; an element of modular programming “</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066800"/>
          </a:xfrm>
        </p:spPr>
        <p:txBody>
          <a:bodyPr/>
          <a:lstStyle/>
          <a:p>
            <a:r>
              <a:rPr lang="en-US" b="1" dirty="0" smtClean="0"/>
              <a:t>Encapsulation</a:t>
            </a:r>
            <a:endParaRPr lang="en-US" dirty="0"/>
          </a:p>
        </p:txBody>
      </p:sp>
      <p:sp>
        <p:nvSpPr>
          <p:cNvPr id="3" name="Content Placeholder 2"/>
          <p:cNvSpPr>
            <a:spLocks noGrp="1"/>
          </p:cNvSpPr>
          <p:nvPr>
            <p:ph idx="1"/>
          </p:nvPr>
        </p:nvSpPr>
        <p:spPr>
          <a:xfrm>
            <a:off x="467544" y="1772816"/>
            <a:ext cx="8229600" cy="4680520"/>
          </a:xfrm>
        </p:spPr>
        <p:txBody>
          <a:bodyPr>
            <a:normAutofit fontScale="92500" lnSpcReduction="20000"/>
          </a:bodyPr>
          <a:lstStyle/>
          <a:p>
            <a:pPr>
              <a:lnSpc>
                <a:spcPct val="150000"/>
              </a:lnSpc>
              <a:buFont typeface="Wingdings" pitchFamily="2" charset="2"/>
              <a:buChar char="ü"/>
            </a:pPr>
            <a:r>
              <a:rPr lang="en-US" dirty="0" smtClean="0"/>
              <a:t>A view of a problem that extracts  the  essential information  relevant to a particular  purpose  and ignores the  remainder of the information.</a:t>
            </a:r>
          </a:p>
          <a:p>
            <a:pPr>
              <a:lnSpc>
                <a:spcPct val="150000"/>
              </a:lnSpc>
              <a:buNone/>
            </a:pPr>
            <a:r>
              <a:rPr lang="en-US" dirty="0" smtClean="0"/>
              <a:t>    </a:t>
            </a:r>
            <a:r>
              <a:rPr lang="en-US" sz="1600" i="1" dirty="0" smtClean="0"/>
              <a:t>[IEEE, 1983]</a:t>
            </a:r>
          </a:p>
          <a:p>
            <a:pPr>
              <a:lnSpc>
                <a:spcPct val="150000"/>
              </a:lnSpc>
              <a:buNone/>
            </a:pPr>
            <a:endParaRPr lang="en-US" sz="1600" i="1" dirty="0" smtClean="0"/>
          </a:p>
          <a:p>
            <a:pPr>
              <a:lnSpc>
                <a:spcPct val="150000"/>
              </a:lnSpc>
              <a:buNone/>
            </a:pPr>
            <a:endParaRPr lang="en-GB" sz="1600" i="1" dirty="0" smtClean="0"/>
          </a:p>
          <a:p>
            <a:pPr>
              <a:lnSpc>
                <a:spcPct val="150000"/>
              </a:lnSpc>
              <a:buFont typeface="Wingdings" pitchFamily="2" charset="2"/>
              <a:buChar char="ü"/>
            </a:pPr>
            <a:r>
              <a:rPr lang="en-US" dirty="0" smtClean="0"/>
              <a:t>Encapsulation is the  grouping  of related  ideas  into one unit, which can thereafter be  referred to by a single name.</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066800"/>
          </a:xfrm>
        </p:spPr>
        <p:txBody>
          <a:bodyPr/>
          <a:lstStyle/>
          <a:p>
            <a:r>
              <a:rPr lang="en-US" b="1" dirty="0" smtClean="0"/>
              <a:t>Encapsulation</a:t>
            </a:r>
            <a:endParaRPr lang="en-US" dirty="0"/>
          </a:p>
        </p:txBody>
      </p:sp>
      <p:sp>
        <p:nvSpPr>
          <p:cNvPr id="3" name="Content Placeholder 2"/>
          <p:cNvSpPr>
            <a:spLocks noGrp="1"/>
          </p:cNvSpPr>
          <p:nvPr>
            <p:ph idx="1"/>
          </p:nvPr>
        </p:nvSpPr>
        <p:spPr>
          <a:xfrm>
            <a:off x="457200" y="1772816"/>
            <a:ext cx="8229600" cy="4801720"/>
          </a:xfrm>
        </p:spPr>
        <p:txBody>
          <a:bodyPr>
            <a:normAutofit/>
          </a:bodyPr>
          <a:lstStyle/>
          <a:p>
            <a:pPr>
              <a:lnSpc>
                <a:spcPct val="150000"/>
              </a:lnSpc>
              <a:buFont typeface="Wingdings" pitchFamily="2" charset="2"/>
              <a:buChar char="ü"/>
            </a:pPr>
            <a:r>
              <a:rPr lang="en-US" dirty="0" smtClean="0"/>
              <a:t>Isolating a system function or a set of data and</a:t>
            </a:r>
          </a:p>
          <a:p>
            <a:pPr>
              <a:lnSpc>
                <a:spcPct val="150000"/>
              </a:lnSpc>
              <a:buNone/>
            </a:pPr>
            <a:r>
              <a:rPr lang="en-US" dirty="0" smtClean="0"/>
              <a:t>    operations on those data within a module.</a:t>
            </a:r>
          </a:p>
          <a:p>
            <a:pPr>
              <a:lnSpc>
                <a:spcPct val="150000"/>
              </a:lnSpc>
              <a:buNone/>
            </a:pPr>
            <a:endParaRPr lang="en-GB" dirty="0" smtClean="0"/>
          </a:p>
          <a:p>
            <a:pPr>
              <a:lnSpc>
                <a:spcPct val="150000"/>
              </a:lnSpc>
              <a:buFont typeface="Wingdings" pitchFamily="2" charset="2"/>
              <a:buChar char="ü"/>
            </a:pPr>
            <a:r>
              <a:rPr lang="en-US" dirty="0" smtClean="0"/>
              <a:t>Providing precise specifications for the module</a:t>
            </a:r>
          </a:p>
          <a:p>
            <a:pPr>
              <a:lnSpc>
                <a:spcPct val="150000"/>
              </a:lnSpc>
              <a:buNone/>
            </a:pPr>
            <a:endParaRPr lang="en-GB" dirty="0" smtClean="0"/>
          </a:p>
          <a:p>
            <a:pPr>
              <a:buFont typeface="Wingdings" pitchFamily="2" charset="2"/>
              <a:buChar char="ü"/>
            </a:pPr>
            <a:r>
              <a:rPr lang="en-US" dirty="0" smtClean="0"/>
              <a:t>Common elements of an abstraction are grouped</a:t>
            </a:r>
          </a:p>
          <a:p>
            <a:pPr>
              <a:buNone/>
            </a:pPr>
            <a:r>
              <a:rPr lang="en-US" dirty="0" smtClean="0"/>
              <a:t>    together and separated from other components; e.g.an Abstract Data Type</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656"/>
            <a:ext cx="8229600" cy="1066800"/>
          </a:xfrm>
        </p:spPr>
        <p:txBody>
          <a:bodyPr/>
          <a:lstStyle/>
          <a:p>
            <a:r>
              <a:rPr lang="en-GB" dirty="0" smtClean="0"/>
              <a:t>Encapsulation Example</a:t>
            </a:r>
            <a:endParaRPr lang="en-US" dirty="0"/>
          </a:p>
        </p:txBody>
      </p:sp>
      <p:sp>
        <p:nvSpPr>
          <p:cNvPr id="3" name="Content Placeholder 2"/>
          <p:cNvSpPr>
            <a:spLocks noGrp="1"/>
          </p:cNvSpPr>
          <p:nvPr>
            <p:ph idx="1"/>
          </p:nvPr>
        </p:nvSpPr>
        <p:spPr>
          <a:xfrm>
            <a:off x="457200" y="1844824"/>
            <a:ext cx="8229600" cy="4729712"/>
          </a:xfrm>
        </p:spPr>
        <p:txBody>
          <a:bodyPr>
            <a:normAutofit fontScale="92500" lnSpcReduction="20000"/>
          </a:bodyPr>
          <a:lstStyle/>
          <a:p>
            <a:pPr algn="just">
              <a:lnSpc>
                <a:spcPct val="150000"/>
              </a:lnSpc>
              <a:buFont typeface="Wingdings" pitchFamily="2" charset="2"/>
              <a:buChar char="ü"/>
            </a:pPr>
            <a:r>
              <a:rPr lang="en-US" dirty="0" smtClean="0"/>
              <a:t> Simple digital alarm clock is a real-world object that a layman can use and understand. They can understand what the alarm clock does, and how to use it through the provided interface (buttons and screen), without having to understand every part inside of the clock. Similarly, if you replaced the clock with non-digital model, the layman could continue to use it in the same way, provided that the interface works the same.</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066800"/>
          </a:xfrm>
        </p:spPr>
        <p:txBody>
          <a:bodyPr/>
          <a:lstStyle/>
          <a:p>
            <a:r>
              <a:rPr lang="en-GB" dirty="0" smtClean="0"/>
              <a:t>Another Encapsulation Example</a:t>
            </a:r>
            <a:endParaRPr lang="en-US" dirty="0"/>
          </a:p>
        </p:txBody>
      </p:sp>
      <p:sp>
        <p:nvSpPr>
          <p:cNvPr id="3" name="Content Placeholder 2"/>
          <p:cNvSpPr>
            <a:spLocks noGrp="1"/>
          </p:cNvSpPr>
          <p:nvPr>
            <p:ph idx="1"/>
          </p:nvPr>
        </p:nvSpPr>
        <p:spPr/>
        <p:txBody>
          <a:bodyPr/>
          <a:lstStyle/>
          <a:p>
            <a:pPr algn="just">
              <a:lnSpc>
                <a:spcPct val="150000"/>
              </a:lnSpc>
              <a:buFont typeface="Wingdings" pitchFamily="2" charset="2"/>
              <a:buChar char="ü"/>
            </a:pPr>
            <a:r>
              <a:rPr lang="en-US" dirty="0" smtClean="0"/>
              <a:t>A relational database is encapsulated in the sense that its only public interface is a Query language (SQL for example), which hides all the internal machinery and data structures of the database management system. </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066800"/>
          </a:xfrm>
        </p:spPr>
        <p:txBody>
          <a:bodyPr/>
          <a:lstStyle/>
          <a:p>
            <a:r>
              <a:rPr lang="en-GB" dirty="0" smtClean="0"/>
              <a:t>Information hiding</a:t>
            </a:r>
            <a:endParaRPr lang="en-US" dirty="0"/>
          </a:p>
        </p:txBody>
      </p:sp>
      <p:sp>
        <p:nvSpPr>
          <p:cNvPr id="3" name="Content Placeholder 2"/>
          <p:cNvSpPr>
            <a:spLocks noGrp="1"/>
          </p:cNvSpPr>
          <p:nvPr>
            <p:ph idx="1"/>
          </p:nvPr>
        </p:nvSpPr>
        <p:spPr>
          <a:xfrm>
            <a:off x="457200" y="1772816"/>
            <a:ext cx="8229600" cy="4801720"/>
          </a:xfrm>
        </p:spPr>
        <p:txBody>
          <a:bodyPr/>
          <a:lstStyle/>
          <a:p>
            <a:pPr algn="just">
              <a:lnSpc>
                <a:spcPct val="150000"/>
              </a:lnSpc>
              <a:buFont typeface="Wingdings" pitchFamily="2" charset="2"/>
              <a:buChar char="ü"/>
            </a:pPr>
            <a:r>
              <a:rPr lang="en-US" dirty="0" smtClean="0"/>
              <a:t>Information Hiding is software design technique in which each module's interfaces reveal as little as possible about the module's inner workings and other modules are prevented from using information about the module that is not in the module's interface specification.</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6712"/>
            <a:ext cx="8229600" cy="1066800"/>
          </a:xfrm>
        </p:spPr>
        <p:txBody>
          <a:bodyPr>
            <a:normAutofit fontScale="90000"/>
          </a:bodyPr>
          <a:lstStyle/>
          <a:p>
            <a:r>
              <a:rPr lang="en-GB" dirty="0" smtClean="0"/>
              <a:t>Another Definition of Information Hiding</a:t>
            </a:r>
            <a:endParaRPr lang="en-US" dirty="0"/>
          </a:p>
        </p:txBody>
      </p:sp>
      <p:sp>
        <p:nvSpPr>
          <p:cNvPr id="3" name="Content Placeholder 2"/>
          <p:cNvSpPr>
            <a:spLocks noGrp="1"/>
          </p:cNvSpPr>
          <p:nvPr>
            <p:ph idx="1"/>
          </p:nvPr>
        </p:nvSpPr>
        <p:spPr/>
        <p:txBody>
          <a:bodyPr/>
          <a:lstStyle/>
          <a:p>
            <a:pPr>
              <a:lnSpc>
                <a:spcPct val="150000"/>
              </a:lnSpc>
              <a:buFont typeface="Wingdings" pitchFamily="2" charset="2"/>
              <a:buChar char="ü"/>
            </a:pPr>
            <a:r>
              <a:rPr lang="en-US" dirty="0" smtClean="0"/>
              <a:t>Every module is characterized by its knowledge of a design decision which it hides from all others. Its interface or definition was chosen to reveal as little as possible about its inner workings.</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en-GB" dirty="0" smtClean="0"/>
              <a:t>Information Hiding</a:t>
            </a:r>
            <a:endParaRPr lang="en-US" dirty="0"/>
          </a:p>
        </p:txBody>
      </p:sp>
      <p:sp>
        <p:nvSpPr>
          <p:cNvPr id="3" name="Content Placeholder 2"/>
          <p:cNvSpPr>
            <a:spLocks noGrp="1"/>
          </p:cNvSpPr>
          <p:nvPr>
            <p:ph idx="1"/>
          </p:nvPr>
        </p:nvSpPr>
        <p:spPr/>
        <p:txBody>
          <a:bodyPr/>
          <a:lstStyle/>
          <a:p>
            <a:pPr>
              <a:lnSpc>
                <a:spcPct val="150000"/>
              </a:lnSpc>
              <a:buFont typeface="Wingdings" pitchFamily="2" charset="2"/>
              <a:buChar char="ü"/>
            </a:pPr>
            <a:r>
              <a:rPr lang="en-US" dirty="0" smtClean="0"/>
              <a:t>Information hiding gives the designer the freedom to </a:t>
            </a:r>
            <a:r>
              <a:rPr lang="en-US" i="1" dirty="0" smtClean="0"/>
              <a:t>modify </a:t>
            </a:r>
            <a:r>
              <a:rPr lang="en-US" dirty="0" smtClean="0"/>
              <a:t>how the responsibility is fulfilled by a module/object.</a:t>
            </a:r>
          </a:p>
          <a:p>
            <a:pPr>
              <a:lnSpc>
                <a:spcPct val="150000"/>
              </a:lnSpc>
              <a:buFont typeface="Wingdings" pitchFamily="2" charset="2"/>
              <a:buChar char="ü"/>
            </a:pPr>
            <a:r>
              <a:rPr lang="en-US" dirty="0" smtClean="0"/>
              <a:t>Components should communicate only through well-defined interfaces.</a:t>
            </a:r>
          </a:p>
          <a:p>
            <a:pPr>
              <a:lnSpc>
                <a:spcPct val="150000"/>
              </a:lnSpc>
              <a:buFont typeface="Wingdings" pitchFamily="2" charset="2"/>
              <a:buChar char="ü"/>
            </a:pPr>
            <a:endParaRPr lang="en-US" dirty="0" smtClean="0"/>
          </a:p>
          <a:p>
            <a:pPr>
              <a:lnSpc>
                <a:spcPct val="150000"/>
              </a:lnSpc>
              <a:buFont typeface="Wingdings" pitchFamily="2" charset="2"/>
              <a:buChar char="ü"/>
            </a:pPr>
            <a:endParaRPr lang="en-GB" dirty="0" smtClean="0"/>
          </a:p>
        </p:txBody>
      </p:sp>
      <p:sp>
        <p:nvSpPr>
          <p:cNvPr id="4" name="Slide Number Placeholder 3"/>
          <p:cNvSpPr>
            <a:spLocks noGrp="1"/>
          </p:cNvSpPr>
          <p:nvPr>
            <p:ph type="sldNum" sz="quarter" idx="12"/>
          </p:nvPr>
        </p:nvSpPr>
        <p:spPr/>
        <p:txBody>
          <a:bodyPr/>
          <a:lstStyle/>
          <a:p>
            <a:fld id="{2F5E9895-BF61-4431-B17A-0FDBA5D3353D}"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15</a:t>
            </a:fld>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323529" y="836712"/>
            <a:ext cx="8424936" cy="6021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1446</TotalTime>
  <Words>414</Words>
  <Application>Microsoft Office PowerPoint</Application>
  <PresentationFormat>On-screen Show (4:3)</PresentationFormat>
  <Paragraphs>104</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Urban</vt:lpstr>
      <vt:lpstr>Software Design</vt:lpstr>
      <vt:lpstr>Tree-Structures </vt:lpstr>
      <vt:lpstr>Slide 3</vt:lpstr>
      <vt:lpstr>Problem</vt:lpstr>
      <vt:lpstr>Possible Solution  - Subsystem Based</vt:lpstr>
      <vt:lpstr>Possible Solution  - Layer Based</vt:lpstr>
      <vt:lpstr>Internal Abstraction : Modularization</vt:lpstr>
      <vt:lpstr>Encapsulation</vt:lpstr>
      <vt:lpstr>Encapsulation</vt:lpstr>
      <vt:lpstr>Encapsulation Example</vt:lpstr>
      <vt:lpstr>Another Encapsulation Example</vt:lpstr>
      <vt:lpstr>Information hiding</vt:lpstr>
      <vt:lpstr>Another Definition of Information Hiding</vt:lpstr>
      <vt:lpstr>Information Hiding</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Design</dc:title>
  <dc:creator>Valued Packard Bell Customer</dc:creator>
  <cp:lastModifiedBy>sysadmin</cp:lastModifiedBy>
  <cp:revision>631</cp:revision>
  <dcterms:created xsi:type="dcterms:W3CDTF">2010-12-18T10:20:39Z</dcterms:created>
  <dcterms:modified xsi:type="dcterms:W3CDTF">2011-01-24T00:31:30Z</dcterms:modified>
</cp:coreProperties>
</file>