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324" r:id="rId2"/>
    <p:sldId id="358" r:id="rId3"/>
    <p:sldId id="359" r:id="rId4"/>
    <p:sldId id="360" r:id="rId5"/>
    <p:sldId id="378" r:id="rId6"/>
    <p:sldId id="379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70" r:id="rId15"/>
    <p:sldId id="372" r:id="rId16"/>
    <p:sldId id="380" r:id="rId17"/>
    <p:sldId id="381" r:id="rId18"/>
    <p:sldId id="382" r:id="rId19"/>
    <p:sldId id="383" r:id="rId20"/>
    <p:sldId id="3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02A3C-2DDE-4DC3-AE4B-AD74652E6BAD}" type="datetimeFigureOut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46F53-D582-4300-9452-6D2EE33531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6FD576D-8E2F-4735-9901-BC21F841E03D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97E5F-6618-4172-882E-7CC99F637425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661-6836-4AA3-BE14-605523FFE69E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31F-B6A9-4356-AE6A-4132492EA477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72FE58-2580-4DA8-88AD-B6F9053AFE7E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79998EA-4739-456F-85B2-DCA6E3753609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562F5-3DCA-4DD7-9156-DA868918C5A8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762BE-D7FA-4879-9CBD-B461C15A9356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34FC-9415-4695-B1A0-D00B3988F574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03684-C2B1-4EB2-B4AD-C3AA8017AE7E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A34E-F957-471D-B02C-115CCEB78864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56B038C-2D74-4D05-BA75-13FFA7F5E65D}" type="datetime1">
              <a:rPr lang="en-US" smtClean="0"/>
              <a:pPr/>
              <a:t>2/19/2011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.wikipedia.org/wiki/File:Uml_diagram2.p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358008"/>
          </a:xfrm>
        </p:spPr>
        <p:txBody>
          <a:bodyPr/>
          <a:lstStyle/>
          <a:p>
            <a:pPr algn="ctr"/>
            <a:r>
              <a:rPr lang="en-GB" b="1" dirty="0" smtClean="0"/>
              <a:t>Software Design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505576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Lecture </a:t>
            </a:r>
            <a:r>
              <a:rPr lang="en-GB" sz="4000" b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15</a:t>
            </a:r>
            <a:endParaRPr lang="en-US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en-GB" dirty="0" smtClean="0"/>
              <a:t>Unified Modelling Language (UML)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501317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Unified Modeling Language (UML) is a standardized general-purpose modeling language in the field of software engineering. The standard is managed, and was created by, the Object Management Group.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The Unified Modeling Language (UML) is used to specify, visualize, modify, construct and document the artifacts of an object-oriented software-intensive system under development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en-GB" dirty="0" smtClean="0"/>
              <a:t>UML Continue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UML offers a standard way to visualize a system's architectural blueprints, including elements such as: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activities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actors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business processes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database schemas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(logical) components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programming language statements</a:t>
            </a:r>
          </a:p>
          <a:p>
            <a:pPr marL="681228" lvl="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/>
              <a:t>reusable software components.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Content Placeholder 4" descr="Hierarchy of UML 2.2 Diagrams, shown as a class diagram.">
            <a:hlinkClick r:id="rId2" tooltip="&quot;Hierarchy of UML 2.2 Diagrams, shown as a class diagram.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764704"/>
            <a:ext cx="8136904" cy="55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/>
          <a:lstStyle/>
          <a:p>
            <a:r>
              <a:rPr lang="en-GB" dirty="0" smtClean="0"/>
              <a:t>Categories of UML Diagrams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30120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b="1" dirty="0" smtClean="0"/>
              <a:t>Static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Use case diagram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Class diagram</a:t>
            </a:r>
          </a:p>
          <a:p>
            <a:pPr lvl="1">
              <a:buNone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b="1" dirty="0" smtClean="0"/>
              <a:t>Dynamic</a:t>
            </a:r>
          </a:p>
          <a:p>
            <a:pPr>
              <a:buNone/>
            </a:pPr>
            <a:endParaRPr lang="en-GB" b="1" dirty="0" smtClean="0"/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Object diagram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State diagram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Activity diagram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Sequence diagram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Collaboration diagram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b="1" dirty="0" smtClean="0"/>
              <a:t>Implementation</a:t>
            </a:r>
          </a:p>
          <a:p>
            <a:pPr>
              <a:buNone/>
            </a:pPr>
            <a:endParaRPr lang="en-US" b="1" dirty="0" smtClean="0"/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/>
              <a:t>Component diagram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/>
              <a:t>Deployment diagram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066800"/>
          </a:xfrm>
        </p:spPr>
        <p:txBody>
          <a:bodyPr/>
          <a:lstStyle/>
          <a:p>
            <a:r>
              <a:rPr lang="en-GB" dirty="0" smtClean="0"/>
              <a:t>Use Case Diagram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8892480" cy="53732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When looking at the system as a whole, Use Case Analysis identifies all the major user of the system. It is a functional description of the entire system.</a:t>
            </a:r>
          </a:p>
          <a:p>
            <a:pPr>
              <a:lnSpc>
                <a:spcPct val="120000"/>
              </a:lnSpc>
              <a:buNone/>
            </a:pPr>
            <a:endParaRPr lang="en-US" dirty="0" smtClean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·  Use Cases are the main tasks performed by the users of the system.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·  Use Cases describe the behavioral aspects of the system.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·  Use Cases are used to identify how the system will be used.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·  Use Cases are a convenient way to document the functions that the system must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support.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·  Use Cases are used to identify the components (classes) of the system.</a:t>
            </a:r>
          </a:p>
          <a:p>
            <a:pPr>
              <a:lnSpc>
                <a:spcPct val="1200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066800"/>
          </a:xfrm>
        </p:spPr>
        <p:txBody>
          <a:bodyPr/>
          <a:lstStyle/>
          <a:p>
            <a:r>
              <a:rPr lang="en-GB" dirty="0" smtClean="0"/>
              <a:t>Roles in Use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b="1" dirty="0" smtClean="0"/>
              <a:t>Actor: </a:t>
            </a:r>
            <a:r>
              <a:rPr lang="en-US" dirty="0" smtClean="0"/>
              <a:t>A role that a user can play.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Examples: instructor, advisor, student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n-GB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Actors do not have to be human. An actor such as a sensor may cause a system reaction.</a:t>
            </a:r>
          </a:p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An actor is always outside of the system boundary, an external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en-US" b="1" dirty="0" smtClean="0"/>
              <a:t>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Actions on a system initiated by an actor. These are the main tasks performed by each actor. Use cases represent complete functionality of a task.</a:t>
            </a:r>
          </a:p>
          <a:p>
            <a:pPr algn="just">
              <a:lnSpc>
                <a:spcPct val="150000"/>
              </a:lnSpc>
              <a:buNone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/>
              <a:t>Example: </a:t>
            </a:r>
            <a:r>
              <a:rPr lang="en-US" dirty="0" smtClean="0"/>
              <a:t>Register for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/>
          <a:lstStyle/>
          <a:p>
            <a:r>
              <a:rPr lang="en-US" b="1" dirty="0" smtClean="0"/>
              <a:t>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Someone who uses the system. The same user can play multiple roles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A user is an instance of an actor.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GB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Example Prof. John Doe plays the role of an instructor and the role of an advisor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r>
              <a:rPr lang="en-US" b="1" dirty="0" smtClean="0"/>
              <a:t>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r>
              <a:rPr lang="en-US" dirty="0" smtClean="0"/>
              <a:t>Two or more actors interacting with a use case</a:t>
            </a:r>
          </a:p>
          <a:p>
            <a:endParaRPr lang="en-GB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Example Register for Course involves both the Student registering for the course and the Registrars office sending out a bill for it. Each actor views this task from a different perspective.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r>
              <a:rPr lang="en-GB" dirty="0" smtClean="0"/>
              <a:t>Use Case Symbols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8496944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UML use case relationship symbols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6984776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en-GB" dirty="0" smtClean="0"/>
              <a:t>Include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A use case may </a:t>
            </a:r>
            <a:r>
              <a:rPr lang="en-US" b="1" i="1" dirty="0" smtClean="0"/>
              <a:t>include another use case. A use case that is </a:t>
            </a:r>
            <a:r>
              <a:rPr lang="en-US" dirty="0" smtClean="0"/>
              <a:t>included is generally a common behavior that many use cases may need. One use case will use the services of another use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en-GB" dirty="0" smtClean="0"/>
              <a:t>Extends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A use case may extend a use case by adding new actions to the base use case.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GB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GB" dirty="0" smtClean="0"/>
              <a:t>Extension is on the basis of conditions attached to it.</a:t>
            </a: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GB" dirty="0" smtClean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66800"/>
          </a:xfrm>
        </p:spPr>
        <p:txBody>
          <a:bodyPr/>
          <a:lstStyle/>
          <a:p>
            <a:r>
              <a:rPr lang="en-GB" dirty="0" smtClean="0"/>
              <a:t>Example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Case: “Take Customer Order” 	</a:t>
            </a:r>
          </a:p>
          <a:p>
            <a:pPr>
              <a:lnSpc>
                <a:spcPct val="150000"/>
              </a:lnSpc>
              <a:buNone/>
            </a:pPr>
            <a:r>
              <a:rPr lang="en-GB" dirty="0" smtClean="0"/>
              <a:t>Basic Steps: </a:t>
            </a:r>
            <a:endParaRPr lang="en-US" dirty="0" smtClean="0"/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Actor enters Customer details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200" dirty="0" smtClean="0"/>
              <a:t>Identify either customer is new or existing one</a:t>
            </a:r>
            <a:endParaRPr lang="en-US" sz="2200" dirty="0" smtClean="0"/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Actor enters code for product required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System displays Product details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 Actor enters quantity required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 Actor enters Payment details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smtClean="0"/>
              <a:t>System saves Customer Order </a:t>
            </a:r>
          </a:p>
          <a:p>
            <a:pPr marL="624078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200" dirty="0" smtClean="0"/>
              <a:t>Customer may return faulty goods</a:t>
            </a: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Flows: 	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In Case of Multiple products: </a:t>
            </a:r>
          </a:p>
          <a:p>
            <a:pPr>
              <a:buNone/>
            </a:pPr>
            <a:endParaRPr lang="en-US" dirty="0" smtClean="0"/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After step 5, when the Actor enters the quantity required, 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Repeat steps 3 to 5 for additional Products 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Resume at step 6, to enter Payment details 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en-GB" dirty="0" smtClean="0"/>
              <a:t>Possible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820891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/>
          <a:lstStyle/>
          <a:p>
            <a:r>
              <a:rPr lang="en-GB" dirty="0" smtClean="0"/>
              <a:t>Example – 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Special Case: Customer specified product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At step 4, when the System displays the Product details, if the product requires customer specified features,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1. Actor enters customer specified requirements, such as size and color.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Resume basic flow at step 5, to enter quantity required,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 At step 7 where the Customer Order is saved, the additional customer-specific product details must also be saved. </a:t>
            </a:r>
          </a:p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en-GB" dirty="0" smtClean="0"/>
              <a:t>Possible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8208911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2056</TotalTime>
  <Words>647</Words>
  <Application>Microsoft Office PowerPoint</Application>
  <PresentationFormat>On-screen Show (4:3)</PresentationFormat>
  <Paragraphs>121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Urban</vt:lpstr>
      <vt:lpstr>Software Design</vt:lpstr>
      <vt:lpstr>Unified Modelling Language (UML)</vt:lpstr>
      <vt:lpstr>UML Continue</vt:lpstr>
      <vt:lpstr>Slide 4</vt:lpstr>
      <vt:lpstr>Categories of UML Diagrams (3)</vt:lpstr>
      <vt:lpstr>Slide 6</vt:lpstr>
      <vt:lpstr>Use Case Diagram</vt:lpstr>
      <vt:lpstr>Roles in Use Case</vt:lpstr>
      <vt:lpstr>Use Cases</vt:lpstr>
      <vt:lpstr>User</vt:lpstr>
      <vt:lpstr>Views</vt:lpstr>
      <vt:lpstr>Use Case Symbols</vt:lpstr>
      <vt:lpstr>UML use case relationship symbols</vt:lpstr>
      <vt:lpstr>Include Relationship</vt:lpstr>
      <vt:lpstr>Extends</vt:lpstr>
      <vt:lpstr>Example - 1</vt:lpstr>
      <vt:lpstr>Alternative Flows:   </vt:lpstr>
      <vt:lpstr>Possible Solution</vt:lpstr>
      <vt:lpstr>Example – II </vt:lpstr>
      <vt:lpstr>Possible Solution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Design</dc:title>
  <dc:creator>Valued Packard Bell Customer</dc:creator>
  <cp:lastModifiedBy>Valued Packard Bell Customer</cp:lastModifiedBy>
  <cp:revision>718</cp:revision>
  <dcterms:created xsi:type="dcterms:W3CDTF">2010-12-18T10:20:39Z</dcterms:created>
  <dcterms:modified xsi:type="dcterms:W3CDTF">2011-02-19T07:08:57Z</dcterms:modified>
</cp:coreProperties>
</file>