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4"/>
  </p:notesMasterIdLst>
  <p:sldIdLst>
    <p:sldId id="324" r:id="rId2"/>
    <p:sldId id="391" r:id="rId3"/>
    <p:sldId id="390" r:id="rId4"/>
    <p:sldId id="386" r:id="rId5"/>
    <p:sldId id="387" r:id="rId6"/>
    <p:sldId id="389" r:id="rId7"/>
    <p:sldId id="388" r:id="rId8"/>
    <p:sldId id="358" r:id="rId9"/>
    <p:sldId id="359" r:id="rId10"/>
    <p:sldId id="360" r:id="rId11"/>
    <p:sldId id="378" r:id="rId12"/>
    <p:sldId id="37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6" d="100"/>
          <a:sy n="46" d="100"/>
        </p:scale>
        <p:origin x="-121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F02A3C-2DDE-4DC3-AE4B-AD74652E6BAD}" type="datetimeFigureOut">
              <a:rPr lang="en-US" smtClean="0"/>
              <a:pPr/>
              <a:t>2/5/2011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046F53-D582-4300-9452-6D2EE33531C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A6FD576D-8E2F-4735-9901-BC21F841E03D}" type="datetime1">
              <a:rPr lang="en-US" smtClean="0"/>
              <a:pPr/>
              <a:t>2/5/2011</a:t>
            </a:fld>
            <a:endParaRPr lang="en-US" dirty="0"/>
          </a:p>
        </p:txBody>
      </p:sp>
      <p:sp>
        <p:nvSpPr>
          <p:cNvPr id="17" name="Footer Placeholder 16"/>
          <p:cNvSpPr>
            <a:spLocks noGrp="1"/>
          </p:cNvSpPr>
          <p:nvPr>
            <p:ph type="ftr" sz="quarter" idx="11"/>
          </p:nvPr>
        </p:nvSpPr>
        <p:spPr>
          <a:xfrm>
            <a:off x="5410200" y="4205288"/>
            <a:ext cx="1295400" cy="457200"/>
          </a:xfrm>
        </p:spPr>
        <p:txBody>
          <a:bodyPr/>
          <a:lstStyle/>
          <a:p>
            <a:endParaRPr lang="en-US" dirty="0"/>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2F5E9895-BF61-4431-B17A-0FDBA5D3353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697E5F-6618-4172-882E-7CC99F637425}" type="datetime1">
              <a:rPr lang="en-US" smtClean="0"/>
              <a:pPr/>
              <a:t>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CD1661-6836-4AA3-BE14-605523FFE69E}" type="datetime1">
              <a:rPr lang="en-US" smtClean="0"/>
              <a:pPr/>
              <a:t>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F6A731F-B6A9-4356-AE6A-4132492EA477}" type="datetime1">
              <a:rPr lang="en-US" smtClean="0"/>
              <a:pPr/>
              <a:t>2/5/2011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F272FE58-2580-4DA8-88AD-B6F9053AFE7E}" type="datetime1">
              <a:rPr lang="en-US" smtClean="0"/>
              <a:pPr/>
              <a:t>2/5/2011</a:t>
            </a:fld>
            <a:endParaRPr lang="en-US" dirty="0"/>
          </a:p>
        </p:txBody>
      </p:sp>
      <p:sp>
        <p:nvSpPr>
          <p:cNvPr id="27" name="Slide Number Placeholder 26"/>
          <p:cNvSpPr>
            <a:spLocks noGrp="1"/>
          </p:cNvSpPr>
          <p:nvPr>
            <p:ph type="sldNum" sz="quarter" idx="11"/>
          </p:nvPr>
        </p:nvSpPr>
        <p:spPr/>
        <p:txBody>
          <a:bodyPr rtlCol="0"/>
          <a:lstStyle/>
          <a:p>
            <a:fld id="{2F5E9895-BF61-4431-B17A-0FDBA5D3353D}" type="slidenum">
              <a:rPr lang="en-US" smtClean="0"/>
              <a:pPr/>
              <a:t>‹#›</a:t>
            </a:fld>
            <a:endParaRPr lang="en-US" dirty="0"/>
          </a:p>
        </p:txBody>
      </p:sp>
      <p:sp>
        <p:nvSpPr>
          <p:cNvPr id="28" name="Footer Placeholder 27"/>
          <p:cNvSpPr>
            <a:spLocks noGrp="1"/>
          </p:cNvSpPr>
          <p:nvPr>
            <p:ph type="ftr" sz="quarter" idx="12"/>
          </p:nvPr>
        </p:nvSpPr>
        <p:spPr/>
        <p:txBody>
          <a:bodyPr rtlCol="0"/>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279998EA-4739-456F-85B2-DCA6E3753609}" type="datetime1">
              <a:rPr lang="en-US" smtClean="0"/>
              <a:pPr/>
              <a:t>2/5/2011</a:t>
            </a:fld>
            <a:endParaRPr lang="en-US" dirty="0"/>
          </a:p>
        </p:txBody>
      </p:sp>
      <p:sp>
        <p:nvSpPr>
          <p:cNvPr id="4" name="Footer Placeholder 3"/>
          <p:cNvSpPr>
            <a:spLocks noGrp="1"/>
          </p:cNvSpPr>
          <p:nvPr>
            <p:ph type="ftr" sz="quarter" idx="11"/>
          </p:nvPr>
        </p:nvSpPr>
        <p:spPr>
          <a:xfrm>
            <a:off x="5257800" y="612648"/>
            <a:ext cx="1325880" cy="457200"/>
          </a:xfrm>
        </p:spPr>
        <p:txBody>
          <a:bodyPr/>
          <a:lstStyle/>
          <a:p>
            <a:endParaRPr lang="en-US" dirty="0"/>
          </a:p>
        </p:txBody>
      </p:sp>
      <p:sp>
        <p:nvSpPr>
          <p:cNvPr id="5" name="Slide Number Placeholder 4"/>
          <p:cNvSpPr>
            <a:spLocks noGrp="1"/>
          </p:cNvSpPr>
          <p:nvPr>
            <p:ph type="sldNum" sz="quarter" idx="12"/>
          </p:nvPr>
        </p:nvSpPr>
        <p:spPr>
          <a:xfrm>
            <a:off x="8174736" y="2272"/>
            <a:ext cx="762000" cy="365760"/>
          </a:xfrm>
        </p:spPr>
        <p:txBody>
          <a:bodyPr/>
          <a:lstStyle/>
          <a:p>
            <a:fld id="{2F5E9895-BF61-4431-B17A-0FDBA5D3353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A562F5-3DCA-4DD7-9156-DA868918C5A8}" type="datetime1">
              <a:rPr lang="en-US" smtClean="0"/>
              <a:pPr/>
              <a:t>2/5/2011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C4762BE-D7FA-4879-9CBD-B461C15A9356}" type="datetime1">
              <a:rPr lang="en-US" smtClean="0"/>
              <a:pPr/>
              <a:t>2/5/2011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92D34FC-9415-4695-B1A0-D00B3988F574}" type="datetime1">
              <a:rPr lang="en-US" smtClean="0"/>
              <a:pPr/>
              <a:t>2/5/2011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603684-C2B1-4EB2-B4AD-C3AA8017AE7E}" type="datetime1">
              <a:rPr lang="en-US" smtClean="0"/>
              <a:pPr/>
              <a:t>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19A34E-F957-471D-B02C-115CCEB78864}" type="datetime1">
              <a:rPr lang="en-US" smtClean="0"/>
              <a:pPr/>
              <a:t>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5E9895-BF61-4431-B17A-0FDBA5D3353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56B038C-2D74-4D05-BA75-13FFA7F5E65D}" type="datetime1">
              <a:rPr lang="en-US" smtClean="0"/>
              <a:pPr/>
              <a:t>2/5/2011</a:t>
            </a:fld>
            <a:endParaRPr lang="en-US" dirty="0"/>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2F5E9895-BF61-4431-B17A-0FDBA5D3353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en.wikipedia.org/wiki/File:Uml_diagram2.pn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2358008"/>
          </a:xfrm>
        </p:spPr>
        <p:txBody>
          <a:bodyPr/>
          <a:lstStyle/>
          <a:p>
            <a:pPr algn="ctr"/>
            <a:r>
              <a:rPr lang="en-GB" b="1" dirty="0" smtClean="0"/>
              <a:t>Software Design</a:t>
            </a:r>
            <a:endParaRPr lang="en-US" b="1" dirty="0"/>
          </a:p>
        </p:txBody>
      </p:sp>
      <p:sp>
        <p:nvSpPr>
          <p:cNvPr id="3" name="Content Placeholder 2"/>
          <p:cNvSpPr>
            <a:spLocks noGrp="1"/>
          </p:cNvSpPr>
          <p:nvPr>
            <p:ph idx="1"/>
          </p:nvPr>
        </p:nvSpPr>
        <p:spPr>
          <a:xfrm>
            <a:off x="467544" y="2492896"/>
            <a:ext cx="8229600" cy="3505576"/>
          </a:xfrm>
        </p:spPr>
        <p:txBody>
          <a:bodyPr>
            <a:normAutofit/>
          </a:bodyPr>
          <a:lstStyle/>
          <a:p>
            <a:pPr algn="ctr">
              <a:spcBef>
                <a:spcPct val="0"/>
              </a:spcBef>
              <a:buNone/>
            </a:pPr>
            <a:endParaRPr lang="en-GB" sz="4000" b="1" dirty="0" smtClean="0">
              <a:solidFill>
                <a:schemeClr val="tx2"/>
              </a:solidFill>
              <a:latin typeface="+mj-lt"/>
              <a:ea typeface="+mj-ea"/>
              <a:cs typeface="+mj-cs"/>
            </a:endParaRPr>
          </a:p>
          <a:p>
            <a:pPr algn="ctr">
              <a:spcBef>
                <a:spcPct val="0"/>
              </a:spcBef>
              <a:buNone/>
            </a:pPr>
            <a:endParaRPr lang="en-GB" sz="4000" b="1" dirty="0" smtClean="0">
              <a:solidFill>
                <a:schemeClr val="tx2"/>
              </a:solidFill>
              <a:latin typeface="+mj-lt"/>
              <a:ea typeface="+mj-ea"/>
              <a:cs typeface="+mj-cs"/>
            </a:endParaRPr>
          </a:p>
          <a:p>
            <a:pPr algn="ctr">
              <a:spcBef>
                <a:spcPct val="0"/>
              </a:spcBef>
              <a:buNone/>
            </a:pPr>
            <a:r>
              <a:rPr lang="en-GB" sz="4000" b="1" dirty="0" smtClean="0">
                <a:solidFill>
                  <a:schemeClr val="tx2"/>
                </a:solidFill>
                <a:latin typeface="+mj-lt"/>
                <a:ea typeface="+mj-ea"/>
                <a:cs typeface="+mj-cs"/>
              </a:rPr>
              <a:t>Lecture : 14</a:t>
            </a:r>
            <a:endParaRPr lang="en-US" sz="4000" b="1" dirty="0" smtClean="0">
              <a:solidFill>
                <a:schemeClr val="tx2"/>
              </a:solidFill>
              <a:latin typeface="+mj-lt"/>
              <a:ea typeface="+mj-ea"/>
              <a:cs typeface="+mj-cs"/>
            </a:endParaRPr>
          </a:p>
        </p:txBody>
      </p:sp>
      <p:sp>
        <p:nvSpPr>
          <p:cNvPr id="4" name="Slide Number Placeholder 3"/>
          <p:cNvSpPr>
            <a:spLocks noGrp="1"/>
          </p:cNvSpPr>
          <p:nvPr>
            <p:ph type="sldNum" sz="quarter" idx="12"/>
          </p:nvPr>
        </p:nvSpPr>
        <p:spPr/>
        <p:txBody>
          <a:bodyPr/>
          <a:lstStyle/>
          <a:p>
            <a:fld id="{2F5E9895-BF61-4431-B17A-0FDBA5D3353D}"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066800"/>
          </a:xfrm>
        </p:spPr>
        <p:txBody>
          <a:bodyPr/>
          <a:lstStyle/>
          <a:p>
            <a:r>
              <a:rPr lang="en-GB" dirty="0" smtClean="0"/>
              <a:t>Open / Close Principle</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b="1" dirty="0" smtClean="0"/>
              <a:t>Bertrand Meyer</a:t>
            </a:r>
            <a:r>
              <a:rPr lang="en-US" dirty="0" smtClean="0"/>
              <a:t>: </a:t>
            </a:r>
          </a:p>
          <a:p>
            <a:endParaRPr lang="en-US" dirty="0" smtClean="0"/>
          </a:p>
          <a:p>
            <a:pPr algn="just">
              <a:lnSpc>
                <a:spcPct val="150000"/>
              </a:lnSpc>
              <a:buNone/>
            </a:pPr>
            <a:r>
              <a:rPr lang="en-US" dirty="0" smtClean="0"/>
              <a:t>“Software entities like classes, modules and functions should be open for extension but closed for modifications”</a:t>
            </a:r>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809832"/>
          </a:xfrm>
        </p:spPr>
        <p:txBody>
          <a:bodyPr>
            <a:normAutofit/>
          </a:bodyPr>
          <a:lstStyle/>
          <a:p>
            <a:pPr>
              <a:buFont typeface="Wingdings" pitchFamily="2" charset="2"/>
              <a:buChar char="Ø"/>
            </a:pPr>
            <a:r>
              <a:rPr lang="en-US" sz="2200" b="1" dirty="0" smtClean="0"/>
              <a:t>The “Open/Closed principle” – Usage in</a:t>
            </a:r>
          </a:p>
          <a:p>
            <a:pPr>
              <a:buNone/>
            </a:pPr>
            <a:r>
              <a:rPr lang="en-US" sz="2200" b="1" dirty="0" smtClean="0"/>
              <a:t>an object oriented paradigm</a:t>
            </a:r>
          </a:p>
          <a:p>
            <a:pPr>
              <a:buNone/>
            </a:pPr>
            <a:endParaRPr lang="en-US" sz="2200" b="1" dirty="0" smtClean="0"/>
          </a:p>
          <a:p>
            <a:pPr>
              <a:lnSpc>
                <a:spcPct val="150000"/>
              </a:lnSpc>
              <a:buNone/>
            </a:pPr>
            <a:r>
              <a:rPr lang="en-US" sz="2200" dirty="0" smtClean="0"/>
              <a:t>The Open/Closed principle can be applied in be applied</a:t>
            </a:r>
          </a:p>
          <a:p>
            <a:pPr>
              <a:lnSpc>
                <a:spcPct val="150000"/>
              </a:lnSpc>
              <a:buNone/>
            </a:pPr>
            <a:r>
              <a:rPr lang="en-US" sz="2200" dirty="0" smtClean="0"/>
              <a:t>in object oriented paradigms with the help of </a:t>
            </a:r>
            <a:r>
              <a:rPr lang="en-US" sz="2200" b="1" dirty="0" smtClean="0"/>
              <a:t>inheritance</a:t>
            </a:r>
          </a:p>
          <a:p>
            <a:pPr>
              <a:lnSpc>
                <a:spcPct val="150000"/>
              </a:lnSpc>
              <a:buNone/>
            </a:pPr>
            <a:r>
              <a:rPr lang="en-US" sz="2200" dirty="0" smtClean="0"/>
              <a:t>and </a:t>
            </a:r>
            <a:r>
              <a:rPr lang="en-US" sz="2200" b="1" dirty="0" smtClean="0"/>
              <a:t>polymorphism</a:t>
            </a:r>
            <a:r>
              <a:rPr lang="en-US" sz="2200" dirty="0" smtClean="0"/>
              <a:t>:</a:t>
            </a:r>
          </a:p>
          <a:p>
            <a:pPr>
              <a:lnSpc>
                <a:spcPct val="150000"/>
              </a:lnSpc>
              <a:buNone/>
            </a:pPr>
            <a:endParaRPr lang="en-US" sz="2200" dirty="0" smtClean="0"/>
          </a:p>
          <a:p>
            <a:pPr>
              <a:buFont typeface="Wingdings" pitchFamily="2" charset="2"/>
              <a:buChar char="ü"/>
            </a:pPr>
            <a:r>
              <a:rPr lang="en-US" sz="2200" dirty="0" smtClean="0"/>
              <a:t> The interface of the module becomes an abstract</a:t>
            </a:r>
          </a:p>
          <a:p>
            <a:pPr>
              <a:buNone/>
            </a:pPr>
            <a:r>
              <a:rPr lang="en-US" sz="2200" dirty="0" smtClean="0"/>
              <a:t>      class A</a:t>
            </a:r>
          </a:p>
          <a:p>
            <a:pPr>
              <a:buNone/>
            </a:pPr>
            <a:endParaRPr lang="en-US" sz="2200" dirty="0" smtClean="0"/>
          </a:p>
          <a:p>
            <a:pPr>
              <a:buFont typeface="Wingdings" pitchFamily="2" charset="2"/>
              <a:buChar char="ü"/>
            </a:pPr>
            <a:r>
              <a:rPr lang="en-US" sz="2200" dirty="0" smtClean="0"/>
              <a:t> If needed new Subclasses of A can be derived; these</a:t>
            </a:r>
          </a:p>
          <a:p>
            <a:pPr>
              <a:buNone/>
            </a:pPr>
            <a:r>
              <a:rPr lang="en-US" sz="2200" dirty="0" smtClean="0"/>
              <a:t>     subclasses may extend A</a:t>
            </a:r>
            <a:endParaRPr lang="en-US" sz="2200"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4</a:t>
            </a:fld>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827584" y="980728"/>
            <a:ext cx="7416824" cy="54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5</a:t>
            </a:fld>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827584" y="1196752"/>
            <a:ext cx="7704855" cy="532859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809832"/>
          </a:xfrm>
        </p:spPr>
        <p:txBody>
          <a:bodyPr>
            <a:normAutofit fontScale="92500" lnSpcReduction="10000"/>
          </a:bodyPr>
          <a:lstStyle/>
          <a:p>
            <a:pPr>
              <a:lnSpc>
                <a:spcPct val="150000"/>
              </a:lnSpc>
              <a:buNone/>
            </a:pPr>
            <a:r>
              <a:rPr lang="en-US" b="1" dirty="0" smtClean="0"/>
              <a:t>Example</a:t>
            </a:r>
          </a:p>
          <a:p>
            <a:pPr>
              <a:lnSpc>
                <a:spcPct val="150000"/>
              </a:lnSpc>
              <a:buFont typeface="Wingdings" pitchFamily="2" charset="2"/>
              <a:buChar char="Ø"/>
            </a:pPr>
            <a:r>
              <a:rPr lang="en-US" b="1" dirty="0" smtClean="0"/>
              <a:t> </a:t>
            </a:r>
            <a:r>
              <a:rPr lang="en-US" sz="2200" dirty="0" smtClean="0"/>
              <a:t>We have to implement the banking system such that there will be an interface for the customer and the bank will be handling different type of accounts in it like savings, current etc; each type of account is having it’s own business logic to implement and policy.  Bank foresee the emergence of  new type of accounts, we have to design the system which should take into consideration the current requirements and should be able to adopt to future changes.</a:t>
            </a:r>
          </a:p>
          <a:p>
            <a:pPr>
              <a:lnSpc>
                <a:spcPct val="150000"/>
              </a:lnSpc>
              <a:buNone/>
            </a:pPr>
            <a:endParaRPr lang="en-US" sz="2200" dirty="0" smtClean="0"/>
          </a:p>
          <a:p>
            <a:pPr>
              <a:lnSpc>
                <a:spcPct val="150000"/>
              </a:lnSpc>
              <a:buFont typeface="Wingdings" pitchFamily="2" charset="2"/>
              <a:buChar char="Ø"/>
            </a:pPr>
            <a:r>
              <a:rPr lang="en-GB" sz="2200" b="1" dirty="0" smtClean="0"/>
              <a:t>We have to design  it using Open / Close Principle</a:t>
            </a:r>
          </a:p>
          <a:p>
            <a:pPr>
              <a:lnSpc>
                <a:spcPct val="150000"/>
              </a:lnSpc>
              <a:buFont typeface="Wingdings" pitchFamily="2" charset="2"/>
              <a:buChar char="Ø"/>
            </a:pPr>
            <a:r>
              <a:rPr lang="en-GB" sz="2200" b="1" dirty="0" smtClean="0"/>
              <a:t>Provide Java coding for it, design client interface for opening new account</a:t>
            </a:r>
          </a:p>
          <a:p>
            <a:pPr>
              <a:buNone/>
            </a:pPr>
            <a:endParaRPr lang="en-US" b="1" dirty="0" smtClean="0"/>
          </a:p>
        </p:txBody>
      </p:sp>
      <p:sp>
        <p:nvSpPr>
          <p:cNvPr id="4" name="Slide Number Placeholder 3"/>
          <p:cNvSpPr>
            <a:spLocks noGrp="1"/>
          </p:cNvSpPr>
          <p:nvPr>
            <p:ph type="sldNum" sz="quarter" idx="12"/>
          </p:nvPr>
        </p:nvSpPr>
        <p:spPr/>
        <p:txBody>
          <a:bodyPr/>
          <a:lstStyle/>
          <a:p>
            <a:fld id="{2F5E9895-BF61-4431-B17A-0FDBA5D3353D}"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7</a:t>
            </a:fld>
            <a:endParaRPr lang="en-US"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539552" y="1196752"/>
            <a:ext cx="8208912" cy="51125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066800"/>
          </a:xfrm>
        </p:spPr>
        <p:txBody>
          <a:bodyPr/>
          <a:lstStyle/>
          <a:p>
            <a:r>
              <a:rPr lang="en-GB" dirty="0" smtClean="0"/>
              <a:t>Unified Modelling Language (UML)</a:t>
            </a:r>
            <a:endParaRPr lang="en-US" dirty="0"/>
          </a:p>
        </p:txBody>
      </p:sp>
      <p:sp>
        <p:nvSpPr>
          <p:cNvPr id="3" name="Content Placeholder 2"/>
          <p:cNvSpPr>
            <a:spLocks noGrp="1"/>
          </p:cNvSpPr>
          <p:nvPr>
            <p:ph idx="1"/>
          </p:nvPr>
        </p:nvSpPr>
        <p:spPr>
          <a:xfrm>
            <a:off x="457200" y="1844824"/>
            <a:ext cx="8229600" cy="5013176"/>
          </a:xfrm>
        </p:spPr>
        <p:txBody>
          <a:bodyPr>
            <a:normAutofit lnSpcReduction="10000"/>
          </a:bodyPr>
          <a:lstStyle/>
          <a:p>
            <a:pPr algn="just">
              <a:lnSpc>
                <a:spcPct val="150000"/>
              </a:lnSpc>
              <a:buFont typeface="Wingdings" pitchFamily="2" charset="2"/>
              <a:buChar char="ü"/>
            </a:pPr>
            <a:r>
              <a:rPr lang="en-US" sz="2400" dirty="0" smtClean="0"/>
              <a:t>Unified Modeling Language (UML) is a standardized general-purpose modeling language in the field of software engineering. The standard is managed, and was created by, the Object Management Group.</a:t>
            </a:r>
          </a:p>
          <a:p>
            <a:pPr algn="just">
              <a:lnSpc>
                <a:spcPct val="150000"/>
              </a:lnSpc>
              <a:buNone/>
            </a:pPr>
            <a:endParaRPr lang="en-US" sz="2400" dirty="0" smtClean="0"/>
          </a:p>
          <a:p>
            <a:pPr algn="just">
              <a:lnSpc>
                <a:spcPct val="150000"/>
              </a:lnSpc>
              <a:buFont typeface="Wingdings" pitchFamily="2" charset="2"/>
              <a:buChar char="ü"/>
            </a:pPr>
            <a:r>
              <a:rPr lang="en-US" sz="2400" dirty="0" smtClean="0"/>
              <a:t>The Unified Modeling Language (UML) is used to specify, visualize, modify, construct and document the artifacts of an object-oriented software-intensive system under development</a:t>
            </a:r>
          </a:p>
          <a:p>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066800"/>
          </a:xfrm>
        </p:spPr>
        <p:txBody>
          <a:bodyPr/>
          <a:lstStyle/>
          <a:p>
            <a:r>
              <a:rPr lang="en-GB" dirty="0" smtClean="0"/>
              <a:t>UML Continue</a:t>
            </a:r>
            <a:endParaRPr lang="en-US" dirty="0"/>
          </a:p>
        </p:txBody>
      </p:sp>
      <p:sp>
        <p:nvSpPr>
          <p:cNvPr id="3" name="Content Placeholder 2"/>
          <p:cNvSpPr>
            <a:spLocks noGrp="1"/>
          </p:cNvSpPr>
          <p:nvPr>
            <p:ph idx="1"/>
          </p:nvPr>
        </p:nvSpPr>
        <p:spPr>
          <a:xfrm>
            <a:off x="457200" y="1844824"/>
            <a:ext cx="8229600" cy="4729712"/>
          </a:xfrm>
        </p:spPr>
        <p:txBody>
          <a:bodyPr>
            <a:normAutofit fontScale="85000" lnSpcReduction="20000"/>
          </a:bodyPr>
          <a:lstStyle/>
          <a:p>
            <a:pPr algn="just">
              <a:lnSpc>
                <a:spcPct val="150000"/>
              </a:lnSpc>
              <a:buFont typeface="Wingdings" pitchFamily="2" charset="2"/>
              <a:buChar char="Ø"/>
            </a:pPr>
            <a:r>
              <a:rPr lang="en-US" dirty="0" smtClean="0"/>
              <a:t>UML offers a standard way to visualize a system's architectural blueprints, including elements such as:</a:t>
            </a:r>
          </a:p>
          <a:p>
            <a:pPr marL="681228" lvl="0" indent="-571500">
              <a:lnSpc>
                <a:spcPct val="150000"/>
              </a:lnSpc>
              <a:buFont typeface="+mj-lt"/>
              <a:buAutoNum type="romanLcPeriod"/>
            </a:pPr>
            <a:r>
              <a:rPr lang="en-US" dirty="0" smtClean="0"/>
              <a:t>activities</a:t>
            </a:r>
          </a:p>
          <a:p>
            <a:pPr marL="681228" lvl="0" indent="-571500">
              <a:lnSpc>
                <a:spcPct val="150000"/>
              </a:lnSpc>
              <a:buFont typeface="+mj-lt"/>
              <a:buAutoNum type="romanLcPeriod"/>
            </a:pPr>
            <a:r>
              <a:rPr lang="en-US" dirty="0" smtClean="0"/>
              <a:t>actors</a:t>
            </a:r>
          </a:p>
          <a:p>
            <a:pPr marL="681228" lvl="0" indent="-571500">
              <a:lnSpc>
                <a:spcPct val="150000"/>
              </a:lnSpc>
              <a:buFont typeface="+mj-lt"/>
              <a:buAutoNum type="romanLcPeriod"/>
            </a:pPr>
            <a:r>
              <a:rPr lang="en-US" dirty="0" smtClean="0"/>
              <a:t>business processes</a:t>
            </a:r>
          </a:p>
          <a:p>
            <a:pPr marL="681228" lvl="0" indent="-571500">
              <a:lnSpc>
                <a:spcPct val="150000"/>
              </a:lnSpc>
              <a:buFont typeface="+mj-lt"/>
              <a:buAutoNum type="romanLcPeriod"/>
            </a:pPr>
            <a:r>
              <a:rPr lang="en-US" dirty="0" smtClean="0"/>
              <a:t>database schemas</a:t>
            </a:r>
          </a:p>
          <a:p>
            <a:pPr marL="681228" lvl="0" indent="-571500">
              <a:lnSpc>
                <a:spcPct val="150000"/>
              </a:lnSpc>
              <a:buFont typeface="+mj-lt"/>
              <a:buAutoNum type="romanLcPeriod"/>
            </a:pPr>
            <a:r>
              <a:rPr lang="en-US" dirty="0" smtClean="0"/>
              <a:t>(logical) components</a:t>
            </a:r>
          </a:p>
          <a:p>
            <a:pPr marL="681228" lvl="0" indent="-571500">
              <a:lnSpc>
                <a:spcPct val="150000"/>
              </a:lnSpc>
              <a:buFont typeface="+mj-lt"/>
              <a:buAutoNum type="romanLcPeriod"/>
            </a:pPr>
            <a:r>
              <a:rPr lang="en-US" dirty="0" smtClean="0"/>
              <a:t>programming language statements</a:t>
            </a:r>
          </a:p>
          <a:p>
            <a:pPr marL="681228" lvl="0" indent="-571500">
              <a:lnSpc>
                <a:spcPct val="150000"/>
              </a:lnSpc>
              <a:buFont typeface="+mj-lt"/>
              <a:buAutoNum type="romanLcPeriod"/>
            </a:pPr>
            <a:r>
              <a:rPr lang="en-US" dirty="0" smtClean="0"/>
              <a:t>reusable software components.</a:t>
            </a:r>
          </a:p>
          <a:p>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5E9895-BF61-4431-B17A-0FDBA5D3353D}" type="slidenum">
              <a:rPr lang="en-US" smtClean="0"/>
              <a:pPr/>
              <a:t>10</a:t>
            </a:fld>
            <a:endParaRPr lang="en-US" dirty="0"/>
          </a:p>
        </p:txBody>
      </p:sp>
      <p:pic>
        <p:nvPicPr>
          <p:cNvPr id="5" name="Content Placeholder 4" descr="Hierarchy of UML 2.2 Diagrams, shown as a class diagram.">
            <a:hlinkClick r:id="rId2" tooltip="&quot;Hierarchy of UML 2.2 Diagrams, shown as a class diagram.&quot;"/>
          </p:cNvPr>
          <p:cNvPicPr>
            <a:picLocks noGrp="1"/>
          </p:cNvPicPr>
          <p:nvPr>
            <p:ph idx="1"/>
          </p:nvPr>
        </p:nvPicPr>
        <p:blipFill>
          <a:blip r:embed="rId3" cstate="print"/>
          <a:srcRect/>
          <a:stretch>
            <a:fillRect/>
          </a:stretch>
        </p:blipFill>
        <p:spPr bwMode="auto">
          <a:xfrm>
            <a:off x="467545" y="764704"/>
            <a:ext cx="8136904" cy="55948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066800"/>
          </a:xfrm>
        </p:spPr>
        <p:txBody>
          <a:bodyPr/>
          <a:lstStyle/>
          <a:p>
            <a:r>
              <a:rPr lang="en-GB" dirty="0" smtClean="0"/>
              <a:t>Categories of UML Diagrams (3)</a:t>
            </a:r>
            <a:endParaRPr lang="en-US" dirty="0"/>
          </a:p>
        </p:txBody>
      </p:sp>
      <p:sp>
        <p:nvSpPr>
          <p:cNvPr id="3" name="Content Placeholder 2"/>
          <p:cNvSpPr>
            <a:spLocks noGrp="1"/>
          </p:cNvSpPr>
          <p:nvPr>
            <p:ph idx="1"/>
          </p:nvPr>
        </p:nvSpPr>
        <p:spPr>
          <a:xfrm>
            <a:off x="457200" y="1556792"/>
            <a:ext cx="8229600" cy="5301208"/>
          </a:xfrm>
        </p:spPr>
        <p:txBody>
          <a:bodyPr>
            <a:normAutofit fontScale="92500" lnSpcReduction="10000"/>
          </a:bodyPr>
          <a:lstStyle/>
          <a:p>
            <a:pPr>
              <a:buFont typeface="Wingdings" pitchFamily="2" charset="2"/>
              <a:buChar char="Ø"/>
            </a:pPr>
            <a:r>
              <a:rPr lang="en-GB" b="1" dirty="0" smtClean="0"/>
              <a:t>Static</a:t>
            </a:r>
          </a:p>
          <a:p>
            <a:pPr lvl="2">
              <a:lnSpc>
                <a:spcPct val="150000"/>
              </a:lnSpc>
              <a:buFont typeface="Wingdings" pitchFamily="2" charset="2"/>
              <a:buChar char="ü"/>
            </a:pPr>
            <a:r>
              <a:rPr lang="en-US" dirty="0" smtClean="0">
                <a:solidFill>
                  <a:schemeClr val="tx1"/>
                </a:solidFill>
              </a:rPr>
              <a:t>Use case diagram</a:t>
            </a:r>
          </a:p>
          <a:p>
            <a:pPr lvl="2">
              <a:lnSpc>
                <a:spcPct val="150000"/>
              </a:lnSpc>
              <a:buFont typeface="Wingdings" pitchFamily="2" charset="2"/>
              <a:buChar char="ü"/>
            </a:pPr>
            <a:r>
              <a:rPr lang="en-US" dirty="0" smtClean="0">
                <a:solidFill>
                  <a:schemeClr val="tx1"/>
                </a:solidFill>
              </a:rPr>
              <a:t>Class diagram</a:t>
            </a:r>
          </a:p>
          <a:p>
            <a:pPr lvl="1">
              <a:buNone/>
            </a:pPr>
            <a:endParaRPr lang="en-GB" dirty="0" smtClean="0"/>
          </a:p>
          <a:p>
            <a:pPr>
              <a:buFont typeface="Wingdings" pitchFamily="2" charset="2"/>
              <a:buChar char="Ø"/>
            </a:pPr>
            <a:r>
              <a:rPr lang="en-GB" b="1" dirty="0" smtClean="0"/>
              <a:t>Dynamic</a:t>
            </a:r>
          </a:p>
          <a:p>
            <a:pPr>
              <a:buNone/>
            </a:pPr>
            <a:endParaRPr lang="en-GB" b="1" dirty="0" smtClean="0"/>
          </a:p>
          <a:p>
            <a:pPr lvl="2">
              <a:lnSpc>
                <a:spcPct val="150000"/>
              </a:lnSpc>
              <a:buFont typeface="Wingdings" pitchFamily="2" charset="2"/>
              <a:buChar char="ü"/>
            </a:pPr>
            <a:r>
              <a:rPr lang="en-US" dirty="0" smtClean="0">
                <a:solidFill>
                  <a:schemeClr val="tx1"/>
                </a:solidFill>
              </a:rPr>
              <a:t>Object diagram</a:t>
            </a:r>
          </a:p>
          <a:p>
            <a:pPr lvl="2">
              <a:lnSpc>
                <a:spcPct val="150000"/>
              </a:lnSpc>
              <a:buFont typeface="Wingdings" pitchFamily="2" charset="2"/>
              <a:buChar char="ü"/>
            </a:pPr>
            <a:r>
              <a:rPr lang="en-US" dirty="0" smtClean="0">
                <a:solidFill>
                  <a:schemeClr val="tx1"/>
                </a:solidFill>
              </a:rPr>
              <a:t>State diagram</a:t>
            </a:r>
          </a:p>
          <a:p>
            <a:pPr lvl="2">
              <a:lnSpc>
                <a:spcPct val="150000"/>
              </a:lnSpc>
              <a:buFont typeface="Wingdings" pitchFamily="2" charset="2"/>
              <a:buChar char="ü"/>
            </a:pPr>
            <a:r>
              <a:rPr lang="en-US" dirty="0" smtClean="0">
                <a:solidFill>
                  <a:schemeClr val="tx1"/>
                </a:solidFill>
              </a:rPr>
              <a:t>Activity diagram</a:t>
            </a:r>
          </a:p>
          <a:p>
            <a:pPr lvl="2">
              <a:lnSpc>
                <a:spcPct val="150000"/>
              </a:lnSpc>
              <a:buFont typeface="Wingdings" pitchFamily="2" charset="2"/>
              <a:buChar char="ü"/>
            </a:pPr>
            <a:r>
              <a:rPr lang="en-US" dirty="0" smtClean="0">
                <a:solidFill>
                  <a:schemeClr val="tx1"/>
                </a:solidFill>
              </a:rPr>
              <a:t>Sequence diagram</a:t>
            </a:r>
          </a:p>
          <a:p>
            <a:pPr lvl="2">
              <a:lnSpc>
                <a:spcPct val="150000"/>
              </a:lnSpc>
              <a:buFont typeface="Wingdings" pitchFamily="2" charset="2"/>
              <a:buChar char="ü"/>
            </a:pPr>
            <a:r>
              <a:rPr lang="en-US" dirty="0" smtClean="0">
                <a:solidFill>
                  <a:schemeClr val="tx1"/>
                </a:solidFill>
              </a:rPr>
              <a:t>Collaboration diagram</a:t>
            </a:r>
          </a:p>
          <a:p>
            <a:pPr>
              <a:buNone/>
            </a:pPr>
            <a:endParaRPr lang="en-GB" dirty="0" smtClean="0"/>
          </a:p>
        </p:txBody>
      </p:sp>
      <p:sp>
        <p:nvSpPr>
          <p:cNvPr id="4" name="Slide Number Placeholder 3"/>
          <p:cNvSpPr>
            <a:spLocks noGrp="1"/>
          </p:cNvSpPr>
          <p:nvPr>
            <p:ph type="sldNum" sz="quarter" idx="12"/>
          </p:nvPr>
        </p:nvSpPr>
        <p:spPr/>
        <p:txBody>
          <a:bodyPr/>
          <a:lstStyle/>
          <a:p>
            <a:fld id="{2F5E9895-BF61-4431-B17A-0FDBA5D3353D}"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593808"/>
          </a:xfrm>
        </p:spPr>
        <p:txBody>
          <a:bodyPr/>
          <a:lstStyle/>
          <a:p>
            <a:pPr>
              <a:buFont typeface="Wingdings" pitchFamily="2" charset="2"/>
              <a:buChar char="Ø"/>
            </a:pPr>
            <a:r>
              <a:rPr lang="en-GB" b="1" dirty="0" smtClean="0"/>
              <a:t>Implementation</a:t>
            </a:r>
          </a:p>
          <a:p>
            <a:pPr>
              <a:buNone/>
            </a:pPr>
            <a:endParaRPr lang="en-US" b="1" dirty="0" smtClean="0"/>
          </a:p>
          <a:p>
            <a:pPr lvl="0">
              <a:lnSpc>
                <a:spcPct val="150000"/>
              </a:lnSpc>
              <a:buFont typeface="Wingdings" pitchFamily="2" charset="2"/>
              <a:buChar char="ü"/>
            </a:pPr>
            <a:r>
              <a:rPr lang="en-US" sz="3200" dirty="0" smtClean="0"/>
              <a:t>Component diagram</a:t>
            </a:r>
          </a:p>
          <a:p>
            <a:pPr lvl="0">
              <a:lnSpc>
                <a:spcPct val="150000"/>
              </a:lnSpc>
              <a:buFont typeface="Wingdings" pitchFamily="2" charset="2"/>
              <a:buChar char="ü"/>
            </a:pPr>
            <a:r>
              <a:rPr lang="en-US" sz="3200" dirty="0" smtClean="0"/>
              <a:t>Deployment diagram</a:t>
            </a:r>
          </a:p>
          <a:p>
            <a:endParaRPr lang="en-US" dirty="0"/>
          </a:p>
        </p:txBody>
      </p:sp>
      <p:sp>
        <p:nvSpPr>
          <p:cNvPr id="4" name="Slide Number Placeholder 3"/>
          <p:cNvSpPr>
            <a:spLocks noGrp="1"/>
          </p:cNvSpPr>
          <p:nvPr>
            <p:ph type="sldNum" sz="quarter" idx="12"/>
          </p:nvPr>
        </p:nvSpPr>
        <p:spPr/>
        <p:txBody>
          <a:bodyPr/>
          <a:lstStyle/>
          <a:p>
            <a:fld id="{2F5E9895-BF61-4431-B17A-0FDBA5D3353D}" type="slidenum">
              <a:rPr lang="en-US" smtClean="0"/>
              <a:pPr/>
              <a:t>12</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1959</TotalTime>
  <Words>347</Words>
  <Application>Microsoft Office PowerPoint</Application>
  <PresentationFormat>On-screen Show (4:3)</PresentationFormat>
  <Paragraphs>66</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Urban</vt:lpstr>
      <vt:lpstr>Software Design</vt:lpstr>
      <vt:lpstr>Open / Close Principle</vt:lpstr>
      <vt:lpstr>Slide 3</vt:lpstr>
      <vt:lpstr>Slide 4</vt:lpstr>
      <vt:lpstr>Slide 5</vt:lpstr>
      <vt:lpstr>Slide 6</vt:lpstr>
      <vt:lpstr>Slide 7</vt:lpstr>
      <vt:lpstr>Unified Modelling Language (UML)</vt:lpstr>
      <vt:lpstr>UML Continue</vt:lpstr>
      <vt:lpstr>Slide 10</vt:lpstr>
      <vt:lpstr>Categories of UML Diagrams (3)</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Design</dc:title>
  <dc:creator>Valued Packard Bell Customer</dc:creator>
  <cp:lastModifiedBy>Valued Packard Bell Customer</cp:lastModifiedBy>
  <cp:revision>726</cp:revision>
  <dcterms:created xsi:type="dcterms:W3CDTF">2010-12-18T10:20:39Z</dcterms:created>
  <dcterms:modified xsi:type="dcterms:W3CDTF">2011-02-05T17:39:04Z</dcterms:modified>
</cp:coreProperties>
</file>