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6"/>
  </p:notesMasterIdLst>
  <p:sldIdLst>
    <p:sldId id="324" r:id="rId2"/>
    <p:sldId id="340" r:id="rId3"/>
    <p:sldId id="357" r:id="rId4"/>
    <p:sldId id="358" r:id="rId5"/>
    <p:sldId id="369" r:id="rId6"/>
    <p:sldId id="381" r:id="rId7"/>
    <p:sldId id="387" r:id="rId8"/>
    <p:sldId id="388" r:id="rId9"/>
    <p:sldId id="389" r:id="rId10"/>
    <p:sldId id="390" r:id="rId11"/>
    <p:sldId id="391" r:id="rId12"/>
    <p:sldId id="367" r:id="rId13"/>
    <p:sldId id="378" r:id="rId14"/>
    <p:sldId id="38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F02A3C-2DDE-4DC3-AE4B-AD74652E6BAD}" type="datetimeFigureOut">
              <a:rPr lang="en-US" smtClean="0"/>
              <a:pPr/>
              <a:t>1/19/2011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46F53-D582-4300-9452-6D2EE33531C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6FD576D-8E2F-4735-9901-BC21F841E03D}" type="datetime1">
              <a:rPr lang="en-US" smtClean="0"/>
              <a:pPr/>
              <a:t>1/19/2011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F5E9895-BF61-4431-B17A-0FDBA5D335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697E5F-6618-4172-882E-7CC99F637425}" type="datetime1">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CD1661-6836-4AA3-BE14-605523FFE69E}" type="datetime1">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6A731F-B6A9-4356-AE6A-4132492EA477}" type="datetime1">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272FE58-2580-4DA8-88AD-B6F9053AFE7E}" type="datetime1">
              <a:rPr lang="en-US" smtClean="0"/>
              <a:pPr/>
              <a:t>1/19/2011</a:t>
            </a:fld>
            <a:endParaRPr lang="en-US" dirty="0"/>
          </a:p>
        </p:txBody>
      </p:sp>
      <p:sp>
        <p:nvSpPr>
          <p:cNvPr id="27" name="Slide Number Placeholder 26"/>
          <p:cNvSpPr>
            <a:spLocks noGrp="1"/>
          </p:cNvSpPr>
          <p:nvPr>
            <p:ph type="sldNum" sz="quarter" idx="11"/>
          </p:nvPr>
        </p:nvSpPr>
        <p:spPr/>
        <p:txBody>
          <a:bodyPr rtlCol="0"/>
          <a:lstStyle/>
          <a:p>
            <a:fld id="{2F5E9895-BF61-4431-B17A-0FDBA5D3353D}"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279998EA-4739-456F-85B2-DCA6E3753609}" type="datetime1">
              <a:rPr lang="en-US" smtClean="0"/>
              <a:pPr/>
              <a:t>1/19/2011</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2F5E9895-BF61-4431-B17A-0FDBA5D335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562F5-3DCA-4DD7-9156-DA868918C5A8}" type="datetime1">
              <a:rPr lang="en-US" smtClean="0"/>
              <a:pPr/>
              <a:t>1/19/2011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762BE-D7FA-4879-9CBD-B461C15A9356}" type="datetime1">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2D34FC-9415-4695-B1A0-D00B3988F574}" type="datetime1">
              <a:rPr lang="en-US" smtClean="0"/>
              <a:pPr/>
              <a:t>1/19/2011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603684-C2B1-4EB2-B4AD-C3AA8017AE7E}" type="datetime1">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19A34E-F957-471D-B02C-115CCEB78864}" type="datetime1">
              <a:rPr lang="en-US" smtClean="0"/>
              <a:pPr/>
              <a:t>1/19/2011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6B038C-2D74-4D05-BA75-13FFA7F5E65D}" type="datetime1">
              <a:rPr lang="en-US" smtClean="0"/>
              <a:pPr/>
              <a:t>1/19/2011</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F5E9895-BF61-4431-B17A-0FDBA5D335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2358008"/>
          </a:xfrm>
        </p:spPr>
        <p:txBody>
          <a:bodyPr/>
          <a:lstStyle/>
          <a:p>
            <a:pPr algn="ctr"/>
            <a:r>
              <a:rPr lang="en-GB" b="1" dirty="0" smtClean="0"/>
              <a:t>Software Design</a:t>
            </a:r>
            <a:endParaRPr lang="en-US" b="1" dirty="0"/>
          </a:p>
        </p:txBody>
      </p:sp>
      <p:sp>
        <p:nvSpPr>
          <p:cNvPr id="3" name="Content Placeholder 2"/>
          <p:cNvSpPr>
            <a:spLocks noGrp="1"/>
          </p:cNvSpPr>
          <p:nvPr>
            <p:ph idx="1"/>
          </p:nvPr>
        </p:nvSpPr>
        <p:spPr>
          <a:xfrm>
            <a:off x="467544" y="2492896"/>
            <a:ext cx="8229600" cy="3505576"/>
          </a:xfrm>
        </p:spPr>
        <p:txBody>
          <a:bodyPr>
            <a:normAutofit/>
          </a:bodyPr>
          <a:lstStyle/>
          <a:p>
            <a:pPr algn="ctr">
              <a:spcBef>
                <a:spcPct val="0"/>
              </a:spcBef>
              <a:buNone/>
            </a:pPr>
            <a:endParaRPr lang="en-GB" sz="4000" b="1" dirty="0" smtClean="0">
              <a:solidFill>
                <a:schemeClr val="tx2"/>
              </a:solidFill>
              <a:latin typeface="+mj-lt"/>
              <a:ea typeface="+mj-ea"/>
              <a:cs typeface="+mj-cs"/>
            </a:endParaRPr>
          </a:p>
          <a:p>
            <a:pPr algn="ctr">
              <a:spcBef>
                <a:spcPct val="0"/>
              </a:spcBef>
              <a:buNone/>
            </a:pPr>
            <a:endParaRPr lang="en-GB" sz="4000" b="1" dirty="0" smtClean="0">
              <a:solidFill>
                <a:schemeClr val="tx2"/>
              </a:solidFill>
              <a:latin typeface="+mj-lt"/>
              <a:ea typeface="+mj-ea"/>
              <a:cs typeface="+mj-cs"/>
            </a:endParaRPr>
          </a:p>
          <a:p>
            <a:pPr algn="ctr">
              <a:spcBef>
                <a:spcPct val="0"/>
              </a:spcBef>
              <a:buNone/>
            </a:pPr>
            <a:r>
              <a:rPr lang="en-GB" sz="4000" b="1" dirty="0" smtClean="0">
                <a:solidFill>
                  <a:schemeClr val="tx2"/>
                </a:solidFill>
                <a:latin typeface="+mj-lt"/>
                <a:ea typeface="+mj-ea"/>
                <a:cs typeface="+mj-cs"/>
              </a:rPr>
              <a:t>Lecture : 13</a:t>
            </a:r>
            <a:endParaRPr lang="en-US" sz="4000" b="1" dirty="0" smtClean="0">
              <a:solidFill>
                <a:schemeClr val="tx2"/>
              </a:solidFill>
              <a:latin typeface="+mj-lt"/>
              <a:ea typeface="+mj-ea"/>
              <a:cs typeface="+mj-cs"/>
            </a:endParaRPr>
          </a:p>
        </p:txBody>
      </p:sp>
      <p:sp>
        <p:nvSpPr>
          <p:cNvPr id="4" name="Slide Number Placeholder 3"/>
          <p:cNvSpPr>
            <a:spLocks noGrp="1"/>
          </p:cNvSpPr>
          <p:nvPr>
            <p:ph type="sldNum" sz="quarter" idx="12"/>
          </p:nvPr>
        </p:nvSpPr>
        <p:spPr/>
        <p:txBody>
          <a:bodyPr/>
          <a:lstStyle/>
          <a:p>
            <a:fld id="{2F5E9895-BF61-4431-B17A-0FDBA5D3353D}"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066800"/>
          </a:xfrm>
        </p:spPr>
        <p:txBody>
          <a:bodyPr/>
          <a:lstStyle/>
          <a:p>
            <a:r>
              <a:rPr lang="en-GB" dirty="0" smtClean="0"/>
              <a:t>Software Design Components</a:t>
            </a:r>
            <a:endParaRPr lang="en-US" dirty="0"/>
          </a:p>
        </p:txBody>
      </p:sp>
      <p:sp>
        <p:nvSpPr>
          <p:cNvPr id="3" name="Content Placeholder 2"/>
          <p:cNvSpPr>
            <a:spLocks noGrp="1"/>
          </p:cNvSpPr>
          <p:nvPr>
            <p:ph idx="1"/>
          </p:nvPr>
        </p:nvSpPr>
        <p:spPr>
          <a:xfrm>
            <a:off x="457200" y="2132856"/>
            <a:ext cx="8229600" cy="4441680"/>
          </a:xfrm>
        </p:spPr>
        <p:txBody>
          <a:bodyPr>
            <a:normAutofit/>
          </a:bodyPr>
          <a:lstStyle/>
          <a:p>
            <a:pPr>
              <a:lnSpc>
                <a:spcPct val="150000"/>
              </a:lnSpc>
              <a:buFont typeface="Wingdings" pitchFamily="2" charset="2"/>
              <a:buChar char="Ø"/>
            </a:pPr>
            <a:r>
              <a:rPr lang="en-GB" sz="3200" dirty="0" smtClean="0"/>
              <a:t>Principle </a:t>
            </a:r>
          </a:p>
          <a:p>
            <a:pPr>
              <a:lnSpc>
                <a:spcPct val="150000"/>
              </a:lnSpc>
              <a:buFont typeface="Wingdings" pitchFamily="2" charset="2"/>
              <a:buChar char="Ø"/>
            </a:pPr>
            <a:endParaRPr lang="en-GB" sz="3200" dirty="0" smtClean="0"/>
          </a:p>
          <a:p>
            <a:pPr>
              <a:lnSpc>
                <a:spcPct val="150000"/>
              </a:lnSpc>
              <a:buFont typeface="Wingdings" pitchFamily="2" charset="2"/>
              <a:buChar char="Ø"/>
            </a:pPr>
            <a:r>
              <a:rPr lang="en-GB" sz="3200" dirty="0" smtClean="0"/>
              <a:t>Criteria</a:t>
            </a:r>
          </a:p>
          <a:p>
            <a:pPr>
              <a:lnSpc>
                <a:spcPct val="150000"/>
              </a:lnSpc>
              <a:buFont typeface="Wingdings" pitchFamily="2" charset="2"/>
              <a:buChar char="Ø"/>
            </a:pPr>
            <a:endParaRPr lang="en-GB" sz="3200" dirty="0" smtClean="0"/>
          </a:p>
          <a:p>
            <a:pPr>
              <a:lnSpc>
                <a:spcPct val="150000"/>
              </a:lnSpc>
              <a:buFont typeface="Wingdings" pitchFamily="2" charset="2"/>
              <a:buChar char="Ø"/>
            </a:pPr>
            <a:r>
              <a:rPr lang="en-GB" sz="3200" dirty="0" smtClean="0"/>
              <a:t>Techniques (this lecture)</a:t>
            </a:r>
            <a:endParaRPr lang="en-US" sz="32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3</a:t>
            </a:fld>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67544" y="836712"/>
            <a:ext cx="7920880"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4</a:t>
            </a:fld>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67544" y="620689"/>
            <a:ext cx="8208911" cy="5862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066800"/>
          </a:xfrm>
        </p:spPr>
        <p:txBody>
          <a:bodyPr/>
          <a:lstStyle/>
          <a:p>
            <a:r>
              <a:rPr lang="en-GB" dirty="0" smtClean="0"/>
              <a:t>Abstract Classes</a:t>
            </a:r>
            <a:endParaRPr lang="en-US" dirty="0"/>
          </a:p>
        </p:txBody>
      </p:sp>
      <p:sp>
        <p:nvSpPr>
          <p:cNvPr id="3" name="Content Placeholder 2"/>
          <p:cNvSpPr>
            <a:spLocks noGrp="1"/>
          </p:cNvSpPr>
          <p:nvPr>
            <p:ph idx="1"/>
          </p:nvPr>
        </p:nvSpPr>
        <p:spPr>
          <a:xfrm>
            <a:off x="457200" y="1916832"/>
            <a:ext cx="8229600" cy="4657704"/>
          </a:xfrm>
        </p:spPr>
        <p:txBody>
          <a:bodyPr>
            <a:normAutofit/>
          </a:bodyPr>
          <a:lstStyle/>
          <a:p>
            <a:pPr algn="just">
              <a:lnSpc>
                <a:spcPct val="150000"/>
              </a:lnSpc>
              <a:buFont typeface="Wingdings" pitchFamily="2" charset="2"/>
              <a:buChar char="Ø"/>
            </a:pPr>
            <a:r>
              <a:rPr lang="en-US" dirty="0" smtClean="0"/>
              <a:t>Abstract class is a class that can not be instantiated, it exists extensively for inheritance and it must be inherited. There are scenarios in which it is useful to define classes that is not intended to instantiate; because such classes normally are used as base-classes in inheritance hierarchies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29600" cy="1066800"/>
          </a:xfrm>
        </p:spPr>
        <p:txBody>
          <a:bodyPr/>
          <a:lstStyle/>
          <a:p>
            <a:r>
              <a:rPr lang="en-GB" dirty="0" smtClean="0"/>
              <a:t>Inheritance</a:t>
            </a:r>
            <a:endParaRPr lang="en-US" dirty="0"/>
          </a:p>
        </p:txBody>
      </p:sp>
      <p:sp>
        <p:nvSpPr>
          <p:cNvPr id="3" name="Content Placeholder 2"/>
          <p:cNvSpPr>
            <a:spLocks noGrp="1"/>
          </p:cNvSpPr>
          <p:nvPr>
            <p:ph idx="1"/>
          </p:nvPr>
        </p:nvSpPr>
        <p:spPr>
          <a:xfrm>
            <a:off x="457200" y="1844824"/>
            <a:ext cx="8229600" cy="4729712"/>
          </a:xfrm>
        </p:spPr>
        <p:txBody>
          <a:bodyPr>
            <a:normAutofit/>
          </a:bodyPr>
          <a:lstStyle/>
          <a:p>
            <a:pPr algn="just">
              <a:lnSpc>
                <a:spcPct val="150000"/>
              </a:lnSpc>
              <a:buFont typeface="Wingdings" pitchFamily="2" charset="2"/>
              <a:buChar char="ü"/>
            </a:pPr>
            <a:r>
              <a:rPr lang="en-GB" sz="2400" dirty="0" smtClean="0"/>
              <a:t>It implies the functionality of data sharing between super and sub class.</a:t>
            </a:r>
          </a:p>
          <a:p>
            <a:pPr algn="just">
              <a:lnSpc>
                <a:spcPct val="150000"/>
              </a:lnSpc>
              <a:buFont typeface="Wingdings" pitchFamily="2" charset="2"/>
              <a:buChar char="ü"/>
            </a:pPr>
            <a:endParaRPr lang="en-GB" sz="2400" dirty="0" smtClean="0"/>
          </a:p>
          <a:p>
            <a:pPr algn="just">
              <a:lnSpc>
                <a:spcPct val="150000"/>
              </a:lnSpc>
              <a:buFont typeface="Wingdings" pitchFamily="2" charset="2"/>
              <a:buChar char="ü"/>
            </a:pPr>
            <a:r>
              <a:rPr lang="en-GB" sz="2400" dirty="0" smtClean="0"/>
              <a:t>All the data members and methods of super class are available for use in sub class but not vice-versa.</a:t>
            </a:r>
          </a:p>
          <a:p>
            <a:pPr algn="just">
              <a:lnSpc>
                <a:spcPct val="150000"/>
              </a:lnSpc>
              <a:buFont typeface="Wingdings" pitchFamily="2" charset="2"/>
              <a:buChar char="ü"/>
            </a:pPr>
            <a:endParaRPr lang="en-GB" sz="2400" dirty="0" smtClean="0"/>
          </a:p>
          <a:p>
            <a:pPr algn="just">
              <a:lnSpc>
                <a:spcPct val="150000"/>
              </a:lnSpc>
              <a:buFont typeface="Wingdings" pitchFamily="2" charset="2"/>
              <a:buChar char="ü"/>
            </a:pPr>
            <a:r>
              <a:rPr lang="en-GB" sz="2400" dirty="0" smtClean="0"/>
              <a:t>Subclass extends the functionality of super class to use the base class methods.</a:t>
            </a:r>
            <a:endParaRPr lang="en-US" sz="24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Polymorphism</a:t>
            </a:r>
            <a:endParaRPr lang="en-US" dirty="0"/>
          </a:p>
        </p:txBody>
      </p:sp>
      <p:sp>
        <p:nvSpPr>
          <p:cNvPr id="3" name="Content Placeholder 2"/>
          <p:cNvSpPr>
            <a:spLocks noGrp="1"/>
          </p:cNvSpPr>
          <p:nvPr>
            <p:ph idx="1"/>
          </p:nvPr>
        </p:nvSpPr>
        <p:spPr>
          <a:xfrm>
            <a:off x="457200" y="1916832"/>
            <a:ext cx="8229600" cy="4657704"/>
          </a:xfrm>
        </p:spPr>
        <p:txBody>
          <a:bodyPr>
            <a:normAutofit fontScale="92500" lnSpcReduction="10000"/>
          </a:bodyPr>
          <a:lstStyle/>
          <a:p>
            <a:pPr>
              <a:lnSpc>
                <a:spcPct val="150000"/>
              </a:lnSpc>
              <a:buFont typeface="Wingdings" pitchFamily="2" charset="2"/>
              <a:buChar char="Ø"/>
            </a:pPr>
            <a:r>
              <a:rPr lang="en-US" sz="2400" b="1" dirty="0" smtClean="0"/>
              <a:t>I</a:t>
            </a:r>
            <a:r>
              <a:rPr lang="en-US" sz="2400" dirty="0" smtClean="0"/>
              <a:t>n the context of object-oriented programming, is the ability to create a variable, a function, or an object that has more than one form.</a:t>
            </a:r>
          </a:p>
          <a:p>
            <a:pPr>
              <a:lnSpc>
                <a:spcPct val="150000"/>
              </a:lnSpc>
              <a:buNone/>
            </a:pPr>
            <a:endParaRPr lang="en-US" sz="2400" dirty="0" smtClean="0"/>
          </a:p>
          <a:p>
            <a:pPr algn="just">
              <a:lnSpc>
                <a:spcPct val="150000"/>
              </a:lnSpc>
              <a:buFont typeface="Wingdings" pitchFamily="2" charset="2"/>
              <a:buChar char="Ø"/>
            </a:pPr>
            <a:r>
              <a:rPr lang="en-US" sz="2400" dirty="0" smtClean="0"/>
              <a:t>Polymorphism is the ability to process objects differently depending on their data types.</a:t>
            </a:r>
          </a:p>
          <a:p>
            <a:pPr algn="just">
              <a:lnSpc>
                <a:spcPct val="150000"/>
              </a:lnSpc>
              <a:buNone/>
            </a:pPr>
            <a:endParaRPr lang="en-US" sz="2400" dirty="0" smtClean="0"/>
          </a:p>
          <a:p>
            <a:pPr algn="just">
              <a:lnSpc>
                <a:spcPct val="150000"/>
              </a:lnSpc>
              <a:buFont typeface="Wingdings" pitchFamily="2" charset="2"/>
              <a:buChar char="Ø"/>
            </a:pPr>
            <a:r>
              <a:rPr lang="en-US" sz="2400" dirty="0" smtClean="0"/>
              <a:t>Polymorphism is the ability to redefine methods for derived classes.</a:t>
            </a:r>
          </a:p>
          <a:p>
            <a:pPr>
              <a:lnSpc>
                <a:spcPct val="150000"/>
              </a:lnSpc>
              <a:buFont typeface="Wingdings" pitchFamily="2" charset="2"/>
              <a:buChar char="Ø"/>
            </a:pPr>
            <a:endParaRPr lang="en-US" sz="24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66800"/>
          </a:xfrm>
        </p:spPr>
        <p:txBody>
          <a:bodyPr>
            <a:normAutofit fontScale="90000"/>
          </a:bodyPr>
          <a:lstStyle/>
          <a:p>
            <a:r>
              <a:rPr lang="en-US" b="1" dirty="0" smtClean="0"/>
              <a:t>Types of Polymorphism</a:t>
            </a:r>
            <a:br>
              <a:rPr lang="en-US" b="1" dirty="0" smtClean="0"/>
            </a:br>
            <a:endParaRPr lang="en-US" dirty="0"/>
          </a:p>
        </p:txBody>
      </p:sp>
      <p:sp>
        <p:nvSpPr>
          <p:cNvPr id="3" name="Content Placeholder 2"/>
          <p:cNvSpPr>
            <a:spLocks noGrp="1"/>
          </p:cNvSpPr>
          <p:nvPr>
            <p:ph idx="1"/>
          </p:nvPr>
        </p:nvSpPr>
        <p:spPr>
          <a:xfrm>
            <a:off x="457200" y="1772816"/>
            <a:ext cx="8229600" cy="4801720"/>
          </a:xfrm>
        </p:spPr>
        <p:txBody>
          <a:bodyPr>
            <a:normAutofit lnSpcReduction="10000"/>
          </a:bodyPr>
          <a:lstStyle/>
          <a:p>
            <a:pPr>
              <a:buFont typeface="Wingdings" pitchFamily="2" charset="2"/>
              <a:buChar char="Ø"/>
            </a:pPr>
            <a:r>
              <a:rPr lang="en-US" b="1" dirty="0" smtClean="0"/>
              <a:t>Compile time Polymorphism </a:t>
            </a:r>
          </a:p>
          <a:p>
            <a:pPr>
              <a:buFont typeface="Wingdings" pitchFamily="2" charset="2"/>
              <a:buChar char="Ø"/>
            </a:pPr>
            <a:endParaRPr lang="en-US" b="1" dirty="0" smtClean="0"/>
          </a:p>
          <a:p>
            <a:pPr>
              <a:lnSpc>
                <a:spcPct val="150000"/>
              </a:lnSpc>
              <a:buFont typeface="Wingdings" pitchFamily="2" charset="2"/>
              <a:buChar char="Ø"/>
            </a:pPr>
            <a:r>
              <a:rPr lang="en-US" dirty="0" smtClean="0"/>
              <a:t>Compile time Polymorphism also known as method overloading</a:t>
            </a:r>
          </a:p>
          <a:p>
            <a:pPr>
              <a:lnSpc>
                <a:spcPct val="150000"/>
              </a:lnSpc>
              <a:buNone/>
            </a:pPr>
            <a:endParaRPr lang="en-US" dirty="0" smtClean="0"/>
          </a:p>
          <a:p>
            <a:pPr>
              <a:lnSpc>
                <a:spcPct val="150000"/>
              </a:lnSpc>
              <a:buFont typeface="Wingdings" pitchFamily="2" charset="2"/>
              <a:buChar char="Ø"/>
            </a:pPr>
            <a:r>
              <a:rPr lang="en-US" dirty="0" smtClean="0"/>
              <a:t>Method overloading means having two or more methods with the same name but with different signatures</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229600" cy="1066800"/>
          </a:xfrm>
        </p:spPr>
        <p:txBody>
          <a:bodyPr>
            <a:normAutofit/>
          </a:bodyPr>
          <a:lstStyle/>
          <a:p>
            <a:r>
              <a:rPr lang="en-GB" sz="2800" b="1" dirty="0" smtClean="0"/>
              <a:t>Example of Compile Time Polymorphism</a:t>
            </a:r>
            <a:endParaRPr lang="en-US" sz="2800" b="1"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9</a:t>
            </a:fld>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55576" y="1916832"/>
            <a:ext cx="7848872" cy="4464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66800"/>
          </a:xfrm>
        </p:spPr>
        <p:txBody>
          <a:bodyPr/>
          <a:lstStyle/>
          <a:p>
            <a:r>
              <a:rPr lang="en-GB" dirty="0" smtClean="0"/>
              <a:t>Runtime Polymorphism</a:t>
            </a:r>
            <a:endParaRPr lang="en-US" dirty="0"/>
          </a:p>
        </p:txBody>
      </p:sp>
      <p:sp>
        <p:nvSpPr>
          <p:cNvPr id="3" name="Content Placeholder 2"/>
          <p:cNvSpPr>
            <a:spLocks noGrp="1"/>
          </p:cNvSpPr>
          <p:nvPr>
            <p:ph idx="1"/>
          </p:nvPr>
        </p:nvSpPr>
        <p:spPr/>
        <p:txBody>
          <a:bodyPr/>
          <a:lstStyle/>
          <a:p>
            <a:pPr>
              <a:lnSpc>
                <a:spcPct val="150000"/>
              </a:lnSpc>
              <a:buFont typeface="Wingdings" pitchFamily="2" charset="2"/>
              <a:buChar char="Ø"/>
            </a:pPr>
            <a:r>
              <a:rPr lang="en-US" dirty="0" smtClean="0"/>
              <a:t>Run time Polymorphism also known as method overriding </a:t>
            </a:r>
          </a:p>
          <a:p>
            <a:pPr>
              <a:lnSpc>
                <a:spcPct val="150000"/>
              </a:lnSpc>
              <a:buNone/>
            </a:pPr>
            <a:endParaRPr lang="en-US" dirty="0" smtClean="0"/>
          </a:p>
          <a:p>
            <a:pPr>
              <a:lnSpc>
                <a:spcPct val="150000"/>
              </a:lnSpc>
              <a:buFont typeface="Wingdings" pitchFamily="2" charset="2"/>
              <a:buChar char="Ø"/>
            </a:pPr>
            <a:r>
              <a:rPr lang="en-US" dirty="0" smtClean="0"/>
              <a:t>Method overriding means having two or more methods with the same name , same signature but with different implementation</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229600" cy="1066800"/>
          </a:xfrm>
        </p:spPr>
        <p:txBody>
          <a:bodyPr>
            <a:normAutofit fontScale="90000"/>
          </a:bodyPr>
          <a:lstStyle/>
          <a:p>
            <a:r>
              <a:rPr lang="en-GB" dirty="0" smtClean="0"/>
              <a:t>Example of Run-time Polymorphism</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11</a:t>
            </a:fld>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827584" y="2060848"/>
            <a:ext cx="7992888" cy="4464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066800"/>
          </a:xfrm>
        </p:spPr>
        <p:txBody>
          <a:bodyPr>
            <a:normAutofit fontScale="90000"/>
          </a:bodyPr>
          <a:lstStyle/>
          <a:p>
            <a:r>
              <a:rPr lang="en-GB" dirty="0" smtClean="0"/>
              <a:t>Example of Abstract class and Inheritance</a:t>
            </a:r>
            <a:endParaRPr lang="en-US" dirty="0"/>
          </a:p>
        </p:txBody>
      </p:sp>
      <p:sp>
        <p:nvSpPr>
          <p:cNvPr id="3" name="Content Placeholder 2"/>
          <p:cNvSpPr>
            <a:spLocks noGrp="1"/>
          </p:cNvSpPr>
          <p:nvPr>
            <p:ph idx="1"/>
          </p:nvPr>
        </p:nvSpPr>
        <p:spPr>
          <a:xfrm>
            <a:off x="457200" y="1916832"/>
            <a:ext cx="8229600" cy="4657704"/>
          </a:xfrm>
        </p:spPr>
        <p:txBody>
          <a:bodyPr>
            <a:normAutofit/>
          </a:bodyPr>
          <a:lstStyle/>
          <a:p>
            <a:pPr>
              <a:lnSpc>
                <a:spcPct val="150000"/>
              </a:lnSpc>
              <a:buFont typeface="Wingdings" pitchFamily="2" charset="2"/>
              <a:buChar char="ü"/>
            </a:pPr>
            <a:r>
              <a:rPr lang="en-US" dirty="0" smtClean="0"/>
              <a:t>In an object-oriented drawing application, you can draw Triangle, rectangles and other graphic objects. They have behavior commonality  </a:t>
            </a:r>
            <a:r>
              <a:rPr lang="en-US" dirty="0" err="1" smtClean="0"/>
              <a:t>i</a:t>
            </a:r>
            <a:r>
              <a:rPr lang="en-US" dirty="0" smtClean="0"/>
              <a:t>-e area calculation </a:t>
            </a:r>
            <a:r>
              <a:rPr lang="en-US" b="1" dirty="0" smtClean="0"/>
              <a:t>but implementation is different.</a:t>
            </a:r>
            <a:endParaRPr lang="en-US" b="1"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13</a:t>
            </a:fld>
            <a:endParaRPr lang="en-US" dirty="0"/>
          </a:p>
        </p:txBody>
      </p:sp>
      <p:sp>
        <p:nvSpPr>
          <p:cNvPr id="5" name="Content Placeholder 4"/>
          <p:cNvSpPr>
            <a:spLocks noGrp="1"/>
          </p:cNvSpPr>
          <p:nvPr>
            <p:ph idx="1"/>
          </p:nvPr>
        </p:nvSpPr>
        <p:spPr>
          <a:xfrm>
            <a:off x="611560" y="1268760"/>
            <a:ext cx="8229600" cy="4325112"/>
          </a:xfrm>
        </p:spPr>
        <p:txBody>
          <a:bodyPr/>
          <a:lstStyle/>
          <a:p>
            <a:endParaRPr lang="en-US" dirty="0"/>
          </a:p>
        </p:txBody>
      </p:sp>
      <p:sp>
        <p:nvSpPr>
          <p:cNvPr id="6" name="Rectangle 5"/>
          <p:cNvSpPr/>
          <p:nvPr/>
        </p:nvSpPr>
        <p:spPr>
          <a:xfrm>
            <a:off x="3531986" y="1412776"/>
            <a:ext cx="230425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Abstract Class Figure </a:t>
            </a:r>
            <a:endParaRPr lang="en-US" dirty="0"/>
          </a:p>
        </p:txBody>
      </p:sp>
      <p:sp>
        <p:nvSpPr>
          <p:cNvPr id="7" name="Rectangle 6"/>
          <p:cNvSpPr/>
          <p:nvPr/>
        </p:nvSpPr>
        <p:spPr>
          <a:xfrm>
            <a:off x="2339752" y="3573016"/>
            <a:ext cx="165618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Triangle</a:t>
            </a:r>
            <a:endParaRPr lang="en-US" dirty="0"/>
          </a:p>
        </p:txBody>
      </p:sp>
      <p:sp>
        <p:nvSpPr>
          <p:cNvPr id="8" name="Rectangle 7"/>
          <p:cNvSpPr/>
          <p:nvPr/>
        </p:nvSpPr>
        <p:spPr>
          <a:xfrm>
            <a:off x="6012160" y="3573016"/>
            <a:ext cx="158417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Area</a:t>
            </a:r>
            <a:endParaRPr lang="en-US" dirty="0"/>
          </a:p>
        </p:txBody>
      </p:sp>
      <p:cxnSp>
        <p:nvCxnSpPr>
          <p:cNvPr id="11" name="Straight Connector 10"/>
          <p:cNvCxnSpPr/>
          <p:nvPr/>
        </p:nvCxnSpPr>
        <p:spPr>
          <a:xfrm>
            <a:off x="2915816" y="2924944"/>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627784" y="3212976"/>
            <a:ext cx="576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012160" y="3284984"/>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flipH="1" flipV="1">
            <a:off x="4319972" y="2600908"/>
            <a:ext cx="64807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2936"/>
            <a:ext cx="8229600" cy="3721600"/>
          </a:xfrm>
        </p:spPr>
        <p:txBody>
          <a:bodyPr>
            <a:normAutofit/>
          </a:bodyPr>
          <a:lstStyle/>
          <a:p>
            <a:pPr algn="ctr">
              <a:buNone/>
            </a:pPr>
            <a:r>
              <a:rPr lang="en-GB" sz="4800" b="1" dirty="0" smtClean="0"/>
              <a:t>Code in Eclipse</a:t>
            </a:r>
            <a:endParaRPr lang="en-US" sz="4800" b="1"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14</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2063</TotalTime>
  <Words>295</Words>
  <Application>Microsoft Office PowerPoint</Application>
  <PresentationFormat>On-screen Show (4:3)</PresentationFormat>
  <Paragraphs>56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Urban</vt:lpstr>
      <vt:lpstr>Software Design</vt:lpstr>
      <vt:lpstr>Software Design Components</vt:lpstr>
      <vt:lpstr>Slide 3</vt:lpstr>
      <vt:lpstr>Slide 4</vt:lpstr>
      <vt:lpstr>Abstract Classes</vt:lpstr>
      <vt:lpstr>Inheritance</vt:lpstr>
      <vt:lpstr>Polymorphism</vt:lpstr>
      <vt:lpstr>Types of Polymorphism </vt:lpstr>
      <vt:lpstr>Example of Compile Time Polymorphism</vt:lpstr>
      <vt:lpstr>Runtime Polymorphism</vt:lpstr>
      <vt:lpstr>Example of Run-time Polymorphism</vt:lpstr>
      <vt:lpstr>Example of Abstract class and Inheritance</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Design</dc:title>
  <dc:creator>Valued Packard Bell Customer</dc:creator>
  <cp:lastModifiedBy>Valued Packard Bell Customer</cp:lastModifiedBy>
  <cp:revision>710</cp:revision>
  <dcterms:created xsi:type="dcterms:W3CDTF">2010-12-18T10:20:39Z</dcterms:created>
  <dcterms:modified xsi:type="dcterms:W3CDTF">2011-01-19T06:07:37Z</dcterms:modified>
</cp:coreProperties>
</file>