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3"/>
  </p:notesMasterIdLst>
  <p:sldIdLst>
    <p:sldId id="324" r:id="rId2"/>
    <p:sldId id="340" r:id="rId3"/>
    <p:sldId id="357" r:id="rId4"/>
    <p:sldId id="358" r:id="rId5"/>
    <p:sldId id="359" r:id="rId6"/>
    <p:sldId id="360" r:id="rId7"/>
    <p:sldId id="375" r:id="rId8"/>
    <p:sldId id="361" r:id="rId9"/>
    <p:sldId id="376" r:id="rId10"/>
    <p:sldId id="377" r:id="rId11"/>
    <p:sldId id="369" r:id="rId12"/>
    <p:sldId id="381" r:id="rId13"/>
    <p:sldId id="367" r:id="rId14"/>
    <p:sldId id="378" r:id="rId15"/>
    <p:sldId id="379" r:id="rId16"/>
    <p:sldId id="380" r:id="rId17"/>
    <p:sldId id="368" r:id="rId18"/>
    <p:sldId id="383" r:id="rId19"/>
    <p:sldId id="384" r:id="rId20"/>
    <p:sldId id="382" r:id="rId21"/>
    <p:sldId id="385" r:id="rId22"/>
    <p:sldId id="362" r:id="rId23"/>
    <p:sldId id="363" r:id="rId24"/>
    <p:sldId id="364" r:id="rId25"/>
    <p:sldId id="365" r:id="rId26"/>
    <p:sldId id="366" r:id="rId27"/>
    <p:sldId id="370" r:id="rId28"/>
    <p:sldId id="372" r:id="rId29"/>
    <p:sldId id="371" r:id="rId30"/>
    <p:sldId id="373" r:id="rId31"/>
    <p:sldId id="37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F02A3C-2DDE-4DC3-AE4B-AD74652E6BAD}" type="datetimeFigureOut">
              <a:rPr lang="en-US" smtClean="0"/>
              <a:pPr/>
              <a:t>1/22/2011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46F53-D582-4300-9452-6D2EE33531C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6FD576D-8E2F-4735-9901-BC21F841E03D}" type="datetime1">
              <a:rPr lang="en-US" smtClean="0"/>
              <a:pPr/>
              <a:t>1/22/2011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F5E9895-BF61-4431-B17A-0FDBA5D335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697E5F-6618-4172-882E-7CC99F637425}" type="datetime1">
              <a:rPr lang="en-US" smtClean="0"/>
              <a:pPr/>
              <a:t>1/22/2011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CD1661-6836-4AA3-BE14-605523FFE69E}" type="datetime1">
              <a:rPr lang="en-US" smtClean="0"/>
              <a:pPr/>
              <a:t>1/22/2011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6A731F-B6A9-4356-AE6A-4132492EA477}" type="datetime1">
              <a:rPr lang="en-US" smtClean="0"/>
              <a:pPr/>
              <a:t>1/22/2011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272FE58-2580-4DA8-88AD-B6F9053AFE7E}" type="datetime1">
              <a:rPr lang="en-US" smtClean="0"/>
              <a:pPr/>
              <a:t>1/22/2011</a:t>
            </a:fld>
            <a:endParaRPr lang="en-US" dirty="0"/>
          </a:p>
        </p:txBody>
      </p:sp>
      <p:sp>
        <p:nvSpPr>
          <p:cNvPr id="27" name="Slide Number Placeholder 26"/>
          <p:cNvSpPr>
            <a:spLocks noGrp="1"/>
          </p:cNvSpPr>
          <p:nvPr>
            <p:ph type="sldNum" sz="quarter" idx="11"/>
          </p:nvPr>
        </p:nvSpPr>
        <p:spPr/>
        <p:txBody>
          <a:bodyPr rtlCol="0"/>
          <a:lstStyle/>
          <a:p>
            <a:fld id="{2F5E9895-BF61-4431-B17A-0FDBA5D3353D}"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279998EA-4739-456F-85B2-DCA6E3753609}" type="datetime1">
              <a:rPr lang="en-US" smtClean="0"/>
              <a:pPr/>
              <a:t>1/22/2011</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2F5E9895-BF61-4431-B17A-0FDBA5D335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562F5-3DCA-4DD7-9156-DA868918C5A8}" type="datetime1">
              <a:rPr lang="en-US" smtClean="0"/>
              <a:pPr/>
              <a:t>1/22/2011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762BE-D7FA-4879-9CBD-B461C15A9356}" type="datetime1">
              <a:rPr lang="en-US" smtClean="0"/>
              <a:pPr/>
              <a:t>1/22/2011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2D34FC-9415-4695-B1A0-D00B3988F574}" type="datetime1">
              <a:rPr lang="en-US" smtClean="0"/>
              <a:pPr/>
              <a:t>1/22/2011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603684-C2B1-4EB2-B4AD-C3AA8017AE7E}" type="datetime1">
              <a:rPr lang="en-US" smtClean="0"/>
              <a:pPr/>
              <a:t>1/22/2011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19A34E-F957-471D-B02C-115CCEB78864}" type="datetime1">
              <a:rPr lang="en-US" smtClean="0"/>
              <a:pPr/>
              <a:t>1/22/2011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6B038C-2D74-4D05-BA75-13FFA7F5E65D}" type="datetime1">
              <a:rPr lang="en-US" smtClean="0"/>
              <a:pPr/>
              <a:t>1/22/2011</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F5E9895-BF61-4431-B17A-0FDBA5D335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2358008"/>
          </a:xfrm>
        </p:spPr>
        <p:txBody>
          <a:bodyPr/>
          <a:lstStyle/>
          <a:p>
            <a:pPr algn="ctr"/>
            <a:r>
              <a:rPr lang="en-GB" b="1" dirty="0" smtClean="0"/>
              <a:t>Software Design</a:t>
            </a:r>
            <a:endParaRPr lang="en-US" b="1" dirty="0"/>
          </a:p>
        </p:txBody>
      </p:sp>
      <p:sp>
        <p:nvSpPr>
          <p:cNvPr id="3" name="Content Placeholder 2"/>
          <p:cNvSpPr>
            <a:spLocks noGrp="1"/>
          </p:cNvSpPr>
          <p:nvPr>
            <p:ph idx="1"/>
          </p:nvPr>
        </p:nvSpPr>
        <p:spPr>
          <a:xfrm>
            <a:off x="467544" y="2492896"/>
            <a:ext cx="8229600" cy="3505576"/>
          </a:xfrm>
        </p:spPr>
        <p:txBody>
          <a:bodyPr>
            <a:normAutofit/>
          </a:bodyPr>
          <a:lstStyle/>
          <a:p>
            <a:pPr algn="ctr">
              <a:spcBef>
                <a:spcPct val="0"/>
              </a:spcBef>
              <a:buNone/>
            </a:pPr>
            <a:endParaRPr lang="en-GB" sz="4000" b="1" dirty="0" smtClean="0">
              <a:solidFill>
                <a:schemeClr val="tx2"/>
              </a:solidFill>
              <a:latin typeface="+mj-lt"/>
              <a:ea typeface="+mj-ea"/>
              <a:cs typeface="+mj-cs"/>
            </a:endParaRPr>
          </a:p>
          <a:p>
            <a:pPr algn="ctr">
              <a:spcBef>
                <a:spcPct val="0"/>
              </a:spcBef>
              <a:buNone/>
            </a:pPr>
            <a:endParaRPr lang="en-GB" sz="4000" b="1" dirty="0" smtClean="0">
              <a:solidFill>
                <a:schemeClr val="tx2"/>
              </a:solidFill>
              <a:latin typeface="+mj-lt"/>
              <a:ea typeface="+mj-ea"/>
              <a:cs typeface="+mj-cs"/>
            </a:endParaRPr>
          </a:p>
          <a:p>
            <a:pPr algn="ctr">
              <a:spcBef>
                <a:spcPct val="0"/>
              </a:spcBef>
              <a:buNone/>
            </a:pPr>
            <a:r>
              <a:rPr lang="en-GB" sz="4000" b="1" dirty="0" smtClean="0">
                <a:solidFill>
                  <a:schemeClr val="tx2"/>
                </a:solidFill>
                <a:latin typeface="+mj-lt"/>
                <a:ea typeface="+mj-ea"/>
                <a:cs typeface="+mj-cs"/>
              </a:rPr>
              <a:t>Lecture : </a:t>
            </a:r>
            <a:r>
              <a:rPr lang="en-GB" sz="4000" b="1" dirty="0" smtClean="0">
                <a:solidFill>
                  <a:schemeClr val="tx2"/>
                </a:solidFill>
                <a:latin typeface="+mj-lt"/>
                <a:ea typeface="+mj-ea"/>
                <a:cs typeface="+mj-cs"/>
              </a:rPr>
              <a:t>12</a:t>
            </a:r>
            <a:endParaRPr lang="en-US" sz="4000" b="1" dirty="0" smtClean="0">
              <a:solidFill>
                <a:schemeClr val="tx2"/>
              </a:solidFill>
              <a:latin typeface="+mj-lt"/>
              <a:ea typeface="+mj-ea"/>
              <a:cs typeface="+mj-cs"/>
            </a:endParaRPr>
          </a:p>
        </p:txBody>
      </p:sp>
      <p:sp>
        <p:nvSpPr>
          <p:cNvPr id="4" name="Slide Number Placeholder 3"/>
          <p:cNvSpPr>
            <a:spLocks noGrp="1"/>
          </p:cNvSpPr>
          <p:nvPr>
            <p:ph type="sldNum" sz="quarter" idx="12"/>
          </p:nvPr>
        </p:nvSpPr>
        <p:spPr/>
        <p:txBody>
          <a:bodyPr/>
          <a:lstStyle/>
          <a:p>
            <a:fld id="{2F5E9895-BF61-4431-B17A-0FDBA5D3353D}"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066800"/>
          </a:xfrm>
        </p:spPr>
        <p:txBody>
          <a:bodyPr/>
          <a:lstStyle/>
          <a:p>
            <a:r>
              <a:rPr lang="en-GB" dirty="0" smtClean="0"/>
              <a:t>Software Design Components</a:t>
            </a:r>
            <a:endParaRPr lang="en-US" dirty="0"/>
          </a:p>
        </p:txBody>
      </p:sp>
      <p:sp>
        <p:nvSpPr>
          <p:cNvPr id="3" name="Content Placeholder 2"/>
          <p:cNvSpPr>
            <a:spLocks noGrp="1"/>
          </p:cNvSpPr>
          <p:nvPr>
            <p:ph idx="1"/>
          </p:nvPr>
        </p:nvSpPr>
        <p:spPr>
          <a:xfrm>
            <a:off x="457200" y="2132856"/>
            <a:ext cx="8229600" cy="4441680"/>
          </a:xfrm>
        </p:spPr>
        <p:txBody>
          <a:bodyPr>
            <a:normAutofit/>
          </a:bodyPr>
          <a:lstStyle/>
          <a:p>
            <a:pPr>
              <a:lnSpc>
                <a:spcPct val="150000"/>
              </a:lnSpc>
              <a:buFont typeface="Wingdings" pitchFamily="2" charset="2"/>
              <a:buChar char="Ø"/>
            </a:pPr>
            <a:r>
              <a:rPr lang="en-GB" sz="3200" dirty="0" smtClean="0"/>
              <a:t>Principle </a:t>
            </a:r>
          </a:p>
          <a:p>
            <a:pPr>
              <a:lnSpc>
                <a:spcPct val="150000"/>
              </a:lnSpc>
              <a:buFont typeface="Wingdings" pitchFamily="2" charset="2"/>
              <a:buChar char="Ø"/>
            </a:pPr>
            <a:endParaRPr lang="en-GB" sz="3200" dirty="0" smtClean="0"/>
          </a:p>
          <a:p>
            <a:pPr>
              <a:lnSpc>
                <a:spcPct val="150000"/>
              </a:lnSpc>
              <a:buFont typeface="Wingdings" pitchFamily="2" charset="2"/>
              <a:buChar char="Ø"/>
            </a:pPr>
            <a:r>
              <a:rPr lang="en-GB" sz="3200" dirty="0" smtClean="0"/>
              <a:t>Criteria</a:t>
            </a:r>
            <a:endParaRPr lang="en-GB" sz="3200" dirty="0" smtClean="0"/>
          </a:p>
          <a:p>
            <a:pPr>
              <a:lnSpc>
                <a:spcPct val="150000"/>
              </a:lnSpc>
              <a:buFont typeface="Wingdings" pitchFamily="2" charset="2"/>
              <a:buChar char="Ø"/>
            </a:pPr>
            <a:endParaRPr lang="en-GB" sz="3200" dirty="0" smtClean="0"/>
          </a:p>
          <a:p>
            <a:pPr>
              <a:lnSpc>
                <a:spcPct val="150000"/>
              </a:lnSpc>
              <a:buFont typeface="Wingdings" pitchFamily="2" charset="2"/>
              <a:buChar char="Ø"/>
            </a:pPr>
            <a:r>
              <a:rPr lang="en-GB" sz="3200" dirty="0" smtClean="0"/>
              <a:t>Techniques (this lecture)</a:t>
            </a:r>
            <a:endParaRPr lang="en-US" sz="32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3</a:t>
            </a:fld>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67544" y="836712"/>
            <a:ext cx="7920880"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4</a:t>
            </a:fld>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67544" y="620689"/>
            <a:ext cx="8208911" cy="5862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66800"/>
          </a:xfrm>
        </p:spPr>
        <p:txBody>
          <a:bodyPr/>
          <a:lstStyle/>
          <a:p>
            <a:r>
              <a:rPr lang="en-GB" dirty="0" smtClean="0"/>
              <a:t>Open / Close Principle</a:t>
            </a:r>
            <a:endParaRPr lang="en-US" dirty="0"/>
          </a:p>
        </p:txBody>
      </p:sp>
      <p:sp>
        <p:nvSpPr>
          <p:cNvPr id="3" name="Content Placeholder 2"/>
          <p:cNvSpPr>
            <a:spLocks noGrp="1"/>
          </p:cNvSpPr>
          <p:nvPr>
            <p:ph idx="1"/>
          </p:nvPr>
        </p:nvSpPr>
        <p:spPr>
          <a:xfrm>
            <a:off x="457200" y="1556792"/>
            <a:ext cx="8229600" cy="5017744"/>
          </a:xfrm>
        </p:spPr>
        <p:txBody>
          <a:bodyPr>
            <a:normAutofit/>
          </a:bodyPr>
          <a:lstStyle/>
          <a:p>
            <a:pPr algn="just">
              <a:lnSpc>
                <a:spcPct val="150000"/>
              </a:lnSpc>
              <a:buFont typeface="Wingdings" pitchFamily="2" charset="2"/>
              <a:buChar char="Ø"/>
            </a:pPr>
            <a:r>
              <a:rPr lang="en-US" b="1" dirty="0" smtClean="0"/>
              <a:t>Bertrand Meyer: </a:t>
            </a:r>
            <a:r>
              <a:rPr lang="en-US" dirty="0" smtClean="0"/>
              <a:t>“Software entities like classes, modules and functions should be closed </a:t>
            </a:r>
            <a:r>
              <a:rPr lang="en-US" smtClean="0"/>
              <a:t>but open </a:t>
            </a:r>
            <a:r>
              <a:rPr lang="en-US" dirty="0" smtClean="0"/>
              <a:t>for extension.</a:t>
            </a:r>
          </a:p>
          <a:p>
            <a:pPr algn="just">
              <a:lnSpc>
                <a:spcPct val="150000"/>
              </a:lnSpc>
              <a:buFont typeface="Wingdings" pitchFamily="2" charset="2"/>
              <a:buChar char="ü"/>
            </a:pPr>
            <a:r>
              <a:rPr lang="en-US" b="1" dirty="0" smtClean="0"/>
              <a:t>Closed</a:t>
            </a:r>
          </a:p>
          <a:p>
            <a:pPr>
              <a:lnSpc>
                <a:spcPct val="150000"/>
              </a:lnSpc>
              <a:buFont typeface="Wingdings" pitchFamily="2" charset="2"/>
              <a:buChar char="§"/>
            </a:pPr>
            <a:r>
              <a:rPr lang="en-US" dirty="0" smtClean="0"/>
              <a:t> The source code of the module inviolate; no one is  allowed to make changes to the code  the module can be used without risk</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1066800"/>
          </a:xfrm>
        </p:spPr>
        <p:txBody>
          <a:bodyPr/>
          <a:lstStyle/>
          <a:p>
            <a:r>
              <a:rPr lang="en-GB" dirty="0" smtClean="0"/>
              <a:t>Open / Close Principle</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b="1" dirty="0" smtClean="0"/>
              <a:t>Open</a:t>
            </a:r>
          </a:p>
          <a:p>
            <a:pPr>
              <a:buNone/>
            </a:pPr>
            <a:endParaRPr lang="en-US" dirty="0" smtClean="0"/>
          </a:p>
          <a:p>
            <a:pPr>
              <a:lnSpc>
                <a:spcPct val="150000"/>
              </a:lnSpc>
              <a:buFont typeface="Wingdings" pitchFamily="2" charset="2"/>
              <a:buChar char="§"/>
            </a:pPr>
            <a:r>
              <a:rPr lang="en-US" dirty="0" smtClean="0"/>
              <a:t> The module is open for extension  according to new requirements the module can be extended to behave in new and different ways.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Open / Closed Principle</a:t>
            </a:r>
            <a:endParaRPr lang="en-US" dirty="0"/>
          </a:p>
        </p:txBody>
      </p:sp>
      <p:sp>
        <p:nvSpPr>
          <p:cNvPr id="3" name="Content Placeholder 2"/>
          <p:cNvSpPr>
            <a:spLocks noGrp="1"/>
          </p:cNvSpPr>
          <p:nvPr>
            <p:ph idx="1"/>
          </p:nvPr>
        </p:nvSpPr>
        <p:spPr/>
        <p:txBody>
          <a:bodyPr>
            <a:normAutofit fontScale="92500"/>
          </a:bodyPr>
          <a:lstStyle/>
          <a:p>
            <a:pPr>
              <a:lnSpc>
                <a:spcPct val="150000"/>
              </a:lnSpc>
              <a:buFont typeface="Wingdings" pitchFamily="2" charset="2"/>
              <a:buChar char="ü"/>
            </a:pPr>
            <a:r>
              <a:rPr lang="en-US" dirty="0" smtClean="0"/>
              <a:t>A module that is open for extension is a module whose behavior can be altered to suit new requirements. </a:t>
            </a:r>
          </a:p>
          <a:p>
            <a:pPr>
              <a:lnSpc>
                <a:spcPct val="150000"/>
              </a:lnSpc>
              <a:buFont typeface="Wingdings" pitchFamily="2" charset="2"/>
              <a:buChar char="ü"/>
            </a:pPr>
            <a:endParaRPr lang="en-GB" dirty="0" smtClean="0"/>
          </a:p>
          <a:p>
            <a:pPr>
              <a:lnSpc>
                <a:spcPct val="150000"/>
              </a:lnSpc>
              <a:buFont typeface="Wingdings" pitchFamily="2" charset="2"/>
              <a:buChar char="ü"/>
            </a:pPr>
            <a:r>
              <a:rPr lang="en-US" smtClean="0"/>
              <a:t>A </a:t>
            </a:r>
            <a:r>
              <a:rPr lang="en-US" dirty="0" smtClean="0"/>
              <a:t>module that is closed for modification is a module whose source code is frozen and cannot be changed</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normAutofit fontScale="90000"/>
          </a:bodyPr>
          <a:lstStyle/>
          <a:p>
            <a:r>
              <a:rPr lang="en-US" b="1" dirty="0" smtClean="0"/>
              <a:t>The “Open/Closed principle” – Usage in an object oriented paradigm</a:t>
            </a:r>
            <a:endParaRPr lang="en-US" dirty="0"/>
          </a:p>
        </p:txBody>
      </p:sp>
      <p:sp>
        <p:nvSpPr>
          <p:cNvPr id="3" name="Content Placeholder 2"/>
          <p:cNvSpPr>
            <a:spLocks noGrp="1"/>
          </p:cNvSpPr>
          <p:nvPr>
            <p:ph idx="1"/>
          </p:nvPr>
        </p:nvSpPr>
        <p:spPr>
          <a:xfrm>
            <a:off x="457200" y="2060848"/>
            <a:ext cx="8229600" cy="4513688"/>
          </a:xfrm>
        </p:spPr>
        <p:txBody>
          <a:bodyPr>
            <a:normAutofit lnSpcReduction="10000"/>
          </a:bodyPr>
          <a:lstStyle/>
          <a:p>
            <a:pPr>
              <a:lnSpc>
                <a:spcPct val="150000"/>
              </a:lnSpc>
              <a:buFont typeface="Wingdings" pitchFamily="2" charset="2"/>
              <a:buChar char="Ø"/>
            </a:pPr>
            <a:r>
              <a:rPr lang="en-US" dirty="0" smtClean="0"/>
              <a:t>The Open/Closed principle can be applied in object oriented paradigms with the help of </a:t>
            </a:r>
            <a:r>
              <a:rPr lang="en-US" b="1" dirty="0" smtClean="0"/>
              <a:t>inheritance</a:t>
            </a:r>
            <a:r>
              <a:rPr lang="en-US" dirty="0" smtClean="0"/>
              <a:t> and </a:t>
            </a:r>
            <a:r>
              <a:rPr lang="en-US" b="1" dirty="0" smtClean="0"/>
              <a:t>polymorphism</a:t>
            </a:r>
            <a:r>
              <a:rPr lang="en-US" dirty="0" smtClean="0"/>
              <a:t>:</a:t>
            </a:r>
          </a:p>
          <a:p>
            <a:endParaRPr lang="en-GB" dirty="0" smtClean="0"/>
          </a:p>
          <a:p>
            <a:pPr>
              <a:buFont typeface="Wingdings" pitchFamily="2" charset="2"/>
              <a:buChar char="ü"/>
            </a:pPr>
            <a:r>
              <a:rPr lang="en-US" dirty="0" smtClean="0"/>
              <a:t>The interface of the module becomes an abstract</a:t>
            </a:r>
          </a:p>
          <a:p>
            <a:pPr>
              <a:buNone/>
            </a:pPr>
            <a:r>
              <a:rPr lang="en-US" dirty="0" smtClean="0"/>
              <a:t>    class A</a:t>
            </a:r>
          </a:p>
          <a:p>
            <a:pPr>
              <a:buFont typeface="Wingdings" pitchFamily="2" charset="2"/>
              <a:buChar char="ü"/>
            </a:pPr>
            <a:endParaRPr lang="en-US" dirty="0" smtClean="0"/>
          </a:p>
          <a:p>
            <a:pPr>
              <a:buFont typeface="Wingdings" pitchFamily="2" charset="2"/>
              <a:buChar char="ü"/>
            </a:pPr>
            <a:r>
              <a:rPr lang="en-US" dirty="0" smtClean="0"/>
              <a:t> If needed new Subclasses of A can be derived; these subclasses may extend A</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48680"/>
            <a:ext cx="8229600" cy="1066800"/>
          </a:xfrm>
        </p:spPr>
        <p:txBody>
          <a:bodyPr/>
          <a:lstStyle/>
          <a:p>
            <a:r>
              <a:rPr lang="en-GB" dirty="0" smtClean="0"/>
              <a:t>What is Class</a:t>
            </a:r>
            <a:endParaRPr lang="en-US" dirty="0"/>
          </a:p>
        </p:txBody>
      </p:sp>
      <p:sp>
        <p:nvSpPr>
          <p:cNvPr id="3" name="Content Placeholder 2"/>
          <p:cNvSpPr>
            <a:spLocks noGrp="1"/>
          </p:cNvSpPr>
          <p:nvPr>
            <p:ph idx="1"/>
          </p:nvPr>
        </p:nvSpPr>
        <p:spPr>
          <a:xfrm>
            <a:off x="457200" y="1772816"/>
            <a:ext cx="8229600" cy="4801720"/>
          </a:xfrm>
        </p:spPr>
        <p:txBody>
          <a:bodyPr/>
          <a:lstStyle/>
          <a:p>
            <a:pPr>
              <a:buFont typeface="Wingdings" pitchFamily="2" charset="2"/>
              <a:buChar char="ü"/>
            </a:pPr>
            <a:r>
              <a:rPr lang="en-GB" dirty="0" smtClean="0"/>
              <a:t>Basic implementation unit in OOP.</a:t>
            </a:r>
          </a:p>
          <a:p>
            <a:pPr>
              <a:buFont typeface="Wingdings" pitchFamily="2" charset="2"/>
              <a:buChar char="ü"/>
            </a:pPr>
            <a:endParaRPr lang="en-GB" dirty="0" smtClean="0"/>
          </a:p>
          <a:p>
            <a:pPr>
              <a:buFont typeface="Wingdings" pitchFamily="2" charset="2"/>
              <a:buChar char="ü"/>
            </a:pPr>
            <a:r>
              <a:rPr lang="en-GB" dirty="0" smtClean="0"/>
              <a:t>It encapsulate data members and methods.</a:t>
            </a:r>
          </a:p>
          <a:p>
            <a:pPr>
              <a:buFont typeface="Wingdings" pitchFamily="2" charset="2"/>
              <a:buChar char="ü"/>
            </a:pPr>
            <a:endParaRPr lang="en-GB" dirty="0" smtClean="0"/>
          </a:p>
          <a:p>
            <a:pPr>
              <a:buFont typeface="Wingdings" pitchFamily="2" charset="2"/>
              <a:buChar char="ü"/>
            </a:pPr>
            <a:r>
              <a:rPr lang="en-GB" dirty="0" smtClean="0"/>
              <a:t>Classes have objects or classes are assessed via their objects.</a:t>
            </a:r>
          </a:p>
          <a:p>
            <a:pPr>
              <a:buFont typeface="Wingdings" pitchFamily="2" charset="2"/>
              <a:buChar char="ü"/>
            </a:pPr>
            <a:endParaRPr lang="en-GB" dirty="0" smtClean="0"/>
          </a:p>
          <a:p>
            <a:pPr>
              <a:buFont typeface="Wingdings" pitchFamily="2" charset="2"/>
              <a:buChar char="ü"/>
            </a:pPr>
            <a:r>
              <a:rPr lang="en-GB" dirty="0" smtClean="0"/>
              <a:t>Data members are accessed through getters and setters methods.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449792"/>
          </a:xfrm>
        </p:spPr>
        <p:txBody>
          <a:bodyPr>
            <a:normAutofit fontScale="77500" lnSpcReduction="20000"/>
          </a:bodyPr>
          <a:lstStyle/>
          <a:p>
            <a:pPr>
              <a:lnSpc>
                <a:spcPct val="120000"/>
              </a:lnSpc>
              <a:buNone/>
            </a:pPr>
            <a:r>
              <a:rPr lang="en-GB" dirty="0" smtClean="0"/>
              <a:t>public class test</a:t>
            </a:r>
          </a:p>
          <a:p>
            <a:pPr>
              <a:lnSpc>
                <a:spcPct val="120000"/>
              </a:lnSpc>
              <a:buNone/>
            </a:pPr>
            <a:r>
              <a:rPr lang="en-GB" dirty="0" smtClean="0"/>
              <a:t>{</a:t>
            </a:r>
          </a:p>
          <a:p>
            <a:pPr>
              <a:lnSpc>
                <a:spcPct val="120000"/>
              </a:lnSpc>
              <a:buNone/>
            </a:pPr>
            <a:r>
              <a:rPr lang="en-GB" dirty="0" smtClean="0"/>
              <a:t>int a ;</a:t>
            </a:r>
          </a:p>
          <a:p>
            <a:pPr>
              <a:lnSpc>
                <a:spcPct val="120000"/>
              </a:lnSpc>
              <a:buNone/>
            </a:pPr>
            <a:r>
              <a:rPr lang="en-GB" dirty="0" smtClean="0"/>
              <a:t>float b;</a:t>
            </a:r>
          </a:p>
          <a:p>
            <a:pPr>
              <a:lnSpc>
                <a:spcPct val="120000"/>
              </a:lnSpc>
              <a:buNone/>
            </a:pPr>
            <a:r>
              <a:rPr lang="en-GB" dirty="0" smtClean="0"/>
              <a:t>public class()</a:t>
            </a:r>
          </a:p>
          <a:p>
            <a:pPr>
              <a:lnSpc>
                <a:spcPct val="120000"/>
              </a:lnSpc>
              <a:buNone/>
            </a:pPr>
            <a:r>
              <a:rPr lang="en-GB" dirty="0" smtClean="0"/>
              <a:t>{}</a:t>
            </a:r>
          </a:p>
          <a:p>
            <a:pPr>
              <a:lnSpc>
                <a:spcPct val="120000"/>
              </a:lnSpc>
              <a:buNone/>
            </a:pPr>
            <a:r>
              <a:rPr lang="en-GB" dirty="0" smtClean="0"/>
              <a:t>	void seta(int a)</a:t>
            </a:r>
          </a:p>
          <a:p>
            <a:pPr>
              <a:lnSpc>
                <a:spcPct val="120000"/>
              </a:lnSpc>
              <a:buNone/>
            </a:pPr>
            <a:r>
              <a:rPr lang="en-GB" dirty="0" smtClean="0"/>
              <a:t>{</a:t>
            </a:r>
          </a:p>
          <a:p>
            <a:pPr>
              <a:lnSpc>
                <a:spcPct val="120000"/>
              </a:lnSpc>
              <a:buNone/>
            </a:pPr>
            <a:r>
              <a:rPr lang="en-GB" dirty="0" err="1" smtClean="0"/>
              <a:t>this.a</a:t>
            </a:r>
            <a:r>
              <a:rPr lang="en-GB" dirty="0" smtClean="0"/>
              <a:t>=a;</a:t>
            </a:r>
          </a:p>
          <a:p>
            <a:pPr>
              <a:lnSpc>
                <a:spcPct val="120000"/>
              </a:lnSpc>
              <a:buNone/>
            </a:pPr>
            <a:r>
              <a:rPr lang="en-GB" dirty="0" smtClean="0"/>
              <a:t>}</a:t>
            </a:r>
          </a:p>
          <a:p>
            <a:pPr>
              <a:lnSpc>
                <a:spcPct val="120000"/>
              </a:lnSpc>
              <a:buNone/>
            </a:pPr>
            <a:r>
              <a:rPr lang="en-GB" dirty="0" smtClean="0"/>
              <a:t>int </a:t>
            </a:r>
            <a:r>
              <a:rPr lang="en-GB" dirty="0" err="1" smtClean="0"/>
              <a:t>geta</a:t>
            </a:r>
            <a:r>
              <a:rPr lang="en-GB" dirty="0" smtClean="0"/>
              <a:t> ()</a:t>
            </a:r>
          </a:p>
          <a:p>
            <a:pPr>
              <a:lnSpc>
                <a:spcPct val="120000"/>
              </a:lnSpc>
              <a:buNone/>
            </a:pPr>
            <a:r>
              <a:rPr lang="en-GB" dirty="0" smtClean="0"/>
              <a:t>{</a:t>
            </a:r>
          </a:p>
          <a:p>
            <a:pPr>
              <a:lnSpc>
                <a:spcPct val="120000"/>
              </a:lnSpc>
              <a:buNone/>
            </a:pPr>
            <a:r>
              <a:rPr lang="en-GB" dirty="0" smtClean="0"/>
              <a:t>return </a:t>
            </a:r>
            <a:r>
              <a:rPr lang="en-GB" dirty="0" err="1" smtClean="0"/>
              <a:t>this.a</a:t>
            </a:r>
            <a:r>
              <a:rPr lang="en-GB" dirty="0" smtClean="0"/>
              <a:t>;</a:t>
            </a:r>
          </a:p>
          <a:p>
            <a:pPr>
              <a:lnSpc>
                <a:spcPct val="120000"/>
              </a:lnSpc>
              <a:buNone/>
            </a:pPr>
            <a:r>
              <a:rPr lang="en-GB" dirty="0" smtClean="0"/>
              <a:t>}</a:t>
            </a:r>
          </a:p>
          <a:p>
            <a:pPr>
              <a:lnSpc>
                <a:spcPct val="120000"/>
              </a:lnSpc>
              <a:buNone/>
            </a:pP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066800"/>
          </a:xfrm>
        </p:spPr>
        <p:txBody>
          <a:bodyPr/>
          <a:lstStyle/>
          <a:p>
            <a:r>
              <a:rPr lang="en-GB" dirty="0" smtClean="0"/>
              <a:t>Abstract Classes</a:t>
            </a:r>
            <a:endParaRPr lang="en-US" dirty="0"/>
          </a:p>
        </p:txBody>
      </p:sp>
      <p:sp>
        <p:nvSpPr>
          <p:cNvPr id="3" name="Content Placeholder 2"/>
          <p:cNvSpPr>
            <a:spLocks noGrp="1"/>
          </p:cNvSpPr>
          <p:nvPr>
            <p:ph idx="1"/>
          </p:nvPr>
        </p:nvSpPr>
        <p:spPr>
          <a:xfrm>
            <a:off x="457200" y="1916832"/>
            <a:ext cx="8229600" cy="4657704"/>
          </a:xfrm>
        </p:spPr>
        <p:txBody>
          <a:bodyPr>
            <a:normAutofit/>
          </a:bodyPr>
          <a:lstStyle/>
          <a:p>
            <a:pPr algn="just">
              <a:lnSpc>
                <a:spcPct val="150000"/>
              </a:lnSpc>
              <a:buFont typeface="Wingdings" pitchFamily="2" charset="2"/>
              <a:buChar char="Ø"/>
            </a:pPr>
            <a:r>
              <a:rPr lang="en-US" dirty="0" smtClean="0"/>
              <a:t>Abstract class is a class that can not be instantiated, it exists extensively for inheritance and it must be inherited. There are scenarios in which it is useful to define classes that is not intended to instantiate; because such classes normally are used as base-classes in inheritance hierarchies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29600" cy="1066800"/>
          </a:xfrm>
        </p:spPr>
        <p:txBody>
          <a:bodyPr/>
          <a:lstStyle/>
          <a:p>
            <a:r>
              <a:rPr lang="en-GB" dirty="0" smtClean="0"/>
              <a:t>Inheritance</a:t>
            </a:r>
            <a:endParaRPr lang="en-US" dirty="0"/>
          </a:p>
        </p:txBody>
      </p:sp>
      <p:sp>
        <p:nvSpPr>
          <p:cNvPr id="3" name="Content Placeholder 2"/>
          <p:cNvSpPr>
            <a:spLocks noGrp="1"/>
          </p:cNvSpPr>
          <p:nvPr>
            <p:ph idx="1"/>
          </p:nvPr>
        </p:nvSpPr>
        <p:spPr>
          <a:xfrm>
            <a:off x="457200" y="1844824"/>
            <a:ext cx="8229600" cy="4729712"/>
          </a:xfrm>
        </p:spPr>
        <p:txBody>
          <a:bodyPr>
            <a:normAutofit/>
          </a:bodyPr>
          <a:lstStyle/>
          <a:p>
            <a:pPr algn="just">
              <a:lnSpc>
                <a:spcPct val="150000"/>
              </a:lnSpc>
              <a:buFont typeface="Wingdings" pitchFamily="2" charset="2"/>
              <a:buChar char="ü"/>
            </a:pPr>
            <a:r>
              <a:rPr lang="en-GB" sz="2400" dirty="0" smtClean="0"/>
              <a:t>It implies the functionality of data sharing between super and sub class.</a:t>
            </a:r>
          </a:p>
          <a:p>
            <a:pPr algn="just">
              <a:lnSpc>
                <a:spcPct val="150000"/>
              </a:lnSpc>
              <a:buFont typeface="Wingdings" pitchFamily="2" charset="2"/>
              <a:buChar char="ü"/>
            </a:pPr>
            <a:endParaRPr lang="en-GB" sz="2400" dirty="0" smtClean="0"/>
          </a:p>
          <a:p>
            <a:pPr algn="just">
              <a:lnSpc>
                <a:spcPct val="150000"/>
              </a:lnSpc>
              <a:buFont typeface="Wingdings" pitchFamily="2" charset="2"/>
              <a:buChar char="ü"/>
            </a:pPr>
            <a:r>
              <a:rPr lang="en-GB" sz="2400" dirty="0" smtClean="0"/>
              <a:t>All the data members and methods of super class are available for use in sub class but not vice-versa.</a:t>
            </a:r>
          </a:p>
          <a:p>
            <a:pPr algn="just">
              <a:lnSpc>
                <a:spcPct val="150000"/>
              </a:lnSpc>
              <a:buFont typeface="Wingdings" pitchFamily="2" charset="2"/>
              <a:buChar char="ü"/>
            </a:pPr>
            <a:endParaRPr lang="en-GB" sz="2400" dirty="0" smtClean="0"/>
          </a:p>
          <a:p>
            <a:pPr algn="just">
              <a:lnSpc>
                <a:spcPct val="150000"/>
              </a:lnSpc>
              <a:buFont typeface="Wingdings" pitchFamily="2" charset="2"/>
              <a:buChar char="ü"/>
            </a:pPr>
            <a:r>
              <a:rPr lang="en-GB" sz="2400" dirty="0" smtClean="0"/>
              <a:t>Subclass extends the functionality of super class to use the base class methods.</a:t>
            </a:r>
            <a:endParaRPr lang="en-US" sz="24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normAutofit fontScale="90000"/>
          </a:bodyPr>
          <a:lstStyle/>
          <a:p>
            <a:r>
              <a:rPr lang="en-GB" dirty="0" smtClean="0"/>
              <a:t>Example of Abstract class and Inheritance</a:t>
            </a:r>
            <a:endParaRPr lang="en-US" dirty="0"/>
          </a:p>
        </p:txBody>
      </p:sp>
      <p:sp>
        <p:nvSpPr>
          <p:cNvPr id="3" name="Content Placeholder 2"/>
          <p:cNvSpPr>
            <a:spLocks noGrp="1"/>
          </p:cNvSpPr>
          <p:nvPr>
            <p:ph idx="1"/>
          </p:nvPr>
        </p:nvSpPr>
        <p:spPr>
          <a:xfrm>
            <a:off x="457200" y="2060848"/>
            <a:ext cx="8229600" cy="4513688"/>
          </a:xfrm>
        </p:spPr>
        <p:txBody>
          <a:bodyPr>
            <a:normAutofit lnSpcReduction="10000"/>
          </a:bodyPr>
          <a:lstStyle/>
          <a:p>
            <a:pPr>
              <a:lnSpc>
                <a:spcPct val="150000"/>
              </a:lnSpc>
              <a:buFont typeface="Wingdings" pitchFamily="2" charset="2"/>
              <a:buChar char="ü"/>
            </a:pPr>
            <a:r>
              <a:rPr lang="en-US" dirty="0" smtClean="0"/>
              <a:t>In an object-oriented drawing application, you can draw circles, rectangles, lines, Bezier curves, and many other graphic objects. These objects all have certain states (for example: position, orientation, line color, fill color) and behaviors (for example: </a:t>
            </a:r>
            <a:r>
              <a:rPr lang="en-US" dirty="0" err="1" smtClean="0"/>
              <a:t>moveTo</a:t>
            </a:r>
            <a:r>
              <a:rPr lang="en-US" dirty="0" smtClean="0"/>
              <a:t>, rotate, resize, draw) </a:t>
            </a:r>
            <a:r>
              <a:rPr lang="en-US" b="1" dirty="0" smtClean="0"/>
              <a:t>in common.</a:t>
            </a:r>
            <a:endParaRPr lang="en-US" b="1"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14</a:t>
            </a:fld>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59632" y="1801802"/>
            <a:ext cx="6264696"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737824"/>
          </a:xfrm>
        </p:spPr>
        <p:txBody>
          <a:bodyPr>
            <a:normAutofit/>
          </a:bodyPr>
          <a:lstStyle/>
          <a:p>
            <a:pPr>
              <a:lnSpc>
                <a:spcPct val="150000"/>
              </a:lnSpc>
              <a:buNone/>
            </a:pPr>
            <a:r>
              <a:rPr lang="en-US" dirty="0" smtClean="0"/>
              <a:t>abstract class </a:t>
            </a:r>
            <a:r>
              <a:rPr lang="en-US" dirty="0" err="1" smtClean="0"/>
              <a:t>GraphicObject</a:t>
            </a:r>
            <a:r>
              <a:rPr lang="en-US" dirty="0" smtClean="0"/>
              <a:t> </a:t>
            </a:r>
          </a:p>
          <a:p>
            <a:pPr>
              <a:lnSpc>
                <a:spcPct val="150000"/>
              </a:lnSpc>
              <a:buNone/>
            </a:pPr>
            <a:r>
              <a:rPr lang="en-US" dirty="0" smtClean="0"/>
              <a:t>{ </a:t>
            </a:r>
          </a:p>
          <a:p>
            <a:pPr>
              <a:lnSpc>
                <a:spcPct val="150000"/>
              </a:lnSpc>
              <a:buNone/>
            </a:pPr>
            <a:r>
              <a:rPr lang="en-US" dirty="0" smtClean="0"/>
              <a:t>int x, y;  </a:t>
            </a:r>
          </a:p>
          <a:p>
            <a:pPr>
              <a:lnSpc>
                <a:spcPct val="150000"/>
              </a:lnSpc>
              <a:buNone/>
            </a:pPr>
            <a:r>
              <a:rPr lang="en-US" dirty="0" smtClean="0"/>
              <a:t>void </a:t>
            </a:r>
            <a:r>
              <a:rPr lang="en-US" dirty="0" err="1" smtClean="0"/>
              <a:t>moveTo</a:t>
            </a:r>
            <a:r>
              <a:rPr lang="en-US" dirty="0" smtClean="0"/>
              <a:t>(int </a:t>
            </a:r>
            <a:r>
              <a:rPr lang="en-US" dirty="0" err="1" smtClean="0"/>
              <a:t>newX</a:t>
            </a:r>
            <a:r>
              <a:rPr lang="en-US" dirty="0" smtClean="0"/>
              <a:t>, int </a:t>
            </a:r>
            <a:r>
              <a:rPr lang="en-US" dirty="0" err="1" smtClean="0"/>
              <a:t>newY</a:t>
            </a:r>
            <a:r>
              <a:rPr lang="en-US" dirty="0" smtClean="0"/>
              <a:t>) </a:t>
            </a:r>
          </a:p>
          <a:p>
            <a:pPr>
              <a:lnSpc>
                <a:spcPct val="150000"/>
              </a:lnSpc>
              <a:buNone/>
            </a:pPr>
            <a:r>
              <a:rPr lang="en-US" dirty="0" smtClean="0"/>
              <a:t>{ ... } </a:t>
            </a:r>
          </a:p>
          <a:p>
            <a:pPr>
              <a:lnSpc>
                <a:spcPct val="150000"/>
              </a:lnSpc>
              <a:buNone/>
            </a:pPr>
            <a:r>
              <a:rPr lang="en-US" dirty="0" smtClean="0"/>
              <a:t>abstract void draw(); </a:t>
            </a:r>
          </a:p>
          <a:p>
            <a:pPr>
              <a:lnSpc>
                <a:spcPct val="150000"/>
              </a:lnSpc>
              <a:buNone/>
            </a:pPr>
            <a:r>
              <a:rPr lang="en-US" dirty="0" smtClean="0"/>
              <a:t>abstract void resize(); </a:t>
            </a:r>
          </a:p>
          <a:p>
            <a:pPr>
              <a:lnSpc>
                <a:spcPct val="150000"/>
              </a:lnSpc>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5017744"/>
          </a:xfrm>
        </p:spPr>
        <p:txBody>
          <a:bodyPr/>
          <a:lstStyle/>
          <a:p>
            <a:pPr>
              <a:lnSpc>
                <a:spcPct val="150000"/>
              </a:lnSpc>
              <a:buNone/>
            </a:pPr>
            <a:r>
              <a:rPr lang="en-US" dirty="0" smtClean="0"/>
              <a:t>class Circle extends </a:t>
            </a:r>
            <a:r>
              <a:rPr lang="en-US" dirty="0" err="1" smtClean="0"/>
              <a:t>GraphicObject</a:t>
            </a:r>
            <a:r>
              <a:rPr lang="en-US" dirty="0" smtClean="0"/>
              <a:t> </a:t>
            </a:r>
          </a:p>
          <a:p>
            <a:pPr>
              <a:lnSpc>
                <a:spcPct val="150000"/>
              </a:lnSpc>
              <a:buNone/>
            </a:pPr>
            <a:r>
              <a:rPr lang="en-US" dirty="0" smtClean="0"/>
              <a:t>{ void draw() </a:t>
            </a:r>
          </a:p>
          <a:p>
            <a:pPr>
              <a:lnSpc>
                <a:spcPct val="150000"/>
              </a:lnSpc>
              <a:buNone/>
            </a:pPr>
            <a:r>
              <a:rPr lang="en-US" dirty="0" smtClean="0"/>
              <a:t>{ ... } </a:t>
            </a:r>
          </a:p>
          <a:p>
            <a:pPr>
              <a:lnSpc>
                <a:spcPct val="150000"/>
              </a:lnSpc>
              <a:buNone/>
            </a:pPr>
            <a:r>
              <a:rPr lang="en-US" dirty="0" smtClean="0"/>
              <a:t>void resize() </a:t>
            </a:r>
          </a:p>
          <a:p>
            <a:pPr>
              <a:lnSpc>
                <a:spcPct val="150000"/>
              </a:lnSpc>
              <a:buNone/>
            </a:pPr>
            <a:r>
              <a:rPr lang="en-US" dirty="0" smtClean="0"/>
              <a:t>{ ... } </a:t>
            </a:r>
          </a:p>
          <a:p>
            <a:pPr>
              <a:lnSpc>
                <a:spcPct val="150000"/>
              </a:lnSpc>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Polymorphism</a:t>
            </a:r>
            <a:endParaRPr lang="en-US" dirty="0"/>
          </a:p>
        </p:txBody>
      </p:sp>
      <p:sp>
        <p:nvSpPr>
          <p:cNvPr id="3" name="Content Placeholder 2"/>
          <p:cNvSpPr>
            <a:spLocks noGrp="1"/>
          </p:cNvSpPr>
          <p:nvPr>
            <p:ph idx="1"/>
          </p:nvPr>
        </p:nvSpPr>
        <p:spPr>
          <a:xfrm>
            <a:off x="457200" y="1916832"/>
            <a:ext cx="8229600" cy="4657704"/>
          </a:xfrm>
        </p:spPr>
        <p:txBody>
          <a:bodyPr>
            <a:normAutofit fontScale="92500" lnSpcReduction="10000"/>
          </a:bodyPr>
          <a:lstStyle/>
          <a:p>
            <a:pPr>
              <a:lnSpc>
                <a:spcPct val="150000"/>
              </a:lnSpc>
              <a:buFont typeface="Wingdings" pitchFamily="2" charset="2"/>
              <a:buChar char="Ø"/>
            </a:pPr>
            <a:r>
              <a:rPr lang="en-US" sz="2400" b="1" dirty="0" smtClean="0"/>
              <a:t>I</a:t>
            </a:r>
            <a:r>
              <a:rPr lang="en-US" sz="2400" dirty="0" smtClean="0"/>
              <a:t>n the context of object-oriented programming, is the ability to create a variable, a function, or an object that has more than one form.</a:t>
            </a:r>
          </a:p>
          <a:p>
            <a:pPr>
              <a:lnSpc>
                <a:spcPct val="150000"/>
              </a:lnSpc>
              <a:buNone/>
            </a:pPr>
            <a:endParaRPr lang="en-US" sz="2400" dirty="0" smtClean="0"/>
          </a:p>
          <a:p>
            <a:pPr algn="just">
              <a:lnSpc>
                <a:spcPct val="150000"/>
              </a:lnSpc>
              <a:buFont typeface="Wingdings" pitchFamily="2" charset="2"/>
              <a:buChar char="Ø"/>
            </a:pPr>
            <a:r>
              <a:rPr lang="en-US" sz="2400" dirty="0" smtClean="0"/>
              <a:t>Polymorphism is the ability to process objects differently depending on their data types.</a:t>
            </a:r>
          </a:p>
          <a:p>
            <a:pPr algn="just">
              <a:lnSpc>
                <a:spcPct val="150000"/>
              </a:lnSpc>
              <a:buNone/>
            </a:pPr>
            <a:endParaRPr lang="en-US" sz="2400" dirty="0" smtClean="0"/>
          </a:p>
          <a:p>
            <a:pPr algn="just">
              <a:lnSpc>
                <a:spcPct val="150000"/>
              </a:lnSpc>
              <a:buFont typeface="Wingdings" pitchFamily="2" charset="2"/>
              <a:buChar char="Ø"/>
            </a:pPr>
            <a:r>
              <a:rPr lang="en-US" sz="2400" dirty="0" smtClean="0"/>
              <a:t>Polymorphism is the ability to redefine methods for derived classes.</a:t>
            </a:r>
          </a:p>
          <a:p>
            <a:pPr>
              <a:lnSpc>
                <a:spcPct val="150000"/>
              </a:lnSpc>
              <a:buFont typeface="Wingdings" pitchFamily="2" charset="2"/>
              <a:buChar char="Ø"/>
            </a:pPr>
            <a:endParaRPr lang="en-US" sz="24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66800"/>
          </a:xfrm>
        </p:spPr>
        <p:txBody>
          <a:bodyPr>
            <a:normAutofit fontScale="90000"/>
          </a:bodyPr>
          <a:lstStyle/>
          <a:p>
            <a:r>
              <a:rPr lang="en-US" b="1" dirty="0" smtClean="0"/>
              <a:t>Types of Polymorphism</a:t>
            </a:r>
            <a:br>
              <a:rPr lang="en-US" b="1" dirty="0" smtClean="0"/>
            </a:br>
            <a:endParaRPr lang="en-US" dirty="0"/>
          </a:p>
        </p:txBody>
      </p:sp>
      <p:sp>
        <p:nvSpPr>
          <p:cNvPr id="3" name="Content Placeholder 2"/>
          <p:cNvSpPr>
            <a:spLocks noGrp="1"/>
          </p:cNvSpPr>
          <p:nvPr>
            <p:ph idx="1"/>
          </p:nvPr>
        </p:nvSpPr>
        <p:spPr>
          <a:xfrm>
            <a:off x="457200" y="1772816"/>
            <a:ext cx="8229600" cy="4801720"/>
          </a:xfrm>
        </p:spPr>
        <p:txBody>
          <a:bodyPr>
            <a:normAutofit lnSpcReduction="10000"/>
          </a:bodyPr>
          <a:lstStyle/>
          <a:p>
            <a:pPr>
              <a:buFont typeface="Wingdings" pitchFamily="2" charset="2"/>
              <a:buChar char="Ø"/>
            </a:pPr>
            <a:r>
              <a:rPr lang="en-US" b="1" dirty="0" smtClean="0"/>
              <a:t>Compile time Polymorphism </a:t>
            </a:r>
          </a:p>
          <a:p>
            <a:pPr>
              <a:buFont typeface="Wingdings" pitchFamily="2" charset="2"/>
              <a:buChar char="Ø"/>
            </a:pPr>
            <a:endParaRPr lang="en-US" b="1" dirty="0" smtClean="0"/>
          </a:p>
          <a:p>
            <a:pPr>
              <a:lnSpc>
                <a:spcPct val="150000"/>
              </a:lnSpc>
              <a:buFont typeface="Wingdings" pitchFamily="2" charset="2"/>
              <a:buChar char="Ø"/>
            </a:pPr>
            <a:r>
              <a:rPr lang="en-US" dirty="0" smtClean="0"/>
              <a:t>Compile time Polymorphism also known as method overloading</a:t>
            </a:r>
          </a:p>
          <a:p>
            <a:pPr>
              <a:lnSpc>
                <a:spcPct val="150000"/>
              </a:lnSpc>
              <a:buNone/>
            </a:pPr>
            <a:endParaRPr lang="en-US" dirty="0" smtClean="0"/>
          </a:p>
          <a:p>
            <a:pPr>
              <a:lnSpc>
                <a:spcPct val="150000"/>
              </a:lnSpc>
              <a:buFont typeface="Wingdings" pitchFamily="2" charset="2"/>
              <a:buChar char="Ø"/>
            </a:pPr>
            <a:r>
              <a:rPr lang="en-US" dirty="0" smtClean="0"/>
              <a:t>Method overloading means having two or more methods with the same name but with different signatures</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229600" cy="1066800"/>
          </a:xfrm>
        </p:spPr>
        <p:txBody>
          <a:bodyPr>
            <a:normAutofit/>
          </a:bodyPr>
          <a:lstStyle/>
          <a:p>
            <a:r>
              <a:rPr lang="en-GB" sz="2800" b="1" dirty="0" smtClean="0"/>
              <a:t>Example of Compile Time Polymorphism</a:t>
            </a:r>
            <a:endParaRPr lang="en-US" sz="2800" b="1"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19</a:t>
            </a:fld>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55576" y="1916832"/>
            <a:ext cx="7848872" cy="446449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66800"/>
          </a:xfrm>
        </p:spPr>
        <p:txBody>
          <a:bodyPr/>
          <a:lstStyle/>
          <a:p>
            <a:r>
              <a:rPr lang="en-GB" dirty="0" smtClean="0"/>
              <a:t>Runtime Polymorphism</a:t>
            </a:r>
            <a:endParaRPr lang="en-US" dirty="0"/>
          </a:p>
        </p:txBody>
      </p:sp>
      <p:sp>
        <p:nvSpPr>
          <p:cNvPr id="3" name="Content Placeholder 2"/>
          <p:cNvSpPr>
            <a:spLocks noGrp="1"/>
          </p:cNvSpPr>
          <p:nvPr>
            <p:ph idx="1"/>
          </p:nvPr>
        </p:nvSpPr>
        <p:spPr/>
        <p:txBody>
          <a:bodyPr/>
          <a:lstStyle/>
          <a:p>
            <a:pPr>
              <a:lnSpc>
                <a:spcPct val="150000"/>
              </a:lnSpc>
              <a:buFont typeface="Wingdings" pitchFamily="2" charset="2"/>
              <a:buChar char="Ø"/>
            </a:pPr>
            <a:r>
              <a:rPr lang="en-US" dirty="0" smtClean="0"/>
              <a:t>Run time Polymorphism also known as method overriding </a:t>
            </a:r>
          </a:p>
          <a:p>
            <a:pPr>
              <a:lnSpc>
                <a:spcPct val="150000"/>
              </a:lnSpc>
              <a:buNone/>
            </a:pPr>
            <a:endParaRPr lang="en-US" dirty="0" smtClean="0"/>
          </a:p>
          <a:p>
            <a:pPr>
              <a:lnSpc>
                <a:spcPct val="150000"/>
              </a:lnSpc>
              <a:buFont typeface="Wingdings" pitchFamily="2" charset="2"/>
              <a:buChar char="Ø"/>
            </a:pPr>
            <a:r>
              <a:rPr lang="en-US" dirty="0" smtClean="0"/>
              <a:t>Method overriding means having two or more methods with the same name , same signature but with different implementation</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229600" cy="1066800"/>
          </a:xfrm>
        </p:spPr>
        <p:txBody>
          <a:bodyPr>
            <a:normAutofit fontScale="90000"/>
          </a:bodyPr>
          <a:lstStyle/>
          <a:p>
            <a:r>
              <a:rPr lang="en-GB" dirty="0" smtClean="0"/>
              <a:t>Example of Run-time Polymorphism</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21</a:t>
            </a:fld>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827584" y="2060848"/>
            <a:ext cx="7992888" cy="446449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22</a:t>
            </a:fld>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99592" y="836712"/>
            <a:ext cx="7128792" cy="5484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23</a:t>
            </a:fld>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683568" y="980728"/>
            <a:ext cx="7920880"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066800"/>
          </a:xfrm>
        </p:spPr>
        <p:txBody>
          <a:bodyPr/>
          <a:lstStyle/>
          <a:p>
            <a:r>
              <a:rPr lang="en-GB" dirty="0" smtClean="0"/>
              <a:t>Example</a:t>
            </a:r>
            <a:endParaRPr lang="en-US" dirty="0"/>
          </a:p>
        </p:txBody>
      </p:sp>
      <p:sp>
        <p:nvSpPr>
          <p:cNvPr id="3" name="Content Placeholder 2"/>
          <p:cNvSpPr>
            <a:spLocks noGrp="1"/>
          </p:cNvSpPr>
          <p:nvPr>
            <p:ph idx="1"/>
          </p:nvPr>
        </p:nvSpPr>
        <p:spPr>
          <a:xfrm>
            <a:off x="457200" y="1628800"/>
            <a:ext cx="8229600" cy="4945736"/>
          </a:xfrm>
        </p:spPr>
        <p:txBody>
          <a:bodyPr>
            <a:normAutofit lnSpcReduction="10000"/>
          </a:bodyPr>
          <a:lstStyle/>
          <a:p>
            <a:pPr algn="just">
              <a:lnSpc>
                <a:spcPct val="150000"/>
              </a:lnSpc>
              <a:buFont typeface="Wingdings" pitchFamily="2" charset="2"/>
              <a:buChar char="ü"/>
            </a:pPr>
            <a:r>
              <a:rPr lang="en-GB" dirty="0" smtClean="0"/>
              <a:t>We have to design a banking system in which there are several clients who are availing the facility of maintaining the account in the bank. As an international norm bank is offering multiple type of accounts to it’s customers like savings, current etc. Each account is having a facility of deposit and withdrawal attached with it for it’s client. </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lstStyle/>
          <a:p>
            <a:r>
              <a:rPr lang="en-GB" dirty="0" smtClean="0"/>
              <a:t>Example </a:t>
            </a:r>
            <a:endParaRPr lang="en-US" dirty="0"/>
          </a:p>
        </p:txBody>
      </p:sp>
      <p:sp>
        <p:nvSpPr>
          <p:cNvPr id="3" name="Content Placeholder 2"/>
          <p:cNvSpPr>
            <a:spLocks noGrp="1"/>
          </p:cNvSpPr>
          <p:nvPr>
            <p:ph idx="1"/>
          </p:nvPr>
        </p:nvSpPr>
        <p:spPr>
          <a:xfrm>
            <a:off x="457200" y="1988840"/>
            <a:ext cx="8229600" cy="4585696"/>
          </a:xfrm>
        </p:spPr>
        <p:txBody>
          <a:bodyPr/>
          <a:lstStyle/>
          <a:p>
            <a:pPr>
              <a:buFont typeface="Wingdings" pitchFamily="2" charset="2"/>
              <a:buChar char="Ø"/>
            </a:pPr>
            <a:r>
              <a:rPr lang="en-GB" b="1" dirty="0" smtClean="0"/>
              <a:t>Task to do:</a:t>
            </a:r>
          </a:p>
          <a:p>
            <a:endParaRPr lang="en-GB" dirty="0" smtClean="0"/>
          </a:p>
          <a:p>
            <a:pPr algn="just">
              <a:lnSpc>
                <a:spcPct val="150000"/>
              </a:lnSpc>
              <a:buFont typeface="Wingdings" pitchFamily="2" charset="2"/>
              <a:buChar char="ü"/>
            </a:pPr>
            <a:r>
              <a:rPr lang="en-GB" dirty="0" smtClean="0"/>
              <a:t>We have to design the system in such a way that should accommodate the addition of new account types i-e profit and loss account etc without change in the design of the system</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26</a:t>
            </a:fld>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467544" y="908720"/>
            <a:ext cx="8280919"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1066800"/>
          </a:xfrm>
        </p:spPr>
        <p:txBody>
          <a:bodyPr/>
          <a:lstStyle/>
          <a:p>
            <a:r>
              <a:rPr lang="en-GB" dirty="0" smtClean="0"/>
              <a:t>Another Example</a:t>
            </a:r>
            <a:endParaRPr lang="en-US" dirty="0"/>
          </a:p>
        </p:txBody>
      </p:sp>
      <p:sp>
        <p:nvSpPr>
          <p:cNvPr id="3" name="Content Placeholder 2"/>
          <p:cNvSpPr>
            <a:spLocks noGrp="1"/>
          </p:cNvSpPr>
          <p:nvPr>
            <p:ph idx="1"/>
          </p:nvPr>
        </p:nvSpPr>
        <p:spPr>
          <a:xfrm>
            <a:off x="457200" y="1340768"/>
            <a:ext cx="8229600" cy="5517232"/>
          </a:xfrm>
        </p:spPr>
        <p:txBody>
          <a:bodyPr>
            <a:normAutofit fontScale="62500" lnSpcReduction="20000"/>
          </a:bodyPr>
          <a:lstStyle/>
          <a:p>
            <a:pPr algn="just">
              <a:lnSpc>
                <a:spcPct val="220000"/>
              </a:lnSpc>
              <a:buFont typeface="Wingdings" pitchFamily="2" charset="2"/>
              <a:buChar char="Ø"/>
            </a:pPr>
            <a:r>
              <a:rPr lang="en-US" sz="3100" dirty="0" smtClean="0"/>
              <a:t>You are going to design a library application where a particular  request for issuance of book is passed through a issueValidator to approve the issue  request. The  issuanceValidator looks to see  if the balance of book  is above certain values and then approves the request. </a:t>
            </a:r>
          </a:p>
          <a:p>
            <a:pPr algn="just">
              <a:lnSpc>
                <a:spcPct val="220000"/>
              </a:lnSpc>
            </a:pPr>
            <a:endParaRPr lang="en-US" sz="3100" dirty="0" smtClean="0"/>
          </a:p>
          <a:p>
            <a:pPr algn="just">
              <a:lnSpc>
                <a:spcPct val="220000"/>
              </a:lnSpc>
              <a:buFont typeface="Wingdings" pitchFamily="2" charset="2"/>
              <a:buChar char="Ø"/>
            </a:pPr>
            <a:r>
              <a:rPr lang="en-US" sz="3100" dirty="0" smtClean="0"/>
              <a:t>Given this problem, one of the developer comes up with the following classes. The libraryrequestHandler can assess a issue request. This class holds the balance  of remaining books and period of hold of books for a particular student account.</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229600" cy="4613144"/>
          </a:xfrm>
        </p:spPr>
        <p:txBody>
          <a:bodyPr/>
          <a:lstStyle/>
          <a:p>
            <a:endParaRPr lang="en-GB" dirty="0" smtClean="0"/>
          </a:p>
          <a:p>
            <a:endParaRPr lang="en-GB" dirty="0" smtClean="0"/>
          </a:p>
          <a:p>
            <a:pPr algn="ctr">
              <a:buNone/>
            </a:pPr>
            <a:r>
              <a:rPr lang="en-GB" sz="5400" u="sng" dirty="0" smtClean="0"/>
              <a:t>Code in Java</a:t>
            </a:r>
            <a:endParaRPr lang="en-US" sz="5400" u="sng"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2144"/>
            <a:ext cx="8229600" cy="6025856"/>
          </a:xfrm>
        </p:spPr>
        <p:txBody>
          <a:bodyPr>
            <a:normAutofit/>
          </a:bodyPr>
          <a:lstStyle/>
          <a:p>
            <a:pPr>
              <a:buNone/>
            </a:pPr>
            <a:r>
              <a:rPr lang="en-US" sz="2400" dirty="0" smtClean="0"/>
              <a:t>public class libraryRequestHandler {</a:t>
            </a:r>
          </a:p>
          <a:p>
            <a:pPr>
              <a:buNone/>
            </a:pPr>
            <a:r>
              <a:rPr lang="en-US" sz="2400" dirty="0" smtClean="0"/>
              <a:t>private int balance;</a:t>
            </a:r>
          </a:p>
          <a:p>
            <a:pPr>
              <a:buNone/>
            </a:pPr>
            <a:r>
              <a:rPr lang="en-US" sz="2400" dirty="0" smtClean="0"/>
              <a:t>private int period;</a:t>
            </a:r>
          </a:p>
          <a:p>
            <a:pPr>
              <a:buNone/>
            </a:pPr>
            <a:r>
              <a:rPr lang="en-US" sz="2400" dirty="0" smtClean="0"/>
              <a:t>public  libraryRequestHandler(int balance, int period) {</a:t>
            </a:r>
          </a:p>
          <a:p>
            <a:pPr>
              <a:buNone/>
            </a:pPr>
            <a:r>
              <a:rPr lang="en-US" sz="2400" dirty="0" smtClean="0"/>
              <a:t>this.balance = balance;</a:t>
            </a:r>
          </a:p>
          <a:p>
            <a:pPr>
              <a:buNone/>
            </a:pPr>
            <a:r>
              <a:rPr lang="en-US" sz="2400" dirty="0" smtClean="0"/>
              <a:t>this.period = period;</a:t>
            </a:r>
          </a:p>
          <a:p>
            <a:pPr>
              <a:buNone/>
            </a:pPr>
            <a:r>
              <a:rPr lang="en-US" sz="2400" dirty="0" smtClean="0"/>
              <a:t>}</a:t>
            </a:r>
          </a:p>
          <a:p>
            <a:pPr>
              <a:buNone/>
            </a:pPr>
            <a:r>
              <a:rPr lang="en-US" sz="2400" dirty="0" smtClean="0"/>
              <a:t>public void approverequest(</a:t>
            </a:r>
            <a:r>
              <a:rPr lang="en-US" sz="2400" dirty="0" err="1" smtClean="0"/>
              <a:t>issuanceValidator</a:t>
            </a:r>
            <a:r>
              <a:rPr lang="en-US" sz="2400" dirty="0" smtClean="0"/>
              <a:t> validator) {</a:t>
            </a:r>
          </a:p>
          <a:p>
            <a:pPr>
              <a:buNone/>
            </a:pPr>
            <a:r>
              <a:rPr lang="en-US" sz="2400" dirty="0" smtClean="0"/>
              <a:t>if(validator.isValid(balance))</a:t>
            </a:r>
          </a:p>
          <a:p>
            <a:pPr>
              <a:buNone/>
            </a:pPr>
            <a:r>
              <a:rPr lang="en-US" sz="2400" dirty="0" smtClean="0"/>
              <a:t>System.out.println(“Request approved...");</a:t>
            </a:r>
          </a:p>
          <a:p>
            <a:pPr>
              <a:buNone/>
            </a:pPr>
            <a:r>
              <a:rPr lang="en-US" sz="2400" dirty="0" smtClean="0"/>
              <a:t>else</a:t>
            </a:r>
          </a:p>
          <a:p>
            <a:pPr>
              <a:buNone/>
            </a:pPr>
            <a:r>
              <a:rPr lang="en-US" sz="2400" dirty="0" smtClean="0"/>
              <a:t>System.out.println("Sorry more books are in balance...");</a:t>
            </a:r>
          </a:p>
          <a:p>
            <a:pPr>
              <a:buNone/>
            </a:pPr>
            <a:r>
              <a:rPr lang="en-GB" sz="2400" dirty="0" smtClean="0"/>
              <a:t>}}</a:t>
            </a:r>
            <a:endParaRPr lang="en-US" sz="24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29600" cy="1066800"/>
          </a:xfrm>
        </p:spPr>
        <p:txBody>
          <a:bodyPr/>
          <a:lstStyle/>
          <a:p>
            <a:r>
              <a:rPr lang="en-GB" dirty="0" smtClean="0"/>
              <a:t>PersonalLoanValidator Class</a:t>
            </a:r>
            <a:endParaRPr lang="en-US" dirty="0"/>
          </a:p>
        </p:txBody>
      </p:sp>
      <p:sp>
        <p:nvSpPr>
          <p:cNvPr id="3" name="Content Placeholder 2"/>
          <p:cNvSpPr>
            <a:spLocks noGrp="1"/>
          </p:cNvSpPr>
          <p:nvPr>
            <p:ph idx="1"/>
          </p:nvPr>
        </p:nvSpPr>
        <p:spPr>
          <a:xfrm>
            <a:off x="457200" y="1700808"/>
            <a:ext cx="8229600" cy="4873728"/>
          </a:xfrm>
        </p:spPr>
        <p:txBody>
          <a:bodyPr>
            <a:normAutofit/>
          </a:bodyPr>
          <a:lstStyle/>
          <a:p>
            <a:pPr>
              <a:buNone/>
            </a:pPr>
            <a:r>
              <a:rPr lang="en-US" dirty="0" smtClean="0"/>
              <a:t>public class issuanceValidator {</a:t>
            </a:r>
          </a:p>
          <a:p>
            <a:pPr>
              <a:buNone/>
            </a:pPr>
            <a:r>
              <a:rPr lang="en-US" dirty="0" smtClean="0"/>
              <a:t>public issueanceValidator() {</a:t>
            </a:r>
          </a:p>
          <a:p>
            <a:pPr>
              <a:buNone/>
            </a:pPr>
            <a:r>
              <a:rPr lang="en-US" dirty="0" smtClean="0"/>
              <a:t>}</a:t>
            </a:r>
          </a:p>
          <a:p>
            <a:pPr>
              <a:buNone/>
            </a:pPr>
            <a:r>
              <a:rPr lang="en-US" dirty="0" smtClean="0"/>
              <a:t>public boolean isValid(int balance) {</a:t>
            </a:r>
          </a:p>
          <a:p>
            <a:pPr>
              <a:buNone/>
            </a:pPr>
            <a:r>
              <a:rPr lang="en-US" dirty="0" smtClean="0"/>
              <a:t>if(balance&gt;5)</a:t>
            </a:r>
          </a:p>
          <a:p>
            <a:pPr>
              <a:buNone/>
            </a:pPr>
            <a:r>
              <a:rPr lang="en-US" dirty="0" smtClean="0"/>
              <a:t>return true;</a:t>
            </a:r>
          </a:p>
          <a:p>
            <a:pPr>
              <a:buNone/>
            </a:pPr>
            <a:r>
              <a:rPr lang="en-US" dirty="0" smtClean="0"/>
              <a:t>else</a:t>
            </a:r>
          </a:p>
          <a:p>
            <a:pPr>
              <a:buNone/>
            </a:pPr>
            <a:r>
              <a:rPr lang="en-US" dirty="0" smtClean="0"/>
              <a:t>return false;</a:t>
            </a:r>
          </a:p>
          <a:p>
            <a:pPr>
              <a:buNone/>
            </a:pPr>
            <a:r>
              <a:rPr lang="en-US" dirty="0" smtClean="0"/>
              <a:t>}</a:t>
            </a:r>
          </a:p>
          <a:p>
            <a:pPr>
              <a:buNone/>
            </a:pPr>
            <a:r>
              <a:rPr lang="en-US" dirty="0" smtClean="0"/>
              <a:t>}</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en-GB" dirty="0" smtClean="0"/>
              <a:t>Task To Do</a:t>
            </a:r>
            <a:endParaRPr lang="en-US" dirty="0"/>
          </a:p>
        </p:txBody>
      </p:sp>
      <p:sp>
        <p:nvSpPr>
          <p:cNvPr id="3" name="Content Placeholder 2"/>
          <p:cNvSpPr>
            <a:spLocks noGrp="1"/>
          </p:cNvSpPr>
          <p:nvPr>
            <p:ph idx="1"/>
          </p:nvPr>
        </p:nvSpPr>
        <p:spPr/>
        <p:txBody>
          <a:bodyPr/>
          <a:lstStyle/>
          <a:p>
            <a:r>
              <a:rPr lang="en-GB" dirty="0" smtClean="0"/>
              <a:t>In future the bank should be able to handle business type of accounts also.</a:t>
            </a:r>
          </a:p>
          <a:p>
            <a:endParaRPr lang="en-GB" dirty="0" smtClean="0"/>
          </a:p>
          <a:p>
            <a:r>
              <a:rPr lang="en-GB" dirty="0" smtClean="0"/>
              <a:t>Identify the violation of open/close principle in classes defined.</a:t>
            </a:r>
          </a:p>
          <a:p>
            <a:endParaRPr lang="en-GB" dirty="0" smtClean="0"/>
          </a:p>
          <a:p>
            <a:r>
              <a:rPr lang="en-GB" dirty="0" smtClean="0"/>
              <a:t>Reverse Engineered it and generate the class design of the code and create a solution with no violation of open/close principle</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31</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1950</TotalTime>
  <Words>940</Words>
  <Application>Microsoft Office PowerPoint</Application>
  <PresentationFormat>On-screen Show (4:3)</PresentationFormat>
  <Paragraphs>167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Urban</vt:lpstr>
      <vt:lpstr>Software Design</vt:lpstr>
      <vt:lpstr>Software Design Components</vt:lpstr>
      <vt:lpstr>Slide 3</vt:lpstr>
      <vt:lpstr>Slide 4</vt:lpstr>
      <vt:lpstr>Open / Close Principle</vt:lpstr>
      <vt:lpstr>Open / Close Principle</vt:lpstr>
      <vt:lpstr>Open / Closed Principle</vt:lpstr>
      <vt:lpstr>The “Open/Closed principle” – Usage in an object oriented paradigm</vt:lpstr>
      <vt:lpstr>What is Class</vt:lpstr>
      <vt:lpstr>Slide 10</vt:lpstr>
      <vt:lpstr>Abstract Classes</vt:lpstr>
      <vt:lpstr>Inheritance</vt:lpstr>
      <vt:lpstr>Example of Abstract class and Inheritance</vt:lpstr>
      <vt:lpstr>Slide 14</vt:lpstr>
      <vt:lpstr>Slide 15</vt:lpstr>
      <vt:lpstr>Slide 16</vt:lpstr>
      <vt:lpstr>Polymorphism</vt:lpstr>
      <vt:lpstr>Types of Polymorphism </vt:lpstr>
      <vt:lpstr>Example of Compile Time Polymorphism</vt:lpstr>
      <vt:lpstr>Runtime Polymorphism</vt:lpstr>
      <vt:lpstr>Example of Run-time Polymorphism</vt:lpstr>
      <vt:lpstr>Slide 22</vt:lpstr>
      <vt:lpstr>Slide 23</vt:lpstr>
      <vt:lpstr>Example</vt:lpstr>
      <vt:lpstr>Example </vt:lpstr>
      <vt:lpstr>Slide 26</vt:lpstr>
      <vt:lpstr>Another Example</vt:lpstr>
      <vt:lpstr>Slide 28</vt:lpstr>
      <vt:lpstr>Slide 29</vt:lpstr>
      <vt:lpstr>PersonalLoanValidator Class</vt:lpstr>
      <vt:lpstr>Task To Do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Design</dc:title>
  <dc:creator>Valued Packard Bell Customer</dc:creator>
  <cp:lastModifiedBy>Valued Packard Bell Customer</cp:lastModifiedBy>
  <cp:revision>695</cp:revision>
  <dcterms:created xsi:type="dcterms:W3CDTF">2010-12-18T10:20:39Z</dcterms:created>
  <dcterms:modified xsi:type="dcterms:W3CDTF">2011-01-22T09:07:35Z</dcterms:modified>
</cp:coreProperties>
</file>