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1"/>
  </p:notesMasterIdLst>
  <p:sldIdLst>
    <p:sldId id="324" r:id="rId2"/>
    <p:sldId id="432" r:id="rId3"/>
    <p:sldId id="340" r:id="rId4"/>
    <p:sldId id="356" r:id="rId5"/>
    <p:sldId id="357" r:id="rId6"/>
    <p:sldId id="401" r:id="rId7"/>
    <p:sldId id="402" r:id="rId8"/>
    <p:sldId id="404" r:id="rId9"/>
    <p:sldId id="406" r:id="rId10"/>
    <p:sldId id="407" r:id="rId11"/>
    <p:sldId id="429" r:id="rId12"/>
    <p:sldId id="408" r:id="rId13"/>
    <p:sldId id="430" r:id="rId14"/>
    <p:sldId id="409" r:id="rId15"/>
    <p:sldId id="410" r:id="rId16"/>
    <p:sldId id="411" r:id="rId17"/>
    <p:sldId id="412" r:id="rId18"/>
    <p:sldId id="413" r:id="rId19"/>
    <p:sldId id="43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500" autoAdjust="0"/>
  </p:normalViewPr>
  <p:slideViewPr>
    <p:cSldViewPr>
      <p:cViewPr varScale="1">
        <p:scale>
          <a:sx n="38" d="100"/>
          <a:sy n="38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02A3C-2DDE-4DC3-AE4B-AD74652E6BAD}" type="datetimeFigureOut">
              <a:rPr lang="en-US" smtClean="0"/>
              <a:pPr/>
              <a:t>2/5/2011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46F53-D582-4300-9452-6D2EE33531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00.43-00.48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02.06-02.22,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04.52-05.20,06.13-06.29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08.16-08.20,09.54-10.13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60ABF8-828D-42B3-8826-6618B926036E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35" y="4344229"/>
            <a:ext cx="5028732" cy="4114387"/>
          </a:xfrm>
        </p:spPr>
        <p:txBody>
          <a:bodyPr/>
          <a:lstStyle/>
          <a:p>
            <a:r>
              <a:rPr lang="en-US" dirty="0" smtClean="0"/>
              <a:t>I don’t even want to think about it.</a:t>
            </a:r>
          </a:p>
          <a:p>
            <a:endParaRPr lang="en-GB" dirty="0" smtClean="0"/>
          </a:p>
          <a:p>
            <a:r>
              <a:rPr lang="en-GB" dirty="0" smtClean="0"/>
              <a:t>10.51-11.20,11.49-11.55,12.25-12.35,12.47-12.51,13.07-13.20,14.36-14.42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16.01-16.11,19.31-19.48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3B2F5A-1F97-4C3A-977F-78EDD8617073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35" y="4344229"/>
            <a:ext cx="5028732" cy="4114387"/>
          </a:xfrm>
        </p:spPr>
        <p:txBody>
          <a:bodyPr/>
          <a:lstStyle/>
          <a:p>
            <a:r>
              <a:rPr lang="en-US" dirty="0"/>
              <a:t>I don’t even want to think about it</a:t>
            </a:r>
            <a:r>
              <a:rPr lang="en-US" dirty="0" smtClean="0"/>
              <a:t>.</a:t>
            </a:r>
          </a:p>
          <a:p>
            <a:endParaRPr lang="en-GB" dirty="0" smtClean="0"/>
          </a:p>
          <a:p>
            <a:r>
              <a:rPr lang="en-GB" dirty="0" smtClean="0"/>
              <a:t>22.08-22.20,22.48-22.53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24.25-25.01,25.36-25.44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27.00-27.11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00A671-9D9B-4D55-AA22-834EFE34DFE7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35" y="4344229"/>
            <a:ext cx="5028732" cy="4114387"/>
          </a:xfrm>
        </p:spPr>
        <p:txBody>
          <a:bodyPr/>
          <a:lstStyle/>
          <a:p>
            <a:r>
              <a:rPr lang="en-US" dirty="0"/>
              <a:t>I don’t even want to think about it.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BF86E2-C7DA-4E49-A97D-DF332BF53C0F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35" y="4344229"/>
            <a:ext cx="5028732" cy="4114387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010E2D-D590-4100-B2DD-40DB9866ACAE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35" y="4344229"/>
            <a:ext cx="5028732" cy="4114387"/>
          </a:xfrm>
        </p:spPr>
        <p:txBody>
          <a:bodyPr/>
          <a:lstStyle/>
          <a:p>
            <a:r>
              <a:rPr lang="en-US" dirty="0"/>
              <a:t>I don’t even want to think about it.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EEBC3D8-EB98-4FFE-BFDD-50AC1E80BEE3}" type="datetime1">
              <a:rPr lang="en-US" smtClean="0"/>
              <a:pPr/>
              <a:t>2/5/2011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844C-377C-4865-9528-B7DEC10EA008}" type="datetime1">
              <a:rPr lang="en-US" smtClean="0"/>
              <a:pPr/>
              <a:t>2/5/2011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DB369-62C0-46B3-8C36-1C0A2D944080}" type="datetime1">
              <a:rPr lang="en-US" smtClean="0"/>
              <a:pPr/>
              <a:t>2/5/2011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14806-72E9-4528-A2E6-B6D26CCD7263}" type="datetime1">
              <a:rPr lang="en-US" smtClean="0"/>
              <a:pPr/>
              <a:t>2/5/2011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ACB47E8-7A8A-4D8D-B171-B68B5F7DB399}" type="datetime1">
              <a:rPr lang="en-US" smtClean="0"/>
              <a:pPr/>
              <a:t>2/5/2011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90DAC96-55F6-49B2-8604-2BB94F82273C}" type="datetime1">
              <a:rPr lang="en-US" smtClean="0"/>
              <a:pPr/>
              <a:t>2/5/2011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1C1DC-E326-4DF2-BD84-75722D1BF27C}" type="datetime1">
              <a:rPr lang="en-US" smtClean="0"/>
              <a:pPr/>
              <a:t>2/5/2011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F6A11-7311-40AE-8574-699C8908315E}" type="datetime1">
              <a:rPr lang="en-US" smtClean="0"/>
              <a:pPr/>
              <a:t>2/5/2011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BF22-FCC5-4F01-A5E4-CBF3AE1825C0}" type="datetime1">
              <a:rPr lang="en-US" smtClean="0"/>
              <a:pPr/>
              <a:t>2/5/2011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87F5-8DBD-45B4-8411-90235C563148}" type="datetime1">
              <a:rPr lang="en-US" smtClean="0"/>
              <a:pPr/>
              <a:t>2/5/2011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77F6C-A03A-47CC-964F-EBCD8010A505}" type="datetime1">
              <a:rPr lang="en-US" smtClean="0"/>
              <a:pPr/>
              <a:t>2/5/2011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5315704-DE10-418F-84E7-189777CA0329}" type="datetime1">
              <a:rPr lang="en-US" smtClean="0"/>
              <a:pPr/>
              <a:t>2/5/2011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358008"/>
          </a:xfrm>
        </p:spPr>
        <p:txBody>
          <a:bodyPr/>
          <a:lstStyle/>
          <a:p>
            <a:pPr algn="ctr"/>
            <a:r>
              <a:rPr lang="en-GB" b="1" dirty="0" smtClean="0"/>
              <a:t>Software Design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3505576"/>
          </a:xfr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buNone/>
            </a:pPr>
            <a:endParaRPr lang="en-GB" sz="40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en-GB" sz="40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r>
              <a:rPr lang="en-GB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Lecture : 10</a:t>
            </a:r>
            <a:endParaRPr lang="en-US" sz="40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1066800"/>
          </a:xfrm>
        </p:spPr>
        <p:txBody>
          <a:bodyPr/>
          <a:lstStyle/>
          <a:p>
            <a:r>
              <a:rPr lang="en-GB" dirty="0" smtClean="0"/>
              <a:t>Cohesion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5229200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GB" dirty="0" smtClean="0"/>
              <a:t>   A measure of the closeness of the relationships between elements of a component or "module" of a system.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/>
          <a:lstStyle/>
          <a:p>
            <a:r>
              <a:rPr lang="en-GB" dirty="0" smtClean="0"/>
              <a:t>Software Design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4416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3200" dirty="0" smtClean="0"/>
              <a:t>Principle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GB" sz="32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3200" dirty="0" smtClean="0"/>
              <a:t>Criteria (this lecture)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GB" sz="32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3200" dirty="0" smtClean="0"/>
              <a:t>Techniques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7992888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792088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620688"/>
            <a:ext cx="8229600" cy="1066800"/>
          </a:xfrm>
        </p:spPr>
        <p:txBody>
          <a:bodyPr/>
          <a:lstStyle/>
          <a:p>
            <a:r>
              <a:rPr lang="en-US" dirty="0"/>
              <a:t>Range of Cohesion</a:t>
            </a:r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2057400" y="1752600"/>
            <a:ext cx="5029200" cy="4572000"/>
          </a:xfrm>
          <a:prstGeom prst="upArrow">
            <a:avLst>
              <a:gd name="adj1" fmla="val 54352"/>
              <a:gd name="adj2" fmla="val 543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546725" y="1995488"/>
            <a:ext cx="179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/>
              <a:t>High Cohesion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080125" y="5881688"/>
            <a:ext cx="641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/>
              <a:t>Low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3548167" y="2286000"/>
            <a:ext cx="2079415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Functional</a:t>
            </a:r>
          </a:p>
          <a:p>
            <a:pPr algn="ctr"/>
            <a:endParaRPr lang="en-US" sz="1600" b="1" dirty="0">
              <a:solidFill>
                <a:schemeClr val="bg1"/>
              </a:solidFill>
            </a:endParaRPr>
          </a:p>
          <a:p>
            <a:pPr algn="ctr"/>
            <a:endParaRPr lang="en-US" sz="1600" b="1" dirty="0">
              <a:solidFill>
                <a:schemeClr val="bg1"/>
              </a:solidFill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Sequential</a:t>
            </a:r>
          </a:p>
          <a:p>
            <a:pPr algn="ctr"/>
            <a:endParaRPr lang="en-US" sz="1600" b="1" dirty="0">
              <a:solidFill>
                <a:schemeClr val="bg1"/>
              </a:solidFill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Communicational</a:t>
            </a:r>
          </a:p>
          <a:p>
            <a:pPr algn="ctr"/>
            <a:endParaRPr lang="en-US" sz="1600" b="1" dirty="0">
              <a:solidFill>
                <a:schemeClr val="bg1"/>
              </a:solidFill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Procedural</a:t>
            </a:r>
          </a:p>
          <a:p>
            <a:pPr algn="ctr"/>
            <a:endParaRPr lang="en-US" sz="1600" b="1" dirty="0">
              <a:solidFill>
                <a:schemeClr val="bg1"/>
              </a:solidFill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Temporal</a:t>
            </a:r>
          </a:p>
          <a:p>
            <a:pPr algn="ctr"/>
            <a:endParaRPr lang="en-US" sz="1600" b="1" dirty="0">
              <a:solidFill>
                <a:schemeClr val="bg1"/>
              </a:solidFill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Logical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Coincidental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Coincidental Cohesion </a:t>
            </a:r>
            <a:r>
              <a:rPr lang="en-US" dirty="0" smtClean="0"/>
              <a:t>– Lowest Cohesion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b="1" dirty="0"/>
              <a:t>Definition</a:t>
            </a:r>
            <a:r>
              <a:rPr lang="en-US" dirty="0"/>
              <a:t>: Parts of the component are only related by their location in source </a:t>
            </a:r>
            <a:r>
              <a:rPr lang="en-US" dirty="0" smtClean="0"/>
              <a:t>code</a:t>
            </a:r>
          </a:p>
          <a:p>
            <a:pPr>
              <a:lnSpc>
                <a:spcPct val="150000"/>
              </a:lnSpc>
              <a:buNone/>
            </a:pPr>
            <a:endParaRPr lang="en-US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/>
              <a:t>A coincidentally cohesive module is one whose activities have no meaningful relationship to one another.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– Module with multiple argument</a:t>
            </a: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2132856"/>
            <a:ext cx="7632848" cy="4309939"/>
          </a:xfrm>
        </p:spPr>
        <p:txBody>
          <a:bodyPr>
            <a:normAutofit lnSpcReduction="10000"/>
          </a:bodyPr>
          <a:lstStyle/>
          <a:p>
            <a:pPr marL="624078" indent="-514350">
              <a:lnSpc>
                <a:spcPct val="160000"/>
              </a:lnSpc>
              <a:buFont typeface="+mj-lt"/>
              <a:buAutoNum type="romanLcPeriod"/>
            </a:pPr>
            <a:r>
              <a:rPr lang="en-US" sz="2200" dirty="0"/>
              <a:t>Print next line</a:t>
            </a:r>
          </a:p>
          <a:p>
            <a:pPr marL="624078" indent="-514350">
              <a:lnSpc>
                <a:spcPct val="160000"/>
              </a:lnSpc>
              <a:buFont typeface="+mj-lt"/>
              <a:buAutoNum type="romanLcPeriod"/>
            </a:pPr>
            <a:r>
              <a:rPr lang="en-US" sz="2200" dirty="0"/>
              <a:t>Reverse string of characters in second argument</a:t>
            </a:r>
          </a:p>
          <a:p>
            <a:pPr marL="624078" indent="-514350">
              <a:lnSpc>
                <a:spcPct val="160000"/>
              </a:lnSpc>
              <a:buFont typeface="+mj-lt"/>
              <a:buAutoNum type="romanLcPeriod"/>
            </a:pPr>
            <a:r>
              <a:rPr lang="en-US" sz="2200" dirty="0"/>
              <a:t>Add 7 to 5</a:t>
            </a:r>
            <a:r>
              <a:rPr lang="en-US" sz="2200" baseline="30000" dirty="0"/>
              <a:t>th</a:t>
            </a:r>
            <a:r>
              <a:rPr lang="en-US" sz="2200" dirty="0"/>
              <a:t> argument</a:t>
            </a:r>
          </a:p>
          <a:p>
            <a:pPr marL="624078" indent="-514350">
              <a:lnSpc>
                <a:spcPct val="160000"/>
              </a:lnSpc>
              <a:buFont typeface="+mj-lt"/>
              <a:buAutoNum type="romanLcPeriod"/>
            </a:pPr>
            <a:r>
              <a:rPr lang="en-US" sz="2200" dirty="0"/>
              <a:t>Convert 4</a:t>
            </a:r>
            <a:r>
              <a:rPr lang="en-US" sz="2200" baseline="30000" dirty="0"/>
              <a:t>th</a:t>
            </a:r>
            <a:r>
              <a:rPr lang="en-US" sz="2200" dirty="0"/>
              <a:t> argument to </a:t>
            </a:r>
            <a:r>
              <a:rPr lang="en-US" sz="2200" dirty="0" smtClean="0"/>
              <a:t>float</a:t>
            </a:r>
          </a:p>
          <a:p>
            <a:pPr marL="624078" indent="-514350">
              <a:lnSpc>
                <a:spcPct val="200000"/>
              </a:lnSpc>
              <a:buNone/>
            </a:pPr>
            <a:endParaRPr lang="en-US" sz="2400" dirty="0" smtClean="0"/>
          </a:p>
          <a:p>
            <a:pPr marL="624078" indent="-514350">
              <a:lnSpc>
                <a:spcPct val="200000"/>
              </a:lnSpc>
              <a:buNone/>
            </a:pPr>
            <a:r>
              <a:rPr lang="en-GB" sz="2400" dirty="0" smtClean="0">
                <a:sym typeface="Wingdings" pitchFamily="2" charset="2"/>
              </a:rPr>
              <a:t> </a:t>
            </a:r>
            <a:r>
              <a:rPr lang="en-GB" b="1" dirty="0" smtClean="0">
                <a:sym typeface="Wingdings" pitchFamily="2" charset="2"/>
              </a:rPr>
              <a:t>All the above functions have no relationship but they are there in the same module by chance!!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04664"/>
            <a:ext cx="8229600" cy="864096"/>
          </a:xfrm>
        </p:spPr>
        <p:txBody>
          <a:bodyPr/>
          <a:lstStyle/>
          <a:p>
            <a:r>
              <a:rPr lang="en-US" dirty="0"/>
              <a:t>Logical Cohesion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784"/>
            <a:ext cx="8229600" cy="5089752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2400" b="1" dirty="0"/>
              <a:t>Definition: </a:t>
            </a:r>
            <a:r>
              <a:rPr lang="en-US" sz="2400" dirty="0" smtClean="0"/>
              <a:t>A logically cohesive module is one whose elements contribute to activities of the same general category in which the activity or activities to be executed are selected  from outside the module</a:t>
            </a:r>
          </a:p>
          <a:p>
            <a:pPr>
              <a:lnSpc>
                <a:spcPct val="160000"/>
              </a:lnSpc>
              <a:buNone/>
            </a:pPr>
            <a:endParaRPr lang="en-US" sz="2400" dirty="0"/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2400" dirty="0"/>
              <a:t>Several logically related elements are in the same component and one of the elements is selected by the client component</a:t>
            </a:r>
            <a:r>
              <a:rPr lang="en-US" sz="2400" dirty="0" smtClean="0"/>
              <a:t>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endParaRPr lang="en-US" sz="2400" dirty="0" smtClean="0"/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en-US" dirty="0" smtClean="0"/>
              <a:t>Example- I/O Operation</a:t>
            </a:r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8840"/>
            <a:ext cx="7504113" cy="413732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200" dirty="0"/>
              <a:t>A component reads inputs from tape, disk, and network. All the code for these functions are in the same component. </a:t>
            </a:r>
            <a:endParaRPr lang="en-US" sz="2200" dirty="0" smtClean="0"/>
          </a:p>
          <a:p>
            <a:pPr>
              <a:lnSpc>
                <a:spcPct val="200000"/>
              </a:lnSpc>
              <a:buNone/>
            </a:pPr>
            <a:endParaRPr lang="en-US" sz="2200" dirty="0"/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200" dirty="0" smtClean="0"/>
              <a:t>Only one type of  reading mechanism will be used by the calling  method  not all.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8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Another Example of Logical Cohesion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8435280" cy="521859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Someone considering  to travel  might compile the following list: </a:t>
            </a:r>
          </a:p>
          <a:p>
            <a:endParaRPr lang="en-US" dirty="0" smtClean="0"/>
          </a:p>
          <a:p>
            <a:pPr marL="624078" indent="-51435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/>
              <a:t>GO BY CAR </a:t>
            </a:r>
          </a:p>
          <a:p>
            <a:pPr marL="624078" indent="-51435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/>
              <a:t>GO BY TRAIN </a:t>
            </a:r>
          </a:p>
          <a:p>
            <a:pPr marL="624078" indent="-51435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/>
              <a:t>GO BY BOAT </a:t>
            </a:r>
          </a:p>
          <a:p>
            <a:pPr marL="624078" indent="-51435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/>
              <a:t>GO BY PLANE </a:t>
            </a:r>
          </a:p>
          <a:p>
            <a:pPr marL="624078" indent="-514350">
              <a:lnSpc>
                <a:spcPct val="150000"/>
              </a:lnSpc>
              <a:buNone/>
            </a:pPr>
            <a:endParaRPr lang="en-US" dirty="0" smtClean="0"/>
          </a:p>
          <a:p>
            <a:pPr marL="624078" indent="-514350" algn="just">
              <a:lnSpc>
                <a:spcPct val="110000"/>
              </a:lnSpc>
              <a:buFont typeface="Wingdings" pitchFamily="2" charset="2"/>
              <a:buChar char="ü"/>
            </a:pPr>
            <a:r>
              <a:rPr lang="en-US" dirty="0" smtClean="0"/>
              <a:t>They’re all means of transport, of course. But a crucial point is that for any journey, a person must choose a specific subset of these modes of transport. It’s unlikely anyone would use them all on any particular journey.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1066800"/>
          </a:xfrm>
        </p:spPr>
        <p:txBody>
          <a:bodyPr/>
          <a:lstStyle/>
          <a:p>
            <a:r>
              <a:rPr lang="en-US" b="1" dirty="0" smtClean="0"/>
              <a:t>TEMPORAL COHESION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8219256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/>
              <a:t>A temporally cohesive module is one which performs several activities that are related in time.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GB" sz="2400" dirty="0" smtClean="0"/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/>
              <a:t>Temporally cohesive modules typically consist of partial activities whose only relationship to one another is that they are all carried out at a specific time..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1066800"/>
          </a:xfrm>
        </p:spPr>
        <p:txBody>
          <a:bodyPr/>
          <a:lstStyle/>
          <a:p>
            <a:r>
              <a:rPr lang="en-GB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8363272" cy="4858555"/>
          </a:xfrm>
        </p:spPr>
        <p:txBody>
          <a:bodyPr/>
          <a:lstStyle/>
          <a:p>
            <a:pPr marL="624078" indent="-514350">
              <a:lnSpc>
                <a:spcPct val="200000"/>
              </a:lnSpc>
              <a:buFont typeface="+mj-lt"/>
              <a:buAutoNum type="romanLcPeriod"/>
            </a:pPr>
            <a:r>
              <a:rPr lang="en-US" dirty="0" smtClean="0"/>
              <a:t>TURN OFF TV </a:t>
            </a:r>
          </a:p>
          <a:p>
            <a:pPr marL="624078" indent="-514350">
              <a:lnSpc>
                <a:spcPct val="200000"/>
              </a:lnSpc>
              <a:buFont typeface="+mj-lt"/>
              <a:buAutoNum type="romanLcPeriod"/>
            </a:pPr>
            <a:r>
              <a:rPr lang="en-GB" dirty="0" smtClean="0"/>
              <a:t>Turn Off the Light</a:t>
            </a:r>
          </a:p>
          <a:p>
            <a:pPr marL="624078" indent="-514350">
              <a:lnSpc>
                <a:spcPct val="200000"/>
              </a:lnSpc>
              <a:buFont typeface="+mj-lt"/>
              <a:buAutoNum type="romanLcPeriod"/>
            </a:pPr>
            <a:r>
              <a:rPr lang="en-GB" dirty="0" smtClean="0"/>
              <a:t>Lock the main door</a:t>
            </a:r>
            <a:endParaRPr lang="en-US" dirty="0" smtClean="0"/>
          </a:p>
          <a:p>
            <a:pPr marL="624078" indent="-514350">
              <a:lnSpc>
                <a:spcPct val="200000"/>
              </a:lnSpc>
              <a:buFont typeface="+mj-lt"/>
              <a:buAutoNum type="romanLcPeriod"/>
            </a:pPr>
            <a:r>
              <a:rPr lang="en-US" dirty="0" smtClean="0"/>
              <a:t>BRUSH TEETH </a:t>
            </a:r>
          </a:p>
          <a:p>
            <a:pPr marL="624078" indent="-514350">
              <a:lnSpc>
                <a:spcPct val="200000"/>
              </a:lnSpc>
              <a:buNone/>
            </a:pPr>
            <a:endParaRPr lang="en-GB" dirty="0" smtClean="0"/>
          </a:p>
          <a:p>
            <a:pPr marL="624078" indent="-514350">
              <a:lnSpc>
                <a:spcPct val="200000"/>
              </a:lnSpc>
              <a:buFont typeface="Wingdings" pitchFamily="2" charset="2"/>
              <a:buChar char="ü"/>
            </a:pPr>
            <a:r>
              <a:rPr lang="en-GB" dirty="0" smtClean="0"/>
              <a:t>These all the activities are related in a sense that these all are performed usually at the end of the day</a:t>
            </a:r>
            <a:endParaRPr lang="en-US" dirty="0" smtClean="0"/>
          </a:p>
          <a:p>
            <a:pPr marL="624078" indent="-514350">
              <a:lnSpc>
                <a:spcPct val="200000"/>
              </a:lnSpc>
              <a:buFont typeface="+mj-lt"/>
              <a:buAutoNum type="romanLcPeriod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92696"/>
            <a:ext cx="8229600" cy="106680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2332037"/>
            <a:ext cx="7826375" cy="45259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400" dirty="0" smtClean="0"/>
              <a:t>One of the most common examples of a temporally cohesive module is an initialization routine that initializes data used by many modules throughout a system.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92696"/>
            <a:ext cx="8229600" cy="1066800"/>
          </a:xfrm>
        </p:spPr>
        <p:txBody>
          <a:bodyPr/>
          <a:lstStyle/>
          <a:p>
            <a:r>
              <a:rPr lang="en-US" dirty="0"/>
              <a:t>Procedural Cohesion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832"/>
            <a:ext cx="8435280" cy="46577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/>
              <a:t>Definition:</a:t>
            </a:r>
            <a:r>
              <a:rPr lang="en-US" dirty="0"/>
              <a:t> Elements of a component are related only to ensure a particular order of execution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  <a:buNone/>
            </a:pPr>
            <a:endParaRPr lang="en-US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 Module with (only) procedural cohesion is one supporting different and possibly unrelated activities, in which control passes from one activity to the next.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pPr>
              <a:lnSpc>
                <a:spcPct val="200000"/>
              </a:lnSpc>
              <a:buFontTx/>
              <a:buNone/>
            </a:pPr>
            <a:r>
              <a:rPr lang="en-US" dirty="0"/>
              <a:t>...</a:t>
            </a:r>
          </a:p>
          <a:p>
            <a:pPr marL="624078" indent="-514350">
              <a:lnSpc>
                <a:spcPct val="200000"/>
              </a:lnSpc>
              <a:buFont typeface="+mj-lt"/>
              <a:buAutoNum type="romanLcPeriod"/>
            </a:pPr>
            <a:r>
              <a:rPr lang="en-US" sz="2400" dirty="0"/>
              <a:t>Read part number from data base</a:t>
            </a:r>
          </a:p>
          <a:p>
            <a:pPr marL="624078" indent="-514350">
              <a:lnSpc>
                <a:spcPct val="200000"/>
              </a:lnSpc>
              <a:buFont typeface="+mj-lt"/>
              <a:buAutoNum type="romanLcPeriod"/>
            </a:pPr>
            <a:r>
              <a:rPr lang="en-US" sz="2400" dirty="0"/>
              <a:t>update repair record on maintenance file.</a:t>
            </a:r>
          </a:p>
          <a:p>
            <a:pPr>
              <a:lnSpc>
                <a:spcPct val="200000"/>
              </a:lnSpc>
              <a:buFontTx/>
              <a:buNone/>
            </a:pPr>
            <a:r>
              <a:rPr lang="en-US" dirty="0"/>
              <a:t>...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88024" y="1556792"/>
            <a:ext cx="4033837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/>
              <a:t>May be useful to abstract the intent of this sequence. Make the data base and repair record components handle reading and updating. Make component that handles more abstract operation.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692696"/>
            <a:ext cx="8229600" cy="1066800"/>
          </a:xfrm>
        </p:spPr>
        <p:txBody>
          <a:bodyPr/>
          <a:lstStyle/>
          <a:p>
            <a:r>
              <a:rPr lang="en-US" dirty="0"/>
              <a:t>Communicational Cohesion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b="1" dirty="0"/>
              <a:t>Definition: </a:t>
            </a:r>
            <a:r>
              <a:rPr lang="en-US" sz="2400" dirty="0"/>
              <a:t>Module performs a series of actions related by a sequence of steps to be followed by the product and all actions are performed on the same </a:t>
            </a:r>
            <a:r>
              <a:rPr lang="en-US" sz="2400" dirty="0" smtClean="0"/>
              <a:t>data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GB" sz="2400" dirty="0" smtClean="0"/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/>
              <a:t>A  communication ally cohesive module is one which performs several   functions  on the same input or output data. 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31224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/>
              <a:t>Update </a:t>
            </a:r>
            <a:r>
              <a:rPr lang="en-US" sz="2800" dirty="0"/>
              <a:t>record in data base and send it to the printer</a:t>
            </a:r>
            <a:r>
              <a:rPr lang="en-US" sz="2800" dirty="0" smtClean="0"/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GB" sz="2800" dirty="0" smtClean="0"/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800" dirty="0" smtClean="0"/>
              <a:t>Obtain author, title, or price of book from bibliographic record, based on a passed flag.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1066800"/>
          </a:xfrm>
        </p:spPr>
        <p:txBody>
          <a:bodyPr/>
          <a:lstStyle/>
          <a:p>
            <a:r>
              <a:rPr lang="en-GB" dirty="0" smtClean="0"/>
              <a:t>Module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772816"/>
            <a:ext cx="8075240" cy="4786547"/>
          </a:xfrm>
        </p:spPr>
        <p:txBody>
          <a:bodyPr>
            <a:noAutofit/>
          </a:bodyPr>
          <a:lstStyle/>
          <a:p>
            <a:pPr>
              <a:lnSpc>
                <a:spcPct val="250000"/>
              </a:lnSpc>
              <a:buFont typeface="Wingdings" pitchFamily="2" charset="2"/>
              <a:buChar char="ü"/>
            </a:pPr>
            <a:r>
              <a:rPr lang="en-US" sz="2200" b="1" dirty="0" smtClean="0"/>
              <a:t>module</a:t>
            </a:r>
            <a:r>
              <a:rPr lang="en-US" sz="2200" dirty="0" smtClean="0"/>
              <a:t> determine customer details</a:t>
            </a:r>
            <a:br>
              <a:rPr lang="en-US" sz="2200" dirty="0" smtClean="0"/>
            </a:br>
            <a:r>
              <a:rPr lang="en-US" sz="2200" dirty="0" smtClean="0"/>
              <a:t>      </a:t>
            </a:r>
            <a:r>
              <a:rPr lang="en-US" sz="2200" b="1" dirty="0" smtClean="0"/>
              <a:t>use</a:t>
            </a:r>
            <a:r>
              <a:rPr lang="en-US" sz="2200" dirty="0" smtClean="0"/>
              <a:t> customer account no</a:t>
            </a:r>
            <a:br>
              <a:rPr lang="en-US" sz="2200" dirty="0" smtClean="0"/>
            </a:br>
            <a:r>
              <a:rPr lang="en-US" sz="2200" dirty="0" smtClean="0"/>
              <a:t>      find customer name</a:t>
            </a:r>
            <a:br>
              <a:rPr lang="en-US" sz="2200" dirty="0" smtClean="0"/>
            </a:br>
            <a:r>
              <a:rPr lang="en-US" sz="2200" dirty="0" smtClean="0"/>
              <a:t>      find customer loan balance</a:t>
            </a:r>
            <a:br>
              <a:rPr lang="en-US" sz="2200" dirty="0" smtClean="0"/>
            </a:br>
            <a:r>
              <a:rPr lang="en-US" sz="2200" dirty="0" smtClean="0"/>
              <a:t>      </a:t>
            </a:r>
            <a:r>
              <a:rPr lang="en-US" sz="2200" b="1" dirty="0" smtClean="0"/>
              <a:t>return</a:t>
            </a:r>
            <a:r>
              <a:rPr lang="en-US" sz="2200" dirty="0" smtClean="0"/>
              <a:t> customer name, customer loan balance</a:t>
            </a:r>
            <a:br>
              <a:rPr lang="en-US" sz="2200" dirty="0" smtClean="0"/>
            </a:br>
            <a:r>
              <a:rPr lang="en-US" sz="2200" dirty="0" smtClean="0"/>
              <a:t>   </a:t>
            </a:r>
            <a:r>
              <a:rPr lang="en-US" sz="2200" b="1" dirty="0" smtClean="0"/>
              <a:t>endmodule</a:t>
            </a:r>
            <a:r>
              <a:rPr lang="en-US" sz="2200" dirty="0" smtClean="0"/>
              <a:t> </a:t>
            </a:r>
            <a:endParaRPr lang="en-US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1744</TotalTime>
  <Words>641</Words>
  <Application>Microsoft Office PowerPoint</Application>
  <PresentationFormat>On-screen Show (4:3)</PresentationFormat>
  <Paragraphs>140</Paragraphs>
  <Slides>19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Urban</vt:lpstr>
      <vt:lpstr>Software Design</vt:lpstr>
      <vt:lpstr>Cohesion</vt:lpstr>
      <vt:lpstr>Software Design Components</vt:lpstr>
      <vt:lpstr>Slide 4</vt:lpstr>
      <vt:lpstr>Slide 5</vt:lpstr>
      <vt:lpstr>Range of Cohesion</vt:lpstr>
      <vt:lpstr>Coincidental Cohesion – Lowest Cohesion</vt:lpstr>
      <vt:lpstr>Example – Module with multiple argument</vt:lpstr>
      <vt:lpstr>Logical Cohesion</vt:lpstr>
      <vt:lpstr>Example- I/O Operation</vt:lpstr>
      <vt:lpstr>Another Example of Logical Cohesion</vt:lpstr>
      <vt:lpstr>TEMPORAL COHESION</vt:lpstr>
      <vt:lpstr>Example</vt:lpstr>
      <vt:lpstr>Example</vt:lpstr>
      <vt:lpstr>Procedural Cohesion</vt:lpstr>
      <vt:lpstr>Example</vt:lpstr>
      <vt:lpstr>Communicational Cohesion</vt:lpstr>
      <vt:lpstr>Example</vt:lpstr>
      <vt:lpstr>Module Example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Design</dc:title>
  <dc:creator>Valued Packard Bell Customer</dc:creator>
  <cp:lastModifiedBy>Valued Packard Bell Customer</cp:lastModifiedBy>
  <cp:revision>705</cp:revision>
  <dcterms:created xsi:type="dcterms:W3CDTF">2010-12-18T10:20:39Z</dcterms:created>
  <dcterms:modified xsi:type="dcterms:W3CDTF">2011-02-05T08:43:51Z</dcterms:modified>
</cp:coreProperties>
</file>